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handoutMasterIdLst>
    <p:handoutMasterId r:id="rId21"/>
  </p:handoutMasterIdLst>
  <p:sldIdLst>
    <p:sldId id="278" r:id="rId5"/>
    <p:sldId id="258" r:id="rId6"/>
    <p:sldId id="259" r:id="rId7"/>
    <p:sldId id="263" r:id="rId8"/>
    <p:sldId id="260" r:id="rId9"/>
    <p:sldId id="261" r:id="rId10"/>
    <p:sldId id="296" r:id="rId11"/>
    <p:sldId id="298" r:id="rId12"/>
    <p:sldId id="300" r:id="rId13"/>
    <p:sldId id="264" r:id="rId14"/>
    <p:sldId id="302" r:id="rId15"/>
    <p:sldId id="304" r:id="rId16"/>
    <p:sldId id="262" r:id="rId17"/>
    <p:sldId id="306" r:id="rId18"/>
    <p:sldId id="294" r:id="rId19"/>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8" autoAdjust="0"/>
    <p:restoredTop sz="75060" autoAdjust="0"/>
  </p:normalViewPr>
  <p:slideViewPr>
    <p:cSldViewPr snapToGrid="0">
      <p:cViewPr varScale="1">
        <p:scale>
          <a:sx n="84" d="100"/>
          <a:sy n="84" d="100"/>
        </p:scale>
        <p:origin x="195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inović Nataša" userId="c0b60d30-4c79-44c4-b2ea-c30ec253f433" providerId="ADAL" clId="{5EC34A14-327F-41B6-8615-975D054AB9BC}"/>
    <pc:docChg chg="undo redo custSel addSld delSld modSld">
      <pc:chgData name="Vujinović Nataša" userId="c0b60d30-4c79-44c4-b2ea-c30ec253f433" providerId="ADAL" clId="{5EC34A14-327F-41B6-8615-975D054AB9BC}" dt="2023-10-06T12:39:18.413" v="186" actId="20577"/>
      <pc:docMkLst>
        <pc:docMk/>
      </pc:docMkLst>
      <pc:sldChg chg="del">
        <pc:chgData name="Vujinović Nataša" userId="c0b60d30-4c79-44c4-b2ea-c30ec253f433" providerId="ADAL" clId="{5EC34A14-327F-41B6-8615-975D054AB9BC}" dt="2023-10-06T11:51:14.651" v="33" actId="47"/>
        <pc:sldMkLst>
          <pc:docMk/>
          <pc:sldMk cId="1366715746" sldId="257"/>
        </pc:sldMkLst>
      </pc:sldChg>
      <pc:sldChg chg="modSp add mod">
        <pc:chgData name="Vujinović Nataša" userId="c0b60d30-4c79-44c4-b2ea-c30ec253f433" providerId="ADAL" clId="{5EC34A14-327F-41B6-8615-975D054AB9BC}" dt="2023-10-06T11:55:37.640" v="97" actId="255"/>
        <pc:sldMkLst>
          <pc:docMk/>
          <pc:sldMk cId="0" sldId="258"/>
        </pc:sldMkLst>
        <pc:spChg chg="mod">
          <ac:chgData name="Vujinović Nataša" userId="c0b60d30-4c79-44c4-b2ea-c30ec253f433" providerId="ADAL" clId="{5EC34A14-327F-41B6-8615-975D054AB9BC}" dt="2023-10-06T11:55:07.568" v="93" actId="1076"/>
          <ac:spMkLst>
            <pc:docMk/>
            <pc:sldMk cId="0" sldId="258"/>
            <ac:spMk id="111" creationId="{00000000-0000-0000-0000-000000000000}"/>
          </ac:spMkLst>
        </pc:spChg>
        <pc:spChg chg="mod">
          <ac:chgData name="Vujinović Nataša" userId="c0b60d30-4c79-44c4-b2ea-c30ec253f433" providerId="ADAL" clId="{5EC34A14-327F-41B6-8615-975D054AB9BC}" dt="2023-10-06T11:55:37.640" v="97" actId="255"/>
          <ac:spMkLst>
            <pc:docMk/>
            <pc:sldMk cId="0" sldId="258"/>
            <ac:spMk id="117" creationId="{00000000-0000-0000-0000-000000000000}"/>
          </ac:spMkLst>
        </pc:spChg>
        <pc:spChg chg="mod">
          <ac:chgData name="Vujinović Nataša" userId="c0b60d30-4c79-44c4-b2ea-c30ec253f433" providerId="ADAL" clId="{5EC34A14-327F-41B6-8615-975D054AB9BC}" dt="2023-10-06T11:55:32.037" v="96" actId="255"/>
          <ac:spMkLst>
            <pc:docMk/>
            <pc:sldMk cId="0" sldId="258"/>
            <ac:spMk id="122" creationId="{00000000-0000-0000-0000-000000000000}"/>
          </ac:spMkLst>
        </pc:spChg>
        <pc:grpChg chg="mod">
          <ac:chgData name="Vujinović Nataša" userId="c0b60d30-4c79-44c4-b2ea-c30ec253f433" providerId="ADAL" clId="{5EC34A14-327F-41B6-8615-975D054AB9BC}" dt="2023-10-06T11:55:15.362" v="95" actId="14100"/>
          <ac:grpSpMkLst>
            <pc:docMk/>
            <pc:sldMk cId="0" sldId="258"/>
            <ac:grpSpMk id="112" creationId="{00000000-0000-0000-0000-000000000000}"/>
          </ac:grpSpMkLst>
        </pc:grpChg>
      </pc:sldChg>
      <pc:sldChg chg="modSp add mod">
        <pc:chgData name="Vujinović Nataša" userId="c0b60d30-4c79-44c4-b2ea-c30ec253f433" providerId="ADAL" clId="{5EC34A14-327F-41B6-8615-975D054AB9BC}" dt="2023-10-06T11:57:33.638" v="103" actId="255"/>
        <pc:sldMkLst>
          <pc:docMk/>
          <pc:sldMk cId="0" sldId="259"/>
        </pc:sldMkLst>
        <pc:spChg chg="mod">
          <ac:chgData name="Vujinović Nataša" userId="c0b60d30-4c79-44c4-b2ea-c30ec253f433" providerId="ADAL" clId="{5EC34A14-327F-41B6-8615-975D054AB9BC}" dt="2023-10-06T11:57:33.638" v="103" actId="255"/>
          <ac:spMkLst>
            <pc:docMk/>
            <pc:sldMk cId="0" sldId="259"/>
            <ac:spMk id="141" creationId="{00000000-0000-0000-0000-000000000000}"/>
          </ac:spMkLst>
        </pc:spChg>
      </pc:sldChg>
      <pc:sldChg chg="modSp add mod">
        <pc:chgData name="Vujinović Nataša" userId="c0b60d30-4c79-44c4-b2ea-c30ec253f433" providerId="ADAL" clId="{5EC34A14-327F-41B6-8615-975D054AB9BC}" dt="2023-10-06T11:58:05.615" v="106" actId="1076"/>
        <pc:sldMkLst>
          <pc:docMk/>
          <pc:sldMk cId="0" sldId="260"/>
        </pc:sldMkLst>
        <pc:spChg chg="mod">
          <ac:chgData name="Vujinović Nataša" userId="c0b60d30-4c79-44c4-b2ea-c30ec253f433" providerId="ADAL" clId="{5EC34A14-327F-41B6-8615-975D054AB9BC}" dt="2023-10-06T11:58:05.615" v="106" actId="1076"/>
          <ac:spMkLst>
            <pc:docMk/>
            <pc:sldMk cId="0" sldId="260"/>
            <ac:spMk id="180" creationId="{00000000-0000-0000-0000-000000000000}"/>
          </ac:spMkLst>
        </pc:spChg>
        <pc:graphicFrameChg chg="mod modGraphic">
          <ac:chgData name="Vujinović Nataša" userId="c0b60d30-4c79-44c4-b2ea-c30ec253f433" providerId="ADAL" clId="{5EC34A14-327F-41B6-8615-975D054AB9BC}" dt="2023-10-06T11:57:09.551" v="101" actId="255"/>
          <ac:graphicFrameMkLst>
            <pc:docMk/>
            <pc:sldMk cId="0" sldId="260"/>
            <ac:graphicFrameMk id="181" creationId="{00000000-0000-0000-0000-000000000000}"/>
          </ac:graphicFrameMkLst>
        </pc:graphicFrameChg>
      </pc:sldChg>
      <pc:sldChg chg="modSp add mod">
        <pc:chgData name="Vujinović Nataša" userId="c0b60d30-4c79-44c4-b2ea-c30ec253f433" providerId="ADAL" clId="{5EC34A14-327F-41B6-8615-975D054AB9BC}" dt="2023-10-06T11:58:44.160" v="112" actId="1076"/>
        <pc:sldMkLst>
          <pc:docMk/>
          <pc:sldMk cId="0" sldId="261"/>
        </pc:sldMkLst>
        <pc:spChg chg="mod">
          <ac:chgData name="Vujinović Nataša" userId="c0b60d30-4c79-44c4-b2ea-c30ec253f433" providerId="ADAL" clId="{5EC34A14-327F-41B6-8615-975D054AB9BC}" dt="2023-10-06T11:58:29.287" v="110" actId="1076"/>
          <ac:spMkLst>
            <pc:docMk/>
            <pc:sldMk cId="0" sldId="261"/>
            <ac:spMk id="189" creationId="{00000000-0000-0000-0000-000000000000}"/>
          </ac:spMkLst>
        </pc:spChg>
        <pc:spChg chg="mod">
          <ac:chgData name="Vujinović Nataša" userId="c0b60d30-4c79-44c4-b2ea-c30ec253f433" providerId="ADAL" clId="{5EC34A14-327F-41B6-8615-975D054AB9BC}" dt="2023-10-06T11:58:44.160" v="112" actId="1076"/>
          <ac:spMkLst>
            <pc:docMk/>
            <pc:sldMk cId="0" sldId="261"/>
            <ac:spMk id="204" creationId="{00000000-0000-0000-0000-000000000000}"/>
          </ac:spMkLst>
        </pc:spChg>
      </pc:sldChg>
      <pc:sldChg chg="modSp add mod">
        <pc:chgData name="Vujinović Nataša" userId="c0b60d30-4c79-44c4-b2ea-c30ec253f433" providerId="ADAL" clId="{5EC34A14-327F-41B6-8615-975D054AB9BC}" dt="2023-10-06T12:05:16.111" v="160" actId="1076"/>
        <pc:sldMkLst>
          <pc:docMk/>
          <pc:sldMk cId="0" sldId="262"/>
        </pc:sldMkLst>
        <pc:spChg chg="mod">
          <ac:chgData name="Vujinović Nataša" userId="c0b60d30-4c79-44c4-b2ea-c30ec253f433" providerId="ADAL" clId="{5EC34A14-327F-41B6-8615-975D054AB9BC}" dt="2023-10-06T12:05:16.111" v="160" actId="1076"/>
          <ac:spMkLst>
            <pc:docMk/>
            <pc:sldMk cId="0" sldId="262"/>
            <ac:spMk id="163" creationId="{00000000-0000-0000-0000-000000000000}"/>
          </ac:spMkLst>
        </pc:spChg>
      </pc:sldChg>
      <pc:sldChg chg="add del">
        <pc:chgData name="Vujinović Nataša" userId="c0b60d30-4c79-44c4-b2ea-c30ec253f433" providerId="ADAL" clId="{5EC34A14-327F-41B6-8615-975D054AB9BC}" dt="2023-10-06T11:51:04.513" v="26" actId="47"/>
        <pc:sldMkLst>
          <pc:docMk/>
          <pc:sldMk cId="2954061136" sldId="263"/>
        </pc:sldMkLst>
      </pc:sldChg>
      <pc:sldChg chg="modSp add mod">
        <pc:chgData name="Vujinović Nataša" userId="c0b60d30-4c79-44c4-b2ea-c30ec253f433" providerId="ADAL" clId="{5EC34A14-327F-41B6-8615-975D054AB9BC}" dt="2023-10-06T11:56:12.328" v="98" actId="1076"/>
        <pc:sldMkLst>
          <pc:docMk/>
          <pc:sldMk cId="4129546734" sldId="263"/>
        </pc:sldMkLst>
        <pc:spChg chg="mod">
          <ac:chgData name="Vujinović Nataša" userId="c0b60d30-4c79-44c4-b2ea-c30ec253f433" providerId="ADAL" clId="{5EC34A14-327F-41B6-8615-975D054AB9BC}" dt="2023-10-06T11:56:12.328" v="98" actId="1076"/>
          <ac:spMkLst>
            <pc:docMk/>
            <pc:sldMk cId="4129546734" sldId="263"/>
            <ac:spMk id="2" creationId="{D40D1E58-D01D-CC10-CF87-E6C546C3EAAC}"/>
          </ac:spMkLst>
        </pc:spChg>
      </pc:sldChg>
      <pc:sldChg chg="modSp add mod">
        <pc:chgData name="Vujinović Nataša" userId="c0b60d30-4c79-44c4-b2ea-c30ec253f433" providerId="ADAL" clId="{5EC34A14-327F-41B6-8615-975D054AB9BC}" dt="2023-10-06T12:39:18.413" v="186" actId="20577"/>
        <pc:sldMkLst>
          <pc:docMk/>
          <pc:sldMk cId="2229085338" sldId="264"/>
        </pc:sldMkLst>
        <pc:spChg chg="mod">
          <ac:chgData name="Vujinović Nataša" userId="c0b60d30-4c79-44c4-b2ea-c30ec253f433" providerId="ADAL" clId="{5EC34A14-327F-41B6-8615-975D054AB9BC}" dt="2023-10-06T12:04:33.398" v="152" actId="255"/>
          <ac:spMkLst>
            <pc:docMk/>
            <pc:sldMk cId="2229085338" sldId="264"/>
            <ac:spMk id="135" creationId="{00000000-0000-0000-0000-000000000000}"/>
          </ac:spMkLst>
        </pc:spChg>
        <pc:spChg chg="mod">
          <ac:chgData name="Vujinović Nataša" userId="c0b60d30-4c79-44c4-b2ea-c30ec253f433" providerId="ADAL" clId="{5EC34A14-327F-41B6-8615-975D054AB9BC}" dt="2023-10-06T12:02:17.611" v="140" actId="207"/>
          <ac:spMkLst>
            <pc:docMk/>
            <pc:sldMk cId="2229085338" sldId="264"/>
            <ac:spMk id="138" creationId="{00000000-0000-0000-0000-000000000000}"/>
          </ac:spMkLst>
        </pc:spChg>
        <pc:spChg chg="mod">
          <ac:chgData name="Vujinović Nataša" userId="c0b60d30-4c79-44c4-b2ea-c30ec253f433" providerId="ADAL" clId="{5EC34A14-327F-41B6-8615-975D054AB9BC}" dt="2023-10-06T12:39:18.413" v="186" actId="20577"/>
          <ac:spMkLst>
            <pc:docMk/>
            <pc:sldMk cId="2229085338" sldId="264"/>
            <ac:spMk id="140" creationId="{00000000-0000-0000-0000-000000000000}"/>
          </ac:spMkLst>
        </pc:spChg>
        <pc:graphicFrameChg chg="mod modGraphic">
          <ac:chgData name="Vujinović Nataša" userId="c0b60d30-4c79-44c4-b2ea-c30ec253f433" providerId="ADAL" clId="{5EC34A14-327F-41B6-8615-975D054AB9BC}" dt="2023-10-06T12:01:58.897" v="139" actId="255"/>
          <ac:graphicFrameMkLst>
            <pc:docMk/>
            <pc:sldMk cId="2229085338" sldId="264"/>
            <ac:graphicFrameMk id="3" creationId="{910F4231-3F79-2132-0FC3-E87D131130F5}"/>
          </ac:graphicFrameMkLst>
        </pc:graphicFrameChg>
      </pc:sldChg>
      <pc:sldChg chg="add del">
        <pc:chgData name="Vujinović Nataša" userId="c0b60d30-4c79-44c4-b2ea-c30ec253f433" providerId="ADAL" clId="{5EC34A14-327F-41B6-8615-975D054AB9BC}" dt="2023-10-06T11:51:10.789" v="32" actId="47"/>
        <pc:sldMkLst>
          <pc:docMk/>
          <pc:sldMk cId="3593995213" sldId="264"/>
        </pc:sldMkLst>
      </pc:sldChg>
      <pc:sldChg chg="add del">
        <pc:chgData name="Vujinović Nataša" userId="c0b60d30-4c79-44c4-b2ea-c30ec253f433" providerId="ADAL" clId="{5EC34A14-327F-41B6-8615-975D054AB9BC}" dt="2023-10-06T11:51:20.362" v="37" actId="47"/>
        <pc:sldMkLst>
          <pc:docMk/>
          <pc:sldMk cId="3396373396" sldId="266"/>
        </pc:sldMkLst>
      </pc:sldChg>
      <pc:sldChg chg="add del">
        <pc:chgData name="Vujinović Nataša" userId="c0b60d30-4c79-44c4-b2ea-c30ec253f433" providerId="ADAL" clId="{5EC34A14-327F-41B6-8615-975D054AB9BC}" dt="2023-10-06T11:51:09.370" v="30" actId="47"/>
        <pc:sldMkLst>
          <pc:docMk/>
          <pc:sldMk cId="3327672769" sldId="267"/>
        </pc:sldMkLst>
      </pc:sldChg>
      <pc:sldChg chg="add del">
        <pc:chgData name="Vujinović Nataša" userId="c0b60d30-4c79-44c4-b2ea-c30ec253f433" providerId="ADAL" clId="{5EC34A14-327F-41B6-8615-975D054AB9BC}" dt="2023-10-06T11:51:08.438" v="29" actId="47"/>
        <pc:sldMkLst>
          <pc:docMk/>
          <pc:sldMk cId="0" sldId="270"/>
        </pc:sldMkLst>
      </pc:sldChg>
      <pc:sldChg chg="add del">
        <pc:chgData name="Vujinović Nataša" userId="c0b60d30-4c79-44c4-b2ea-c30ec253f433" providerId="ADAL" clId="{5EC34A14-327F-41B6-8615-975D054AB9BC}" dt="2023-10-06T11:50:58.615" v="24" actId="47"/>
        <pc:sldMkLst>
          <pc:docMk/>
          <pc:sldMk cId="3884673018" sldId="275"/>
        </pc:sldMkLst>
      </pc:sldChg>
      <pc:sldChg chg="modSp mod">
        <pc:chgData name="Vujinović Nataša" userId="c0b60d30-4c79-44c4-b2ea-c30ec253f433" providerId="ADAL" clId="{5EC34A14-327F-41B6-8615-975D054AB9BC}" dt="2023-10-06T12:36:01.804" v="184" actId="27636"/>
        <pc:sldMkLst>
          <pc:docMk/>
          <pc:sldMk cId="2996782567" sldId="278"/>
        </pc:sldMkLst>
        <pc:spChg chg="mod">
          <ac:chgData name="Vujinović Nataša" userId="c0b60d30-4c79-44c4-b2ea-c30ec253f433" providerId="ADAL" clId="{5EC34A14-327F-41B6-8615-975D054AB9BC}" dt="2023-10-06T11:51:59.763" v="81" actId="14100"/>
          <ac:spMkLst>
            <pc:docMk/>
            <pc:sldMk cId="2996782567" sldId="278"/>
            <ac:spMk id="2" creationId="{390DF672-82BC-5284-340E-8FC09DFE478B}"/>
          </ac:spMkLst>
        </pc:spChg>
        <pc:spChg chg="mod">
          <ac:chgData name="Vujinović Nataša" userId="c0b60d30-4c79-44c4-b2ea-c30ec253f433" providerId="ADAL" clId="{5EC34A14-327F-41B6-8615-975D054AB9BC}" dt="2023-10-06T12:36:01.804" v="184" actId="27636"/>
          <ac:spMkLst>
            <pc:docMk/>
            <pc:sldMk cId="2996782567" sldId="278"/>
            <ac:spMk id="4" creationId="{DB1E3436-1077-5E11-DFAE-73F33FB100DA}"/>
          </ac:spMkLst>
        </pc:spChg>
      </pc:sldChg>
      <pc:sldChg chg="add del">
        <pc:chgData name="Vujinović Nataša" userId="c0b60d30-4c79-44c4-b2ea-c30ec253f433" providerId="ADAL" clId="{5EC34A14-327F-41B6-8615-975D054AB9BC}" dt="2023-10-06T11:50:52.173" v="21" actId="47"/>
        <pc:sldMkLst>
          <pc:docMk/>
          <pc:sldMk cId="3195350539" sldId="294"/>
        </pc:sldMkLst>
      </pc:sldChg>
      <pc:sldChg chg="modSp add mod">
        <pc:chgData name="Vujinović Nataša" userId="c0b60d30-4c79-44c4-b2ea-c30ec253f433" providerId="ADAL" clId="{5EC34A14-327F-41B6-8615-975D054AB9BC}" dt="2023-10-06T12:04:14.323" v="151" actId="255"/>
        <pc:sldMkLst>
          <pc:docMk/>
          <pc:sldMk cId="913123906" sldId="296"/>
        </pc:sldMkLst>
        <pc:spChg chg="mod">
          <ac:chgData name="Vujinović Nataša" userId="c0b60d30-4c79-44c4-b2ea-c30ec253f433" providerId="ADAL" clId="{5EC34A14-327F-41B6-8615-975D054AB9BC}" dt="2023-10-06T11:58:57.777" v="113" actId="1076"/>
          <ac:spMkLst>
            <pc:docMk/>
            <pc:sldMk cId="913123906" sldId="296"/>
            <ac:spMk id="2" creationId="{7C9F7E3C-FFB5-DC49-EF4F-FCB250283409}"/>
          </ac:spMkLst>
        </pc:spChg>
        <pc:spChg chg="mod">
          <ac:chgData name="Vujinović Nataša" userId="c0b60d30-4c79-44c4-b2ea-c30ec253f433" providerId="ADAL" clId="{5EC34A14-327F-41B6-8615-975D054AB9BC}" dt="2023-10-06T12:03:51.999" v="147" actId="255"/>
          <ac:spMkLst>
            <pc:docMk/>
            <pc:sldMk cId="913123906" sldId="296"/>
            <ac:spMk id="9" creationId="{3C434DAC-98B0-519A-6735-7A1B6594AD2C}"/>
          </ac:spMkLst>
        </pc:spChg>
        <pc:spChg chg="mod">
          <ac:chgData name="Vujinović Nataša" userId="c0b60d30-4c79-44c4-b2ea-c30ec253f433" providerId="ADAL" clId="{5EC34A14-327F-41B6-8615-975D054AB9BC}" dt="2023-10-06T12:04:07.498" v="150" actId="255"/>
          <ac:spMkLst>
            <pc:docMk/>
            <pc:sldMk cId="913123906" sldId="296"/>
            <ac:spMk id="12" creationId="{C60449A1-6570-32F1-6CF3-5A312DEA5A6B}"/>
          </ac:spMkLst>
        </pc:spChg>
        <pc:spChg chg="mod">
          <ac:chgData name="Vujinović Nataša" userId="c0b60d30-4c79-44c4-b2ea-c30ec253f433" providerId="ADAL" clId="{5EC34A14-327F-41B6-8615-975D054AB9BC}" dt="2023-10-06T12:04:14.323" v="151" actId="255"/>
          <ac:spMkLst>
            <pc:docMk/>
            <pc:sldMk cId="913123906" sldId="296"/>
            <ac:spMk id="15" creationId="{59E50BAA-1423-CFFF-0529-3373A3D32FAB}"/>
          </ac:spMkLst>
        </pc:spChg>
      </pc:sldChg>
      <pc:sldChg chg="modSp add mod">
        <pc:chgData name="Vujinović Nataša" userId="c0b60d30-4c79-44c4-b2ea-c30ec253f433" providerId="ADAL" clId="{5EC34A14-327F-41B6-8615-975D054AB9BC}" dt="2023-10-06T11:59:44.492" v="119" actId="255"/>
        <pc:sldMkLst>
          <pc:docMk/>
          <pc:sldMk cId="0" sldId="298"/>
        </pc:sldMkLst>
        <pc:spChg chg="mod">
          <ac:chgData name="Vujinović Nataša" userId="c0b60d30-4c79-44c4-b2ea-c30ec253f433" providerId="ADAL" clId="{5EC34A14-327F-41B6-8615-975D054AB9BC}" dt="2023-10-06T11:59:18.143" v="116" actId="1076"/>
          <ac:spMkLst>
            <pc:docMk/>
            <pc:sldMk cId="0" sldId="298"/>
            <ac:spMk id="126" creationId="{00000000-0000-0000-0000-000000000000}"/>
          </ac:spMkLst>
        </pc:spChg>
        <pc:graphicFrameChg chg="mod modGraphic">
          <ac:chgData name="Vujinović Nataša" userId="c0b60d30-4c79-44c4-b2ea-c30ec253f433" providerId="ADAL" clId="{5EC34A14-327F-41B6-8615-975D054AB9BC}" dt="2023-10-06T11:59:44.492" v="119" actId="255"/>
          <ac:graphicFrameMkLst>
            <pc:docMk/>
            <pc:sldMk cId="0" sldId="298"/>
            <ac:graphicFrameMk id="127" creationId="{00000000-0000-0000-0000-000000000000}"/>
          </ac:graphicFrameMkLst>
        </pc:graphicFrameChg>
      </pc:sldChg>
      <pc:sldChg chg="modSp add mod">
        <pc:chgData name="Vujinović Nataša" userId="c0b60d30-4c79-44c4-b2ea-c30ec253f433" providerId="ADAL" clId="{5EC34A14-327F-41B6-8615-975D054AB9BC}" dt="2023-10-06T12:00:38.805" v="129" actId="255"/>
        <pc:sldMkLst>
          <pc:docMk/>
          <pc:sldMk cId="0" sldId="300"/>
        </pc:sldMkLst>
        <pc:spChg chg="mod">
          <ac:chgData name="Vujinović Nataša" userId="c0b60d30-4c79-44c4-b2ea-c30ec253f433" providerId="ADAL" clId="{5EC34A14-327F-41B6-8615-975D054AB9BC}" dt="2023-10-06T12:00:02.767" v="122" actId="1076"/>
          <ac:spMkLst>
            <pc:docMk/>
            <pc:sldMk cId="0" sldId="300"/>
            <ac:spMk id="135" creationId="{00000000-0000-0000-0000-000000000000}"/>
          </ac:spMkLst>
        </pc:spChg>
        <pc:spChg chg="mod">
          <ac:chgData name="Vujinović Nataša" userId="c0b60d30-4c79-44c4-b2ea-c30ec253f433" providerId="ADAL" clId="{5EC34A14-327F-41B6-8615-975D054AB9BC}" dt="2023-10-06T12:00:19.681" v="124" actId="1076"/>
          <ac:spMkLst>
            <pc:docMk/>
            <pc:sldMk cId="0" sldId="300"/>
            <ac:spMk id="136" creationId="{00000000-0000-0000-0000-000000000000}"/>
          </ac:spMkLst>
        </pc:spChg>
        <pc:graphicFrameChg chg="mod modGraphic">
          <ac:chgData name="Vujinović Nataša" userId="c0b60d30-4c79-44c4-b2ea-c30ec253f433" providerId="ADAL" clId="{5EC34A14-327F-41B6-8615-975D054AB9BC}" dt="2023-10-06T12:00:38.805" v="129" actId="255"/>
          <ac:graphicFrameMkLst>
            <pc:docMk/>
            <pc:sldMk cId="0" sldId="300"/>
            <ac:graphicFrameMk id="4" creationId="{B65F9059-86CE-6617-94CA-A0E9395021C5}"/>
          </ac:graphicFrameMkLst>
        </pc:graphicFrameChg>
      </pc:sldChg>
      <pc:sldChg chg="modSp add mod">
        <pc:chgData name="Vujinović Nataša" userId="c0b60d30-4c79-44c4-b2ea-c30ec253f433" providerId="ADAL" clId="{5EC34A14-327F-41B6-8615-975D054AB9BC}" dt="2023-10-06T12:02:42.528" v="143" actId="255"/>
        <pc:sldMkLst>
          <pc:docMk/>
          <pc:sldMk cId="0" sldId="302"/>
        </pc:sldMkLst>
        <pc:spChg chg="mod">
          <ac:chgData name="Vujinović Nataša" userId="c0b60d30-4c79-44c4-b2ea-c30ec253f433" providerId="ADAL" clId="{5EC34A14-327F-41B6-8615-975D054AB9BC}" dt="2023-10-06T12:02:25.847" v="141" actId="1076"/>
          <ac:spMkLst>
            <pc:docMk/>
            <pc:sldMk cId="0" sldId="302"/>
            <ac:spMk id="147" creationId="{00000000-0000-0000-0000-000000000000}"/>
          </ac:spMkLst>
        </pc:spChg>
        <pc:graphicFrameChg chg="mod modGraphic">
          <ac:chgData name="Vujinović Nataša" userId="c0b60d30-4c79-44c4-b2ea-c30ec253f433" providerId="ADAL" clId="{5EC34A14-327F-41B6-8615-975D054AB9BC}" dt="2023-10-06T12:02:42.528" v="143" actId="255"/>
          <ac:graphicFrameMkLst>
            <pc:docMk/>
            <pc:sldMk cId="0" sldId="302"/>
            <ac:graphicFrameMk id="148" creationId="{00000000-0000-0000-0000-000000000000}"/>
          </ac:graphicFrameMkLst>
        </pc:graphicFrameChg>
      </pc:sldChg>
      <pc:sldChg chg="modSp add mod">
        <pc:chgData name="Vujinović Nataša" userId="c0b60d30-4c79-44c4-b2ea-c30ec253f433" providerId="ADAL" clId="{5EC34A14-327F-41B6-8615-975D054AB9BC}" dt="2023-10-06T12:05:02.575" v="159" actId="1076"/>
        <pc:sldMkLst>
          <pc:docMk/>
          <pc:sldMk cId="0" sldId="304"/>
        </pc:sldMkLst>
        <pc:spChg chg="mod">
          <ac:chgData name="Vujinović Nataša" userId="c0b60d30-4c79-44c4-b2ea-c30ec253f433" providerId="ADAL" clId="{5EC34A14-327F-41B6-8615-975D054AB9BC}" dt="2023-10-06T12:03:16.310" v="146" actId="255"/>
          <ac:spMkLst>
            <pc:docMk/>
            <pc:sldMk cId="0" sldId="304"/>
            <ac:spMk id="155" creationId="{00000000-0000-0000-0000-000000000000}"/>
          </ac:spMkLst>
        </pc:spChg>
        <pc:spChg chg="mod">
          <ac:chgData name="Vujinović Nataša" userId="c0b60d30-4c79-44c4-b2ea-c30ec253f433" providerId="ADAL" clId="{5EC34A14-327F-41B6-8615-975D054AB9BC}" dt="2023-10-06T12:05:00.071" v="158" actId="1076"/>
          <ac:spMkLst>
            <pc:docMk/>
            <pc:sldMk cId="0" sldId="304"/>
            <ac:spMk id="156" creationId="{00000000-0000-0000-0000-000000000000}"/>
          </ac:spMkLst>
        </pc:spChg>
        <pc:spChg chg="mod">
          <ac:chgData name="Vujinović Nataša" userId="c0b60d30-4c79-44c4-b2ea-c30ec253f433" providerId="ADAL" clId="{5EC34A14-327F-41B6-8615-975D054AB9BC}" dt="2023-10-06T12:05:02.575" v="159" actId="1076"/>
          <ac:spMkLst>
            <pc:docMk/>
            <pc:sldMk cId="0" sldId="304"/>
            <ac:spMk id="157" creationId="{00000000-0000-0000-0000-000000000000}"/>
          </ac:spMkLst>
        </pc:spChg>
      </pc:sldChg>
      <pc:sldChg chg="modSp add mod">
        <pc:chgData name="Vujinović Nataša" userId="c0b60d30-4c79-44c4-b2ea-c30ec253f433" providerId="ADAL" clId="{5EC34A14-327F-41B6-8615-975D054AB9BC}" dt="2023-10-06T12:05:57.855" v="166" actId="14100"/>
        <pc:sldMkLst>
          <pc:docMk/>
          <pc:sldMk cId="0" sldId="306"/>
        </pc:sldMkLst>
        <pc:spChg chg="mod">
          <ac:chgData name="Vujinović Nataša" userId="c0b60d30-4c79-44c4-b2ea-c30ec253f433" providerId="ADAL" clId="{5EC34A14-327F-41B6-8615-975D054AB9BC}" dt="2023-10-06T12:05:57.855" v="166" actId="14100"/>
          <ac:spMkLst>
            <pc:docMk/>
            <pc:sldMk cId="0" sldId="306"/>
            <ac:spMk id="171" creationId="{00000000-0000-0000-0000-000000000000}"/>
          </ac:spMkLst>
        </pc:spChg>
        <pc:spChg chg="mod">
          <ac:chgData name="Vujinović Nataša" userId="c0b60d30-4c79-44c4-b2ea-c30ec253f433" providerId="ADAL" clId="{5EC34A14-327F-41B6-8615-975D054AB9BC}" dt="2023-10-06T12:05:54.224" v="165" actId="14100"/>
          <ac:spMkLst>
            <pc:docMk/>
            <pc:sldMk cId="0" sldId="306"/>
            <ac:spMk id="174" creationId="{00000000-0000-0000-0000-000000000000}"/>
          </ac:spMkLst>
        </pc:spChg>
      </pc:sldChg>
      <pc:sldChg chg="del">
        <pc:chgData name="Vujinović Nataša" userId="c0b60d30-4c79-44c4-b2ea-c30ec253f433" providerId="ADAL" clId="{5EC34A14-327F-41B6-8615-975D054AB9BC}" dt="2023-10-06T11:51:27.464" v="40" actId="47"/>
        <pc:sldMkLst>
          <pc:docMk/>
          <pc:sldMk cId="725365248" sldId="484"/>
        </pc:sldMkLst>
      </pc:sldChg>
      <pc:sldChg chg="del">
        <pc:chgData name="Vujinović Nataša" userId="c0b60d30-4c79-44c4-b2ea-c30ec253f433" providerId="ADAL" clId="{5EC34A14-327F-41B6-8615-975D054AB9BC}" dt="2023-10-06T11:51:18.143" v="35" actId="47"/>
        <pc:sldMkLst>
          <pc:docMk/>
          <pc:sldMk cId="1039982611" sldId="485"/>
        </pc:sldMkLst>
      </pc:sldChg>
      <pc:sldChg chg="new del">
        <pc:chgData name="Vujinović Nataša" userId="c0b60d30-4c79-44c4-b2ea-c30ec253f433" providerId="ADAL" clId="{5EC34A14-327F-41B6-8615-975D054AB9BC}" dt="2023-10-06T11:53:59.168" v="86" actId="2696"/>
        <pc:sldMkLst>
          <pc:docMk/>
          <pc:sldMk cId="1569340373" sldId="485"/>
        </pc:sldMkLst>
      </pc:sldChg>
      <pc:sldChg chg="new del">
        <pc:chgData name="Vujinović Nataša" userId="c0b60d30-4c79-44c4-b2ea-c30ec253f433" providerId="ADAL" clId="{5EC34A14-327F-41B6-8615-975D054AB9BC}" dt="2023-10-06T12:06:17.867" v="167" actId="2696"/>
        <pc:sldMkLst>
          <pc:docMk/>
          <pc:sldMk cId="2323239549" sldId="486"/>
        </pc:sldMkLst>
      </pc:sldChg>
      <pc:sldChg chg="add del">
        <pc:chgData name="Vujinović Nataša" userId="c0b60d30-4c79-44c4-b2ea-c30ec253f433" providerId="ADAL" clId="{5EC34A14-327F-41B6-8615-975D054AB9BC}" dt="2023-10-06T11:51:09.904" v="31" actId="47"/>
        <pc:sldMkLst>
          <pc:docMk/>
          <pc:sldMk cId="3118106274" sldId="486"/>
        </pc:sldMkLst>
      </pc:sldChg>
      <pc:sldChg chg="add del">
        <pc:chgData name="Vujinović Nataša" userId="c0b60d30-4c79-44c4-b2ea-c30ec253f433" providerId="ADAL" clId="{5EC34A14-327F-41B6-8615-975D054AB9BC}" dt="2023-10-06T11:51:07.636" v="28" actId="47"/>
        <pc:sldMkLst>
          <pc:docMk/>
          <pc:sldMk cId="1220294743" sldId="487"/>
        </pc:sldMkLst>
      </pc:sldChg>
      <pc:sldChg chg="new del">
        <pc:chgData name="Vujinović Nataša" userId="c0b60d30-4c79-44c4-b2ea-c30ec253f433" providerId="ADAL" clId="{5EC34A14-327F-41B6-8615-975D054AB9BC}" dt="2023-10-06T12:06:17.867" v="167" actId="2696"/>
        <pc:sldMkLst>
          <pc:docMk/>
          <pc:sldMk cId="1730199157" sldId="487"/>
        </pc:sldMkLst>
      </pc:sldChg>
      <pc:sldChg chg="add del">
        <pc:chgData name="Vujinović Nataša" userId="c0b60d30-4c79-44c4-b2ea-c30ec253f433" providerId="ADAL" clId="{5EC34A14-327F-41B6-8615-975D054AB9BC}" dt="2023-10-06T11:51:06.349" v="27" actId="47"/>
        <pc:sldMkLst>
          <pc:docMk/>
          <pc:sldMk cId="2395979685" sldId="488"/>
        </pc:sldMkLst>
      </pc:sldChg>
      <pc:sldChg chg="new del">
        <pc:chgData name="Vujinović Nataša" userId="c0b60d30-4c79-44c4-b2ea-c30ec253f433" providerId="ADAL" clId="{5EC34A14-327F-41B6-8615-975D054AB9BC}" dt="2023-10-06T12:06:17.867" v="167" actId="2696"/>
        <pc:sldMkLst>
          <pc:docMk/>
          <pc:sldMk cId="4019947326" sldId="488"/>
        </pc:sldMkLst>
      </pc:sldChg>
      <pc:sldChg chg="new del">
        <pc:chgData name="Vujinović Nataša" userId="c0b60d30-4c79-44c4-b2ea-c30ec253f433" providerId="ADAL" clId="{5EC34A14-327F-41B6-8615-975D054AB9BC}" dt="2023-10-06T12:06:17.867" v="167" actId="2696"/>
        <pc:sldMkLst>
          <pc:docMk/>
          <pc:sldMk cId="1641770929" sldId="489"/>
        </pc:sldMkLst>
      </pc:sldChg>
      <pc:sldChg chg="add del">
        <pc:chgData name="Vujinović Nataša" userId="c0b60d30-4c79-44c4-b2ea-c30ec253f433" providerId="ADAL" clId="{5EC34A14-327F-41B6-8615-975D054AB9BC}" dt="2023-10-06T11:51:03.527" v="25" actId="47"/>
        <pc:sldMkLst>
          <pc:docMk/>
          <pc:sldMk cId="1755621408" sldId="489"/>
        </pc:sldMkLst>
      </pc:sldChg>
      <pc:sldChg chg="new del">
        <pc:chgData name="Vujinović Nataša" userId="c0b60d30-4c79-44c4-b2ea-c30ec253f433" providerId="ADAL" clId="{5EC34A14-327F-41B6-8615-975D054AB9BC}" dt="2023-10-06T12:06:17.867" v="167" actId="2696"/>
        <pc:sldMkLst>
          <pc:docMk/>
          <pc:sldMk cId="402230757" sldId="490"/>
        </pc:sldMkLst>
      </pc:sldChg>
      <pc:sldChg chg="add del">
        <pc:chgData name="Vujinović Nataša" userId="c0b60d30-4c79-44c4-b2ea-c30ec253f433" providerId="ADAL" clId="{5EC34A14-327F-41B6-8615-975D054AB9BC}" dt="2023-10-06T11:51:19.145" v="36" actId="47"/>
        <pc:sldMkLst>
          <pc:docMk/>
          <pc:sldMk cId="287979224" sldId="491"/>
        </pc:sldMkLst>
      </pc:sldChg>
      <pc:sldChg chg="del">
        <pc:chgData name="Vujinović Nataša" userId="c0b60d30-4c79-44c4-b2ea-c30ec253f433" providerId="ADAL" clId="{5EC34A14-327F-41B6-8615-975D054AB9BC}" dt="2023-10-06T11:51:16.285" v="34" actId="47"/>
        <pc:sldMkLst>
          <pc:docMk/>
          <pc:sldMk cId="3621010690" sldId="492"/>
        </pc:sldMkLst>
      </pc:sldChg>
    </pc:docChg>
  </pc:docChgLst>
  <pc:docChgLst>
    <pc:chgData name="Vujinović Nataša" userId="c0b60d30-4c79-44c4-b2ea-c30ec253f433" providerId="ADAL" clId="{AEF73E72-F9CB-401A-9A19-DCF45FB067C6}"/>
    <pc:docChg chg="undo custSel modSld">
      <pc:chgData name="Vujinović Nataša" userId="c0b60d30-4c79-44c4-b2ea-c30ec253f433" providerId="ADAL" clId="{AEF73E72-F9CB-401A-9A19-DCF45FB067C6}" dt="2023-11-16T15:11:56.979" v="4" actId="20577"/>
      <pc:docMkLst>
        <pc:docMk/>
      </pc:docMkLst>
      <pc:sldChg chg="modSp mod">
        <pc:chgData name="Vujinović Nataša" userId="c0b60d30-4c79-44c4-b2ea-c30ec253f433" providerId="ADAL" clId="{AEF73E72-F9CB-401A-9A19-DCF45FB067C6}" dt="2023-11-16T15:11:56.979" v="4" actId="20577"/>
        <pc:sldMkLst>
          <pc:docMk/>
          <pc:sldMk cId="3195350539" sldId="294"/>
        </pc:sldMkLst>
        <pc:spChg chg="mod">
          <ac:chgData name="Vujinović Nataša" userId="c0b60d30-4c79-44c4-b2ea-c30ec253f433" providerId="ADAL" clId="{AEF73E72-F9CB-401A-9A19-DCF45FB067C6}" dt="2023-11-16T15:11:56.979" v="4" actId="20577"/>
          <ac:spMkLst>
            <pc:docMk/>
            <pc:sldMk cId="3195350539" sldId="294"/>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7D6F2-EC86-47E6-9CDD-B1FF12F9DB25}" type="doc">
      <dgm:prSet loTypeId="urn:microsoft.com/office/officeart/2005/8/layout/hList7" loCatId="picture" qsTypeId="urn:microsoft.com/office/officeart/2005/8/quickstyle/simple1" qsCatId="simple" csTypeId="urn:microsoft.com/office/officeart/2005/8/colors/accent0_3" csCatId="mainScheme" phldr="1"/>
      <dgm:spPr/>
    </dgm:pt>
    <dgm:pt modelId="{5B8B1CDB-A296-42F8-A000-2AC1CA7247B9}">
      <dgm:prSet phldrT="[Text]"/>
      <dgm:spPr/>
      <dgm:t>
        <a:bodyPr/>
        <a:lstStyle/>
        <a:p>
          <a:r>
            <a:rPr lang="en-GB" noProof="0" dirty="0"/>
            <a:t>Investors are protected by directly applicable rights (freedom of movements)</a:t>
          </a:r>
        </a:p>
      </dgm:t>
    </dgm:pt>
    <dgm:pt modelId="{D9D3B5D7-325E-40B2-A3AE-18CCB652A9C6}" type="parTrans" cxnId="{08FF6174-65EA-4E92-8E89-573E94918900}">
      <dgm:prSet/>
      <dgm:spPr/>
      <dgm:t>
        <a:bodyPr/>
        <a:lstStyle/>
        <a:p>
          <a:endParaRPr lang="en-GB" noProof="0"/>
        </a:p>
      </dgm:t>
    </dgm:pt>
    <dgm:pt modelId="{115CCE0D-19DA-4813-815B-075F081A4D1B}" type="sibTrans" cxnId="{08FF6174-65EA-4E92-8E89-573E94918900}">
      <dgm:prSet/>
      <dgm:spPr/>
      <dgm:t>
        <a:bodyPr/>
        <a:lstStyle/>
        <a:p>
          <a:endParaRPr lang="en-GB" noProof="0"/>
        </a:p>
      </dgm:t>
    </dgm:pt>
    <dgm:pt modelId="{0BA43E38-77DF-43CA-9B31-5C20CF2BC3C5}">
      <dgm:prSet phldrT="[Text]"/>
      <dgm:spPr/>
      <dgm:t>
        <a:bodyPr/>
        <a:lstStyle/>
        <a:p>
          <a:r>
            <a:rPr lang="en-GB" noProof="0"/>
            <a:t>Intra-EU BITs are incompatible with the EU law</a:t>
          </a:r>
        </a:p>
      </dgm:t>
    </dgm:pt>
    <dgm:pt modelId="{A922AE81-83FA-409B-8234-8D9ACBB0519A}" type="parTrans" cxnId="{3F4ED4F8-AC02-4E1C-BA0B-9BB9D939EFA6}">
      <dgm:prSet/>
      <dgm:spPr/>
      <dgm:t>
        <a:bodyPr/>
        <a:lstStyle/>
        <a:p>
          <a:endParaRPr lang="en-GB" noProof="0"/>
        </a:p>
      </dgm:t>
    </dgm:pt>
    <dgm:pt modelId="{B7F6E3B9-EFD4-4B68-95C2-686104E65330}" type="sibTrans" cxnId="{3F4ED4F8-AC02-4E1C-BA0B-9BB9D939EFA6}">
      <dgm:prSet/>
      <dgm:spPr/>
      <dgm:t>
        <a:bodyPr/>
        <a:lstStyle/>
        <a:p>
          <a:endParaRPr lang="en-GB" noProof="0"/>
        </a:p>
      </dgm:t>
    </dgm:pt>
    <dgm:pt modelId="{C63CB464-9B60-47E5-9DB4-FE7644B11B56}">
      <dgm:prSet phldrT="[Text]"/>
      <dgm:spPr/>
      <dgm:t>
        <a:bodyPr/>
        <a:lstStyle/>
        <a:p>
          <a:r>
            <a:rPr lang="en-GB" noProof="0"/>
            <a:t>All forms of investments in the whole life circle are protected</a:t>
          </a:r>
        </a:p>
      </dgm:t>
    </dgm:pt>
    <dgm:pt modelId="{E84A86CF-0DA2-4B66-9EB3-F3081B852DA2}" type="parTrans" cxnId="{EC799E56-2D91-45E6-BC21-C0895498DFAC}">
      <dgm:prSet/>
      <dgm:spPr/>
      <dgm:t>
        <a:bodyPr/>
        <a:lstStyle/>
        <a:p>
          <a:endParaRPr lang="en-GB" noProof="0"/>
        </a:p>
      </dgm:t>
    </dgm:pt>
    <dgm:pt modelId="{2A269C39-DB3E-4A45-AD21-510C14D4446F}" type="sibTrans" cxnId="{EC799E56-2D91-45E6-BC21-C0895498DFAC}">
      <dgm:prSet/>
      <dgm:spPr/>
      <dgm:t>
        <a:bodyPr/>
        <a:lstStyle/>
        <a:p>
          <a:endParaRPr lang="en-GB" noProof="0"/>
        </a:p>
      </dgm:t>
    </dgm:pt>
    <dgm:pt modelId="{57E1F120-FDFA-43FB-A4A4-FC2E1D61B145}">
      <dgm:prSet phldrT="[Text]"/>
      <dgm:spPr/>
      <dgm:t>
        <a:bodyPr/>
        <a:lstStyle/>
        <a:p>
          <a:r>
            <a:rPr lang="en-GB" noProof="0"/>
            <a:t>EU law protects investors against unjustified restrictions</a:t>
          </a:r>
        </a:p>
      </dgm:t>
    </dgm:pt>
    <dgm:pt modelId="{CECD19F8-B1D0-4BFD-80C9-A612CC631DE2}" type="parTrans" cxnId="{D7B5085C-B3F5-4A0A-B4E1-94941380E396}">
      <dgm:prSet/>
      <dgm:spPr/>
      <dgm:t>
        <a:bodyPr/>
        <a:lstStyle/>
        <a:p>
          <a:endParaRPr lang="en-GB" noProof="0"/>
        </a:p>
      </dgm:t>
    </dgm:pt>
    <dgm:pt modelId="{3641AB05-5CBC-4C02-A3B2-D3E9B88606E3}" type="sibTrans" cxnId="{D7B5085C-B3F5-4A0A-B4E1-94941380E396}">
      <dgm:prSet/>
      <dgm:spPr/>
      <dgm:t>
        <a:bodyPr/>
        <a:lstStyle/>
        <a:p>
          <a:endParaRPr lang="en-GB" noProof="0"/>
        </a:p>
      </dgm:t>
    </dgm:pt>
    <dgm:pt modelId="{FB6A58F9-8131-4E62-917F-09434CCE247F}" type="pres">
      <dgm:prSet presAssocID="{7FF7D6F2-EC86-47E6-9CDD-B1FF12F9DB25}" presName="Name0" presStyleCnt="0">
        <dgm:presLayoutVars>
          <dgm:dir/>
          <dgm:resizeHandles val="exact"/>
        </dgm:presLayoutVars>
      </dgm:prSet>
      <dgm:spPr/>
    </dgm:pt>
    <dgm:pt modelId="{FF42652E-75AF-412A-8A85-C5FB3C4814C2}" type="pres">
      <dgm:prSet presAssocID="{7FF7D6F2-EC86-47E6-9CDD-B1FF12F9DB25}" presName="fgShape" presStyleLbl="fgShp" presStyleIdx="0" presStyleCnt="1"/>
      <dgm:spPr/>
    </dgm:pt>
    <dgm:pt modelId="{BAC60286-8CE3-433D-9793-A92C9487D00E}" type="pres">
      <dgm:prSet presAssocID="{7FF7D6F2-EC86-47E6-9CDD-B1FF12F9DB25}" presName="linComp" presStyleCnt="0"/>
      <dgm:spPr/>
    </dgm:pt>
    <dgm:pt modelId="{EEDB4ABE-3AD6-4A79-AA5F-D7D90BE8AA0C}" type="pres">
      <dgm:prSet presAssocID="{5B8B1CDB-A296-42F8-A000-2AC1CA7247B9}" presName="compNode" presStyleCnt="0"/>
      <dgm:spPr/>
    </dgm:pt>
    <dgm:pt modelId="{29BF004F-CFB4-40A8-B0AE-6017ABD829B9}" type="pres">
      <dgm:prSet presAssocID="{5B8B1CDB-A296-42F8-A000-2AC1CA7247B9}" presName="bkgdShape" presStyleLbl="node1" presStyleIdx="0" presStyleCnt="4" custLinFactNeighborX="-15639" custLinFactNeighborY="-263"/>
      <dgm:spPr/>
    </dgm:pt>
    <dgm:pt modelId="{6509E3E0-5DF1-4668-BB92-8F541BD81DD2}" type="pres">
      <dgm:prSet presAssocID="{5B8B1CDB-A296-42F8-A000-2AC1CA7247B9}" presName="nodeTx" presStyleLbl="node1" presStyleIdx="0" presStyleCnt="4">
        <dgm:presLayoutVars>
          <dgm:bulletEnabled val="1"/>
        </dgm:presLayoutVars>
      </dgm:prSet>
      <dgm:spPr/>
    </dgm:pt>
    <dgm:pt modelId="{2BD419D3-A042-4AAD-A0EE-BE9D82F92BB7}" type="pres">
      <dgm:prSet presAssocID="{5B8B1CDB-A296-42F8-A000-2AC1CA7247B9}" presName="invisiNode" presStyleLbl="node1" presStyleIdx="0" presStyleCnt="4"/>
      <dgm:spPr/>
    </dgm:pt>
    <dgm:pt modelId="{B670B695-8021-4B71-8A52-B6E1C5162344}" type="pres">
      <dgm:prSet presAssocID="{5B8B1CDB-A296-42F8-A000-2AC1CA7247B9}" presName="imagNode" presStyleLbl="fgImgPlace1" presStyleIdx="0" presStyleCnt="4"/>
      <dgm:spPr/>
    </dgm:pt>
    <dgm:pt modelId="{BF619B35-DD0F-428F-95C0-AC6A127DC6ED}" type="pres">
      <dgm:prSet presAssocID="{115CCE0D-19DA-4813-815B-075F081A4D1B}" presName="sibTrans" presStyleLbl="sibTrans2D1" presStyleIdx="0" presStyleCnt="0"/>
      <dgm:spPr/>
    </dgm:pt>
    <dgm:pt modelId="{E3C308C5-DBE8-4DA1-8DE4-6ACAAF58E673}" type="pres">
      <dgm:prSet presAssocID="{0BA43E38-77DF-43CA-9B31-5C20CF2BC3C5}" presName="compNode" presStyleCnt="0"/>
      <dgm:spPr/>
    </dgm:pt>
    <dgm:pt modelId="{4CF92557-325F-44B4-958F-03BBABE46633}" type="pres">
      <dgm:prSet presAssocID="{0BA43E38-77DF-43CA-9B31-5C20CF2BC3C5}" presName="bkgdShape" presStyleLbl="node1" presStyleIdx="1" presStyleCnt="4"/>
      <dgm:spPr/>
    </dgm:pt>
    <dgm:pt modelId="{F82D7A44-F684-4555-A1F4-E8BFEB512854}" type="pres">
      <dgm:prSet presAssocID="{0BA43E38-77DF-43CA-9B31-5C20CF2BC3C5}" presName="nodeTx" presStyleLbl="node1" presStyleIdx="1" presStyleCnt="4">
        <dgm:presLayoutVars>
          <dgm:bulletEnabled val="1"/>
        </dgm:presLayoutVars>
      </dgm:prSet>
      <dgm:spPr/>
    </dgm:pt>
    <dgm:pt modelId="{0F355BB0-BD34-49AF-8E2A-FFD36DECA4B1}" type="pres">
      <dgm:prSet presAssocID="{0BA43E38-77DF-43CA-9B31-5C20CF2BC3C5}" presName="invisiNode" presStyleLbl="node1" presStyleIdx="1" presStyleCnt="4"/>
      <dgm:spPr/>
    </dgm:pt>
    <dgm:pt modelId="{E9CAFCAD-C800-4AB8-A67E-A575F03D55BE}" type="pres">
      <dgm:prSet presAssocID="{0BA43E38-77DF-43CA-9B31-5C20CF2BC3C5}" presName="imagNode" presStyleLbl="fgImgPlace1" presStyleIdx="1" presStyleCnt="4"/>
      <dgm:spPr/>
    </dgm:pt>
    <dgm:pt modelId="{E2913443-F8CE-4040-90CC-68A655425094}" type="pres">
      <dgm:prSet presAssocID="{B7F6E3B9-EFD4-4B68-95C2-686104E65330}" presName="sibTrans" presStyleLbl="sibTrans2D1" presStyleIdx="0" presStyleCnt="0"/>
      <dgm:spPr/>
    </dgm:pt>
    <dgm:pt modelId="{DA982B99-B9D1-4979-9A5B-07C5561F3FE5}" type="pres">
      <dgm:prSet presAssocID="{C63CB464-9B60-47E5-9DB4-FE7644B11B56}" presName="compNode" presStyleCnt="0"/>
      <dgm:spPr/>
    </dgm:pt>
    <dgm:pt modelId="{D0E36357-0D1C-47FB-8452-4B8A47B622A3}" type="pres">
      <dgm:prSet presAssocID="{C63CB464-9B60-47E5-9DB4-FE7644B11B56}" presName="bkgdShape" presStyleLbl="node1" presStyleIdx="2" presStyleCnt="4" custLinFactNeighborX="64" custLinFactNeighborY="-788"/>
      <dgm:spPr/>
    </dgm:pt>
    <dgm:pt modelId="{CBEA2CC0-F905-4450-AB4C-20E6EA923906}" type="pres">
      <dgm:prSet presAssocID="{C63CB464-9B60-47E5-9DB4-FE7644B11B56}" presName="nodeTx" presStyleLbl="node1" presStyleIdx="2" presStyleCnt="4">
        <dgm:presLayoutVars>
          <dgm:bulletEnabled val="1"/>
        </dgm:presLayoutVars>
      </dgm:prSet>
      <dgm:spPr/>
    </dgm:pt>
    <dgm:pt modelId="{B3798DE5-CC8E-4706-B274-82D936A391AA}" type="pres">
      <dgm:prSet presAssocID="{C63CB464-9B60-47E5-9DB4-FE7644B11B56}" presName="invisiNode" presStyleLbl="node1" presStyleIdx="2" presStyleCnt="4"/>
      <dgm:spPr/>
    </dgm:pt>
    <dgm:pt modelId="{2CE53D02-F1B9-4730-A3DF-2BCFB8FBE95B}" type="pres">
      <dgm:prSet presAssocID="{C63CB464-9B60-47E5-9DB4-FE7644B11B56}" presName="imagNode" presStyleLbl="fgImgPlace1" presStyleIdx="2" presStyleCnt="4"/>
      <dgm:spPr/>
    </dgm:pt>
    <dgm:pt modelId="{18A1C7F4-1BAD-49EC-A864-8A80868588EF}" type="pres">
      <dgm:prSet presAssocID="{2A269C39-DB3E-4A45-AD21-510C14D4446F}" presName="sibTrans" presStyleLbl="sibTrans2D1" presStyleIdx="0" presStyleCnt="0"/>
      <dgm:spPr/>
    </dgm:pt>
    <dgm:pt modelId="{56A6E38B-CA82-461E-9D37-1A43EB9227D8}" type="pres">
      <dgm:prSet presAssocID="{57E1F120-FDFA-43FB-A4A4-FC2E1D61B145}" presName="compNode" presStyleCnt="0"/>
      <dgm:spPr/>
    </dgm:pt>
    <dgm:pt modelId="{71ACB9A3-B342-42AE-BDCD-DF2F9B3ACB89}" type="pres">
      <dgm:prSet presAssocID="{57E1F120-FDFA-43FB-A4A4-FC2E1D61B145}" presName="bkgdShape" presStyleLbl="node1" presStyleIdx="3" presStyleCnt="4"/>
      <dgm:spPr/>
    </dgm:pt>
    <dgm:pt modelId="{4ED087E3-A38A-4CC4-9A5C-C2ADC160F09E}" type="pres">
      <dgm:prSet presAssocID="{57E1F120-FDFA-43FB-A4A4-FC2E1D61B145}" presName="nodeTx" presStyleLbl="node1" presStyleIdx="3" presStyleCnt="4">
        <dgm:presLayoutVars>
          <dgm:bulletEnabled val="1"/>
        </dgm:presLayoutVars>
      </dgm:prSet>
      <dgm:spPr/>
    </dgm:pt>
    <dgm:pt modelId="{F634FEDC-07C7-4DA3-99D0-236BA677D3CD}" type="pres">
      <dgm:prSet presAssocID="{57E1F120-FDFA-43FB-A4A4-FC2E1D61B145}" presName="invisiNode" presStyleLbl="node1" presStyleIdx="3" presStyleCnt="4"/>
      <dgm:spPr/>
    </dgm:pt>
    <dgm:pt modelId="{DB230FE5-26B5-4B86-AC5D-961671F5E247}" type="pres">
      <dgm:prSet presAssocID="{57E1F120-FDFA-43FB-A4A4-FC2E1D61B145}" presName="imagNode" presStyleLbl="fgImgPlace1" presStyleIdx="3" presStyleCnt="4"/>
      <dgm:spPr/>
    </dgm:pt>
  </dgm:ptLst>
  <dgm:cxnLst>
    <dgm:cxn modelId="{61CCAD12-7318-425B-818C-158CBE58B1BE}" type="presOf" srcId="{115CCE0D-19DA-4813-815B-075F081A4D1B}" destId="{BF619B35-DD0F-428F-95C0-AC6A127DC6ED}" srcOrd="0" destOrd="0" presId="urn:microsoft.com/office/officeart/2005/8/layout/hList7"/>
    <dgm:cxn modelId="{D7B5085C-B3F5-4A0A-B4E1-94941380E396}" srcId="{7FF7D6F2-EC86-47E6-9CDD-B1FF12F9DB25}" destId="{57E1F120-FDFA-43FB-A4A4-FC2E1D61B145}" srcOrd="3" destOrd="0" parTransId="{CECD19F8-B1D0-4BFD-80C9-A612CC631DE2}" sibTransId="{3641AB05-5CBC-4C02-A3B2-D3E9B88606E3}"/>
    <dgm:cxn modelId="{CDDB6C4D-CC6A-4223-B402-DC5CC5CCCF08}" type="presOf" srcId="{57E1F120-FDFA-43FB-A4A4-FC2E1D61B145}" destId="{71ACB9A3-B342-42AE-BDCD-DF2F9B3ACB89}" srcOrd="0" destOrd="0" presId="urn:microsoft.com/office/officeart/2005/8/layout/hList7"/>
    <dgm:cxn modelId="{4A9D2E71-B6B4-4CF9-85BD-BC14B187CA55}" type="presOf" srcId="{C63CB464-9B60-47E5-9DB4-FE7644B11B56}" destId="{CBEA2CC0-F905-4450-AB4C-20E6EA923906}" srcOrd="1" destOrd="0" presId="urn:microsoft.com/office/officeart/2005/8/layout/hList7"/>
    <dgm:cxn modelId="{08FF6174-65EA-4E92-8E89-573E94918900}" srcId="{7FF7D6F2-EC86-47E6-9CDD-B1FF12F9DB25}" destId="{5B8B1CDB-A296-42F8-A000-2AC1CA7247B9}" srcOrd="0" destOrd="0" parTransId="{D9D3B5D7-325E-40B2-A3AE-18CCB652A9C6}" sibTransId="{115CCE0D-19DA-4813-815B-075F081A4D1B}"/>
    <dgm:cxn modelId="{EC799E56-2D91-45E6-BC21-C0895498DFAC}" srcId="{7FF7D6F2-EC86-47E6-9CDD-B1FF12F9DB25}" destId="{C63CB464-9B60-47E5-9DB4-FE7644B11B56}" srcOrd="2" destOrd="0" parTransId="{E84A86CF-0DA2-4B66-9EB3-F3081B852DA2}" sibTransId="{2A269C39-DB3E-4A45-AD21-510C14D4446F}"/>
    <dgm:cxn modelId="{D38F078A-B42E-4670-8611-81E481D51429}" type="presOf" srcId="{0BA43E38-77DF-43CA-9B31-5C20CF2BC3C5}" destId="{F82D7A44-F684-4555-A1F4-E8BFEB512854}" srcOrd="1" destOrd="0" presId="urn:microsoft.com/office/officeart/2005/8/layout/hList7"/>
    <dgm:cxn modelId="{F9FD8591-1005-4F43-B489-CEC931855BB1}" type="presOf" srcId="{7FF7D6F2-EC86-47E6-9CDD-B1FF12F9DB25}" destId="{FB6A58F9-8131-4E62-917F-09434CCE247F}" srcOrd="0" destOrd="0" presId="urn:microsoft.com/office/officeart/2005/8/layout/hList7"/>
    <dgm:cxn modelId="{02605998-5BF7-4C53-A38A-59B027A81102}" type="presOf" srcId="{5B8B1CDB-A296-42F8-A000-2AC1CA7247B9}" destId="{6509E3E0-5DF1-4668-BB92-8F541BD81DD2}" srcOrd="1" destOrd="0" presId="urn:microsoft.com/office/officeart/2005/8/layout/hList7"/>
    <dgm:cxn modelId="{8601FDAD-8F66-4B19-BC44-CC46690DC70B}" type="presOf" srcId="{57E1F120-FDFA-43FB-A4A4-FC2E1D61B145}" destId="{4ED087E3-A38A-4CC4-9A5C-C2ADC160F09E}" srcOrd="1" destOrd="0" presId="urn:microsoft.com/office/officeart/2005/8/layout/hList7"/>
    <dgm:cxn modelId="{ED89E0B2-224B-450F-9FC5-40EA8A4645D8}" type="presOf" srcId="{0BA43E38-77DF-43CA-9B31-5C20CF2BC3C5}" destId="{4CF92557-325F-44B4-958F-03BBABE46633}" srcOrd="0" destOrd="0" presId="urn:microsoft.com/office/officeart/2005/8/layout/hList7"/>
    <dgm:cxn modelId="{421A56B9-8044-4CCC-AC2A-E43936CAE644}" type="presOf" srcId="{C63CB464-9B60-47E5-9DB4-FE7644B11B56}" destId="{D0E36357-0D1C-47FB-8452-4B8A47B622A3}" srcOrd="0" destOrd="0" presId="urn:microsoft.com/office/officeart/2005/8/layout/hList7"/>
    <dgm:cxn modelId="{5F1105C9-AA86-40E6-970C-DB0196CA33A2}" type="presOf" srcId="{2A269C39-DB3E-4A45-AD21-510C14D4446F}" destId="{18A1C7F4-1BAD-49EC-A864-8A80868588EF}" srcOrd="0" destOrd="0" presId="urn:microsoft.com/office/officeart/2005/8/layout/hList7"/>
    <dgm:cxn modelId="{BD20B4E0-9103-45FD-BFDD-2A58FD747CC2}" type="presOf" srcId="{5B8B1CDB-A296-42F8-A000-2AC1CA7247B9}" destId="{29BF004F-CFB4-40A8-B0AE-6017ABD829B9}" srcOrd="0" destOrd="0" presId="urn:microsoft.com/office/officeart/2005/8/layout/hList7"/>
    <dgm:cxn modelId="{1C018BE8-F80F-4BF5-8E26-9BD9AAB93040}" type="presOf" srcId="{B7F6E3B9-EFD4-4B68-95C2-686104E65330}" destId="{E2913443-F8CE-4040-90CC-68A655425094}" srcOrd="0" destOrd="0" presId="urn:microsoft.com/office/officeart/2005/8/layout/hList7"/>
    <dgm:cxn modelId="{3F4ED4F8-AC02-4E1C-BA0B-9BB9D939EFA6}" srcId="{7FF7D6F2-EC86-47E6-9CDD-B1FF12F9DB25}" destId="{0BA43E38-77DF-43CA-9B31-5C20CF2BC3C5}" srcOrd="1" destOrd="0" parTransId="{A922AE81-83FA-409B-8234-8D9ACBB0519A}" sibTransId="{B7F6E3B9-EFD4-4B68-95C2-686104E65330}"/>
    <dgm:cxn modelId="{B2ACFF15-3A66-4205-8C12-38EF5D685B8F}" type="presParOf" srcId="{FB6A58F9-8131-4E62-917F-09434CCE247F}" destId="{FF42652E-75AF-412A-8A85-C5FB3C4814C2}" srcOrd="0" destOrd="0" presId="urn:microsoft.com/office/officeart/2005/8/layout/hList7"/>
    <dgm:cxn modelId="{D0E5B8FF-6CD6-42A5-AE17-5376614E4E66}" type="presParOf" srcId="{FB6A58F9-8131-4E62-917F-09434CCE247F}" destId="{BAC60286-8CE3-433D-9793-A92C9487D00E}" srcOrd="1" destOrd="0" presId="urn:microsoft.com/office/officeart/2005/8/layout/hList7"/>
    <dgm:cxn modelId="{F49F2E67-AA59-45A5-BBD6-617631085579}" type="presParOf" srcId="{BAC60286-8CE3-433D-9793-A92C9487D00E}" destId="{EEDB4ABE-3AD6-4A79-AA5F-D7D90BE8AA0C}" srcOrd="0" destOrd="0" presId="urn:microsoft.com/office/officeart/2005/8/layout/hList7"/>
    <dgm:cxn modelId="{42DFDA14-647F-4F7F-8A9B-14699D3B5FB0}" type="presParOf" srcId="{EEDB4ABE-3AD6-4A79-AA5F-D7D90BE8AA0C}" destId="{29BF004F-CFB4-40A8-B0AE-6017ABD829B9}" srcOrd="0" destOrd="0" presId="urn:microsoft.com/office/officeart/2005/8/layout/hList7"/>
    <dgm:cxn modelId="{A6C01169-492B-4C61-879C-21FCB93BCE89}" type="presParOf" srcId="{EEDB4ABE-3AD6-4A79-AA5F-D7D90BE8AA0C}" destId="{6509E3E0-5DF1-4668-BB92-8F541BD81DD2}" srcOrd="1" destOrd="0" presId="urn:microsoft.com/office/officeart/2005/8/layout/hList7"/>
    <dgm:cxn modelId="{6186E7CC-EB3C-493C-9527-139560EBC68D}" type="presParOf" srcId="{EEDB4ABE-3AD6-4A79-AA5F-D7D90BE8AA0C}" destId="{2BD419D3-A042-4AAD-A0EE-BE9D82F92BB7}" srcOrd="2" destOrd="0" presId="urn:microsoft.com/office/officeart/2005/8/layout/hList7"/>
    <dgm:cxn modelId="{C9FFD242-DF21-480A-B80E-52AA0ADE4E42}" type="presParOf" srcId="{EEDB4ABE-3AD6-4A79-AA5F-D7D90BE8AA0C}" destId="{B670B695-8021-4B71-8A52-B6E1C5162344}" srcOrd="3" destOrd="0" presId="urn:microsoft.com/office/officeart/2005/8/layout/hList7"/>
    <dgm:cxn modelId="{39047944-3324-4F4E-8F2D-0686C7CB8065}" type="presParOf" srcId="{BAC60286-8CE3-433D-9793-A92C9487D00E}" destId="{BF619B35-DD0F-428F-95C0-AC6A127DC6ED}" srcOrd="1" destOrd="0" presId="urn:microsoft.com/office/officeart/2005/8/layout/hList7"/>
    <dgm:cxn modelId="{0329026B-FD6B-4CCD-B825-C769BFE7C376}" type="presParOf" srcId="{BAC60286-8CE3-433D-9793-A92C9487D00E}" destId="{E3C308C5-DBE8-4DA1-8DE4-6ACAAF58E673}" srcOrd="2" destOrd="0" presId="urn:microsoft.com/office/officeart/2005/8/layout/hList7"/>
    <dgm:cxn modelId="{4C91D218-1557-49CD-AF85-666B2360567E}" type="presParOf" srcId="{E3C308C5-DBE8-4DA1-8DE4-6ACAAF58E673}" destId="{4CF92557-325F-44B4-958F-03BBABE46633}" srcOrd="0" destOrd="0" presId="urn:microsoft.com/office/officeart/2005/8/layout/hList7"/>
    <dgm:cxn modelId="{31C2748B-0E8E-4F38-B2C4-DDC3F7E7B23B}" type="presParOf" srcId="{E3C308C5-DBE8-4DA1-8DE4-6ACAAF58E673}" destId="{F82D7A44-F684-4555-A1F4-E8BFEB512854}" srcOrd="1" destOrd="0" presId="urn:microsoft.com/office/officeart/2005/8/layout/hList7"/>
    <dgm:cxn modelId="{2247411D-93D7-430F-849E-24A4C4F5005A}" type="presParOf" srcId="{E3C308C5-DBE8-4DA1-8DE4-6ACAAF58E673}" destId="{0F355BB0-BD34-49AF-8E2A-FFD36DECA4B1}" srcOrd="2" destOrd="0" presId="urn:microsoft.com/office/officeart/2005/8/layout/hList7"/>
    <dgm:cxn modelId="{1696E094-2EE9-4767-AACA-9DDA41E53F9A}" type="presParOf" srcId="{E3C308C5-DBE8-4DA1-8DE4-6ACAAF58E673}" destId="{E9CAFCAD-C800-4AB8-A67E-A575F03D55BE}" srcOrd="3" destOrd="0" presId="urn:microsoft.com/office/officeart/2005/8/layout/hList7"/>
    <dgm:cxn modelId="{D2E026C7-0D9C-4F2A-9967-DB9BE72BC7C6}" type="presParOf" srcId="{BAC60286-8CE3-433D-9793-A92C9487D00E}" destId="{E2913443-F8CE-4040-90CC-68A655425094}" srcOrd="3" destOrd="0" presId="urn:microsoft.com/office/officeart/2005/8/layout/hList7"/>
    <dgm:cxn modelId="{0FCB0B1A-228B-44EE-9DC3-D17D35F3E43D}" type="presParOf" srcId="{BAC60286-8CE3-433D-9793-A92C9487D00E}" destId="{DA982B99-B9D1-4979-9A5B-07C5561F3FE5}" srcOrd="4" destOrd="0" presId="urn:microsoft.com/office/officeart/2005/8/layout/hList7"/>
    <dgm:cxn modelId="{233DA033-40CD-434C-A95F-4AE277EC6444}" type="presParOf" srcId="{DA982B99-B9D1-4979-9A5B-07C5561F3FE5}" destId="{D0E36357-0D1C-47FB-8452-4B8A47B622A3}" srcOrd="0" destOrd="0" presId="urn:microsoft.com/office/officeart/2005/8/layout/hList7"/>
    <dgm:cxn modelId="{CE3D794A-4F3C-420D-A413-373E151720FF}" type="presParOf" srcId="{DA982B99-B9D1-4979-9A5B-07C5561F3FE5}" destId="{CBEA2CC0-F905-4450-AB4C-20E6EA923906}" srcOrd="1" destOrd="0" presId="urn:microsoft.com/office/officeart/2005/8/layout/hList7"/>
    <dgm:cxn modelId="{7B930C69-08AD-4063-ABBE-9529DD3DCB75}" type="presParOf" srcId="{DA982B99-B9D1-4979-9A5B-07C5561F3FE5}" destId="{B3798DE5-CC8E-4706-B274-82D936A391AA}" srcOrd="2" destOrd="0" presId="urn:microsoft.com/office/officeart/2005/8/layout/hList7"/>
    <dgm:cxn modelId="{49D3302E-4526-49B5-95F7-A2A914D96D10}" type="presParOf" srcId="{DA982B99-B9D1-4979-9A5B-07C5561F3FE5}" destId="{2CE53D02-F1B9-4730-A3DF-2BCFB8FBE95B}" srcOrd="3" destOrd="0" presId="urn:microsoft.com/office/officeart/2005/8/layout/hList7"/>
    <dgm:cxn modelId="{4418CB83-52C9-45EC-91E4-6E27CD55254E}" type="presParOf" srcId="{BAC60286-8CE3-433D-9793-A92C9487D00E}" destId="{18A1C7F4-1BAD-49EC-A864-8A80868588EF}" srcOrd="5" destOrd="0" presId="urn:microsoft.com/office/officeart/2005/8/layout/hList7"/>
    <dgm:cxn modelId="{1D0D9139-03E1-4B40-A2C6-74384DAF4936}" type="presParOf" srcId="{BAC60286-8CE3-433D-9793-A92C9487D00E}" destId="{56A6E38B-CA82-461E-9D37-1A43EB9227D8}" srcOrd="6" destOrd="0" presId="urn:microsoft.com/office/officeart/2005/8/layout/hList7"/>
    <dgm:cxn modelId="{7930966F-088D-4C1F-85B6-468962C171F0}" type="presParOf" srcId="{56A6E38B-CA82-461E-9D37-1A43EB9227D8}" destId="{71ACB9A3-B342-42AE-BDCD-DF2F9B3ACB89}" srcOrd="0" destOrd="0" presId="urn:microsoft.com/office/officeart/2005/8/layout/hList7"/>
    <dgm:cxn modelId="{337F6AC1-0797-4099-A1D7-6AFDF720BDA5}" type="presParOf" srcId="{56A6E38B-CA82-461E-9D37-1A43EB9227D8}" destId="{4ED087E3-A38A-4CC4-9A5C-C2ADC160F09E}" srcOrd="1" destOrd="0" presId="urn:microsoft.com/office/officeart/2005/8/layout/hList7"/>
    <dgm:cxn modelId="{C51BA755-6943-4232-AE07-6D31FE786C7E}" type="presParOf" srcId="{56A6E38B-CA82-461E-9D37-1A43EB9227D8}" destId="{F634FEDC-07C7-4DA3-99D0-236BA677D3CD}" srcOrd="2" destOrd="0" presId="urn:microsoft.com/office/officeart/2005/8/layout/hList7"/>
    <dgm:cxn modelId="{5CBD1138-D560-4073-B698-D9E805EC1F42}" type="presParOf" srcId="{56A6E38B-CA82-461E-9D37-1A43EB9227D8}" destId="{DB230FE5-26B5-4B86-AC5D-961671F5E24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F004F-CFB4-40A8-B0AE-6017ABD829B9}">
      <dsp:nvSpPr>
        <dsp:cNvPr id="0" name=""/>
        <dsp:cNvSpPr/>
      </dsp:nvSpPr>
      <dsp:spPr>
        <a:xfrm>
          <a:off x="0" y="0"/>
          <a:ext cx="1927389" cy="326350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noProof="0" dirty="0"/>
            <a:t>Investors are protected by directly applicable rights (freedom of movements)</a:t>
          </a:r>
        </a:p>
      </dsp:txBody>
      <dsp:txXfrm>
        <a:off x="0" y="1305401"/>
        <a:ext cx="1927389" cy="1305401"/>
      </dsp:txXfrm>
    </dsp:sp>
    <dsp:sp modelId="{B670B695-8021-4B71-8A52-B6E1C5162344}">
      <dsp:nvSpPr>
        <dsp:cNvPr id="0" name=""/>
        <dsp:cNvSpPr/>
      </dsp:nvSpPr>
      <dsp:spPr>
        <a:xfrm>
          <a:off x="422160" y="195810"/>
          <a:ext cx="1086746" cy="1086746"/>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92557-325F-44B4-958F-03BBABE46633}">
      <dsp:nvSpPr>
        <dsp:cNvPr id="0" name=""/>
        <dsp:cNvSpPr/>
      </dsp:nvSpPr>
      <dsp:spPr>
        <a:xfrm>
          <a:off x="1987049" y="0"/>
          <a:ext cx="1927389" cy="326350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noProof="0"/>
            <a:t>Intra-EU BITs are incompatible with the EU law</a:t>
          </a:r>
        </a:p>
      </dsp:txBody>
      <dsp:txXfrm>
        <a:off x="1987049" y="1305401"/>
        <a:ext cx="1927389" cy="1305401"/>
      </dsp:txXfrm>
    </dsp:sp>
    <dsp:sp modelId="{E9CAFCAD-C800-4AB8-A67E-A575F03D55BE}">
      <dsp:nvSpPr>
        <dsp:cNvPr id="0" name=""/>
        <dsp:cNvSpPr/>
      </dsp:nvSpPr>
      <dsp:spPr>
        <a:xfrm>
          <a:off x="2407371" y="195810"/>
          <a:ext cx="1086746" cy="1086746"/>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E36357-0D1C-47FB-8452-4B8A47B622A3}">
      <dsp:nvSpPr>
        <dsp:cNvPr id="0" name=""/>
        <dsp:cNvSpPr/>
      </dsp:nvSpPr>
      <dsp:spPr>
        <a:xfrm>
          <a:off x="3973494" y="0"/>
          <a:ext cx="1927389" cy="326350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noProof="0"/>
            <a:t>All forms of investments in the whole life circle are protected</a:t>
          </a:r>
        </a:p>
      </dsp:txBody>
      <dsp:txXfrm>
        <a:off x="3973494" y="1305401"/>
        <a:ext cx="1927389" cy="1305401"/>
      </dsp:txXfrm>
    </dsp:sp>
    <dsp:sp modelId="{2CE53D02-F1B9-4730-A3DF-2BCFB8FBE95B}">
      <dsp:nvSpPr>
        <dsp:cNvPr id="0" name=""/>
        <dsp:cNvSpPr/>
      </dsp:nvSpPr>
      <dsp:spPr>
        <a:xfrm>
          <a:off x="4392582" y="195810"/>
          <a:ext cx="1086746" cy="1086746"/>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CB9A3-B342-42AE-BDCD-DF2F9B3ACB89}">
      <dsp:nvSpPr>
        <dsp:cNvPr id="0" name=""/>
        <dsp:cNvSpPr/>
      </dsp:nvSpPr>
      <dsp:spPr>
        <a:xfrm>
          <a:off x="5957471" y="0"/>
          <a:ext cx="1927389" cy="326350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noProof="0"/>
            <a:t>EU law protects investors against unjustified restrictions</a:t>
          </a:r>
        </a:p>
      </dsp:txBody>
      <dsp:txXfrm>
        <a:off x="5957471" y="1305401"/>
        <a:ext cx="1927389" cy="1305401"/>
      </dsp:txXfrm>
    </dsp:sp>
    <dsp:sp modelId="{DB230FE5-26B5-4B86-AC5D-961671F5E247}">
      <dsp:nvSpPr>
        <dsp:cNvPr id="0" name=""/>
        <dsp:cNvSpPr/>
      </dsp:nvSpPr>
      <dsp:spPr>
        <a:xfrm>
          <a:off x="6377793" y="195810"/>
          <a:ext cx="1086746" cy="1086746"/>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2652E-75AF-412A-8A85-C5FB3C4814C2}">
      <dsp:nvSpPr>
        <dsp:cNvPr id="0" name=""/>
        <dsp:cNvSpPr/>
      </dsp:nvSpPr>
      <dsp:spPr>
        <a:xfrm>
          <a:off x="315467" y="2610803"/>
          <a:ext cx="7255764" cy="489525"/>
        </a:xfrm>
        <a:prstGeom prst="leftRightArrow">
          <a:avLst/>
        </a:prstGeom>
        <a:solidFill>
          <a:schemeClr val="dk2">
            <a:tint val="6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16.11.2023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16/11/2023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5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SEGRO and Horvath “Para. 76: </a:t>
            </a:r>
            <a:r>
              <a:rPr lang="en-GB" b="0" i="0" dirty="0">
                <a:solidFill>
                  <a:srgbClr val="000000"/>
                </a:solidFill>
                <a:latin typeface="Open Sans"/>
                <a:ea typeface="Open Sans"/>
                <a:cs typeface="Open Sans"/>
                <a:sym typeface="Open Sans"/>
              </a:rPr>
              <a:t>As is apparent from the Court’s case-law, measures such as those at issue in the main proceedings, which restrict the free movement of capital while giving rise in all likelihood to indirect discrimination, are permissible only if they are justified, on the basis of objective considerations independent of the origin of the capital concerned, by overriding reasons in the public interest and if they observe the principle of proportionality, a condition which requires them to be appropriate for ensuring the attainment of the objective legitimately pursued and not to go beyond what is necessary in order for it to be attained”</a:t>
            </a:r>
            <a:endParaRPr dirty="0"/>
          </a:p>
          <a:p>
            <a:pPr marL="0" lvl="0" indent="0" algn="l" rtl="0">
              <a:spcBef>
                <a:spcPts val="0"/>
              </a:spcBef>
              <a:spcAft>
                <a:spcPts val="0"/>
              </a:spcAft>
              <a:buNone/>
            </a:pPr>
            <a:endParaRPr lang="hu-HU" b="0" i="0" dirty="0">
              <a:solidFill>
                <a:srgbClr val="000000"/>
              </a:solidFill>
              <a:latin typeface="Open Sans"/>
              <a:ea typeface="Open Sans"/>
              <a:cs typeface="Open Sans"/>
              <a:sym typeface="Open Sans"/>
            </a:endParaRPr>
          </a:p>
          <a:p>
            <a:pPr marL="0" lvl="0" indent="0" algn="l" rtl="0">
              <a:spcBef>
                <a:spcPts val="0"/>
              </a:spcBef>
              <a:spcAft>
                <a:spcPts val="0"/>
              </a:spcAft>
              <a:buNone/>
            </a:pPr>
            <a:r>
              <a:rPr lang="en-GB" b="0" i="0" dirty="0" err="1">
                <a:solidFill>
                  <a:srgbClr val="000000"/>
                </a:solidFill>
                <a:latin typeface="Open Sans"/>
                <a:ea typeface="Open Sans"/>
                <a:cs typeface="Open Sans"/>
                <a:sym typeface="Open Sans"/>
              </a:rPr>
              <a:t>Ospelt</a:t>
            </a:r>
            <a:r>
              <a:rPr lang="en-GB" b="0" i="0" dirty="0">
                <a:solidFill>
                  <a:srgbClr val="000000"/>
                </a:solidFill>
                <a:latin typeface="Open Sans"/>
                <a:ea typeface="Open Sans"/>
                <a:cs typeface="Open Sans"/>
                <a:sym typeface="Open Sans"/>
              </a:rPr>
              <a:t>: “Para. 41: </a:t>
            </a:r>
            <a:r>
              <a:rPr lang="en-GB" b="0" i="0" dirty="0">
                <a:solidFill>
                  <a:srgbClr val="202124"/>
                </a:solidFill>
                <a:latin typeface="arial"/>
                <a:ea typeface="arial"/>
                <a:cs typeface="arial"/>
                <a:sym typeface="arial"/>
              </a:rPr>
              <a:t>[S]</a:t>
            </a:r>
            <a:r>
              <a:rPr lang="en-GB" b="0" i="0" dirty="0">
                <a:solidFill>
                  <a:srgbClr val="000000"/>
                </a:solidFill>
                <a:latin typeface="Open Sans"/>
                <a:ea typeface="Open Sans"/>
                <a:cs typeface="Open Sans"/>
                <a:sym typeface="Open Sans"/>
              </a:rPr>
              <a:t>o far as concerns the condition as to proportionality, it must be borne in mind that a system of prior authorisation may, in certain circumstances, be necessary and proportionate to the aims pursued, if the same objectives cannot be attained by less restrictive measures, in particular by a system of declarations”</a:t>
            </a:r>
            <a:endParaRPr dirty="0"/>
          </a:p>
          <a:p>
            <a:pPr marL="0" lvl="0" indent="0" algn="l" rtl="0">
              <a:spcBef>
                <a:spcPts val="0"/>
              </a:spcBef>
              <a:spcAft>
                <a:spcPts val="0"/>
              </a:spcAft>
              <a:buNone/>
            </a:pPr>
            <a:endParaRPr lang="hu-HU" b="0" i="0" dirty="0">
              <a:solidFill>
                <a:srgbClr val="000000"/>
              </a:solidFill>
              <a:latin typeface="Open Sans"/>
              <a:ea typeface="Open Sans"/>
              <a:cs typeface="Open Sans"/>
              <a:sym typeface="Open Sans"/>
            </a:endParaRPr>
          </a:p>
          <a:p>
            <a:pPr marL="0" lvl="0" indent="0" algn="l" rtl="0">
              <a:spcBef>
                <a:spcPts val="0"/>
              </a:spcBef>
              <a:spcAft>
                <a:spcPts val="0"/>
              </a:spcAft>
              <a:buNone/>
            </a:pPr>
            <a:r>
              <a:rPr lang="en-GB" b="0" i="0" dirty="0">
                <a:solidFill>
                  <a:srgbClr val="000000"/>
                </a:solidFill>
                <a:latin typeface="Open Sans"/>
                <a:ea typeface="Open Sans"/>
                <a:cs typeface="Open Sans"/>
                <a:sym typeface="Open Sans"/>
              </a:rPr>
              <a:t>SIAT</a:t>
            </a:r>
            <a:r>
              <a:rPr lang="hu-HU" b="0" i="0" dirty="0">
                <a:solidFill>
                  <a:srgbClr val="000000"/>
                </a:solidFill>
                <a:latin typeface="Open Sans"/>
                <a:ea typeface="Open Sans"/>
                <a:cs typeface="Open Sans"/>
                <a:sym typeface="Open Sans"/>
              </a:rPr>
              <a:t>: </a:t>
            </a:r>
            <a:r>
              <a:rPr lang="en-GB" b="0" i="0" dirty="0">
                <a:solidFill>
                  <a:srgbClr val="000000"/>
                </a:solidFill>
                <a:latin typeface="Open Sans"/>
                <a:ea typeface="Open Sans"/>
                <a:cs typeface="Open Sans"/>
                <a:sym typeface="Open Sans"/>
              </a:rPr>
              <a:t>“Para. 58: Such a rule does not, therefore, meet the requirements of the principle of legal certainty, in accordance with which rules of law must be clear, precise and predictable as regards their effects, in particular where they may have unfavourable consequences for individuals and undertakings”</a:t>
            </a:r>
            <a:endParaRPr dirty="0"/>
          </a:p>
          <a:p>
            <a:pPr marL="0" lvl="0" indent="0" algn="l" rtl="0">
              <a:spcBef>
                <a:spcPts val="0"/>
              </a:spcBef>
              <a:spcAft>
                <a:spcPts val="0"/>
              </a:spcAft>
              <a:buNone/>
            </a:pPr>
            <a:r>
              <a:rPr lang="en-GB" b="0" i="0" dirty="0">
                <a:solidFill>
                  <a:srgbClr val="000000"/>
                </a:solidFill>
                <a:latin typeface="Open Sans"/>
                <a:ea typeface="Open Sans"/>
                <a:cs typeface="Open Sans"/>
                <a:sym typeface="Open Sans"/>
              </a:rPr>
              <a:t>When hovering over Test Claimants text to appear: “Para 44: It should be recalled that, according to settled case-law, the principle of legal certainty, the corollary of which is the principle of the protection of legitimate expectations, requires that rules involving negative consequences for individuals should be clear and precise and that their application should be predictable for those subject to them […]. As has been observed in paragraph 33 of this judgment, limitation periods must be fixed in advance if they are to serve their purpose of ensuring legal certainty.”</a:t>
            </a:r>
            <a:endParaRPr dirty="0"/>
          </a:p>
          <a:p>
            <a:pPr marL="0" lvl="0" indent="0" algn="l" rtl="0">
              <a:spcBef>
                <a:spcPts val="0"/>
              </a:spcBef>
              <a:spcAft>
                <a:spcPts val="0"/>
              </a:spcAft>
              <a:buNone/>
            </a:pPr>
            <a:r>
              <a:rPr lang="en-GB" b="0" i="0" dirty="0">
                <a:solidFill>
                  <a:srgbClr val="000000"/>
                </a:solidFill>
                <a:latin typeface="Open Sans"/>
                <a:ea typeface="Open Sans"/>
                <a:cs typeface="Open Sans"/>
                <a:sym typeface="Open Sans"/>
              </a:rPr>
              <a:t>When hovering over </a:t>
            </a:r>
            <a:r>
              <a:rPr lang="en-GB" b="0" i="0" dirty="0" err="1">
                <a:solidFill>
                  <a:srgbClr val="000000"/>
                </a:solidFill>
                <a:latin typeface="Open Sans"/>
                <a:ea typeface="Open Sans"/>
                <a:cs typeface="Open Sans"/>
                <a:sym typeface="Open Sans"/>
              </a:rPr>
              <a:t>Sudholz</a:t>
            </a:r>
            <a:r>
              <a:rPr lang="en-GB" b="0" i="0" dirty="0">
                <a:solidFill>
                  <a:srgbClr val="000000"/>
                </a:solidFill>
                <a:latin typeface="Open Sans"/>
                <a:ea typeface="Open Sans"/>
                <a:cs typeface="Open Sans"/>
                <a:sym typeface="Open Sans"/>
              </a:rPr>
              <a:t>, text to appear “Para. 34: Moreover, as the Court has repeatedly held, Community legislation must be certain and its application foreseeable by those subject to it. That requirement of legal certainty must be observed all the more strictly in the case of rules liable to entail financial consequences, in order that those concerned may know precisely the extent of the obligations which they impose on them </a:t>
            </a:r>
            <a:r>
              <a:rPr lang="en-GB" b="0" i="0" dirty="0">
                <a:solidFill>
                  <a:srgbClr val="202124"/>
                </a:solidFill>
                <a:latin typeface="arial"/>
                <a:ea typeface="arial"/>
                <a:cs typeface="arial"/>
                <a:sym typeface="arial"/>
              </a:rPr>
              <a:t>[…]</a:t>
            </a:r>
            <a:r>
              <a:rPr lang="en-GB" b="0" i="0" dirty="0">
                <a:solidFill>
                  <a:srgbClr val="000000"/>
                </a:solidFill>
                <a:latin typeface="Open Sans"/>
                <a:ea typeface="Open Sans"/>
                <a:cs typeface="Open Sans"/>
                <a:sym typeface="Open Sans"/>
              </a:rPr>
              <a:t>.”</a:t>
            </a:r>
            <a:endParaRPr dirty="0"/>
          </a:p>
          <a:p>
            <a:pPr marL="0" lvl="0" indent="0" algn="l" rtl="0">
              <a:spcBef>
                <a:spcPts val="0"/>
              </a:spcBef>
              <a:spcAft>
                <a:spcPts val="0"/>
              </a:spcAft>
              <a:buNone/>
            </a:pPr>
            <a:r>
              <a:rPr lang="en-GB" b="0" i="0" dirty="0">
                <a:solidFill>
                  <a:srgbClr val="000000"/>
                </a:solidFill>
                <a:latin typeface="Open Sans"/>
                <a:ea typeface="Open Sans"/>
                <a:cs typeface="Open Sans"/>
                <a:sym typeface="Open Sans"/>
              </a:rPr>
              <a:t>When hovering over </a:t>
            </a:r>
            <a:r>
              <a:rPr lang="en-GB" b="0" i="0" dirty="0" err="1">
                <a:solidFill>
                  <a:srgbClr val="000000"/>
                </a:solidFill>
                <a:latin typeface="Open Sans"/>
                <a:ea typeface="Open Sans"/>
                <a:cs typeface="Open Sans"/>
                <a:sym typeface="Open Sans"/>
              </a:rPr>
              <a:t>Hartlauer</a:t>
            </a:r>
            <a:r>
              <a:rPr lang="en-GB" b="0" i="0" dirty="0">
                <a:solidFill>
                  <a:srgbClr val="000000"/>
                </a:solidFill>
                <a:latin typeface="Open Sans"/>
                <a:ea typeface="Open Sans"/>
                <a:cs typeface="Open Sans"/>
                <a:sym typeface="Open Sans"/>
              </a:rPr>
              <a:t> text to appear: Para. 64:  </a:t>
            </a:r>
            <a:r>
              <a:rPr lang="en-GB" b="0" i="0" dirty="0">
                <a:solidFill>
                  <a:srgbClr val="202124"/>
                </a:solidFill>
                <a:latin typeface="arial"/>
                <a:ea typeface="arial"/>
                <a:cs typeface="arial"/>
                <a:sym typeface="arial"/>
              </a:rPr>
              <a:t>[I]</a:t>
            </a:r>
            <a:r>
              <a:rPr lang="en-GB" b="0" i="0" dirty="0">
                <a:solidFill>
                  <a:srgbClr val="000000"/>
                </a:solidFill>
                <a:latin typeface="Open Sans"/>
                <a:ea typeface="Open Sans"/>
                <a:cs typeface="Open Sans"/>
                <a:sym typeface="Open Sans"/>
              </a:rPr>
              <a:t>t follows from settled case-law that a prior administrative authorisation scheme cannot render legitimate discretionary conduct on the part of the national authorities which is liable to negate the effectiveness of provisions of Community law, in particular those relating to a fundamental freedom such as that at issue in the main proceedings. Therefore, if a prior administrative authorisation scheme is to be justified even though it derogates from a fundamental freedom, it must be based on objective, non-discriminatory criteria known in advance, in such a way as adequately to circumscribe the exercise of the national authorities’ discretion </a:t>
            </a:r>
            <a:r>
              <a:rPr lang="en-GB" b="0" i="0" dirty="0">
                <a:solidFill>
                  <a:srgbClr val="202124"/>
                </a:solidFill>
                <a:latin typeface="arial"/>
                <a:ea typeface="arial"/>
                <a:cs typeface="arial"/>
                <a:sym typeface="arial"/>
              </a:rPr>
              <a:t>[…].</a:t>
            </a:r>
            <a:endParaRPr lang="en-GB" b="0" i="0" dirty="0">
              <a:solidFill>
                <a:schemeClr val="tx1"/>
              </a:solidFill>
              <a:latin typeface="+mn-lt"/>
              <a:ea typeface="+mn-ea"/>
              <a:cs typeface="+mn-cs"/>
              <a:sym typeface="arial"/>
            </a:endParaRPr>
          </a:p>
          <a:p>
            <a:pPr marL="0" lvl="0" indent="0" algn="l" rtl="0">
              <a:spcBef>
                <a:spcPts val="0"/>
              </a:spcBef>
              <a:spcAft>
                <a:spcPts val="0"/>
              </a:spcAft>
              <a:buNone/>
            </a:pPr>
            <a:endParaRPr lang="en-GB" b="0" i="0" dirty="0">
              <a:solidFill>
                <a:schemeClr val="tx1"/>
              </a:solidFill>
              <a:latin typeface="+mn-lt"/>
              <a:ea typeface="+mn-ea"/>
              <a:cs typeface="+mn-cs"/>
              <a:sym typeface="arial"/>
            </a:endParaRPr>
          </a:p>
          <a:p>
            <a:pPr marL="0" lvl="0" indent="0" algn="l" rtl="0">
              <a:spcBef>
                <a:spcPts val="0"/>
              </a:spcBef>
              <a:spcAft>
                <a:spcPts val="0"/>
              </a:spcAft>
              <a:buNone/>
            </a:pPr>
            <a:r>
              <a:rPr lang="en-GB" b="0" i="0" dirty="0" err="1">
                <a:solidFill>
                  <a:srgbClr val="202124"/>
                </a:solidFill>
                <a:latin typeface="arial"/>
                <a:ea typeface="arial"/>
                <a:cs typeface="arial"/>
                <a:sym typeface="arial"/>
              </a:rPr>
              <a:t>Plantanol</a:t>
            </a:r>
            <a:r>
              <a:rPr lang="en-GB" b="0" i="0" dirty="0">
                <a:solidFill>
                  <a:srgbClr val="202124"/>
                </a:solidFill>
                <a:latin typeface="arial"/>
                <a:ea typeface="arial"/>
                <a:cs typeface="arial"/>
                <a:sym typeface="arial"/>
              </a:rPr>
              <a:t>: “Para 49: </a:t>
            </a:r>
            <a:r>
              <a:rPr lang="en-GB" b="0" i="0" dirty="0">
                <a:solidFill>
                  <a:srgbClr val="000000"/>
                </a:solidFill>
                <a:latin typeface="Open Sans"/>
                <a:ea typeface="Open Sans"/>
                <a:cs typeface="Open Sans"/>
                <a:sym typeface="Open Sans"/>
              </a:rPr>
              <a:t>It must, however, be recalled that, as the Court has already ruled, the principle of legal certainty does not require that there be no legislative amendment, requiring as it does, rather, that the legislature take account of the particular situations of traders and provide, where appropriate, adaptations to the application of the new legal rules &amp; Para. 53: It is clear from the Court’s settled case-law that any economic operator on whose part the national authorities have promoted reasonable expectations may rely on the principle of the protection of legitimate expectations. However, where a prudent and circumspect economic operator could have foreseen that the adoption of a measure is likely to affect his interests, he cannot plead that principle if the measure is adopted. Furthermore, economic operators are not justified in having a legitimate expectation that an existing situation which is capable of being altered by the national authorities in the exercise of their discretionary power will be maintained </a:t>
            </a:r>
            <a:r>
              <a:rPr lang="en-GB" b="0" i="0" dirty="0">
                <a:solidFill>
                  <a:srgbClr val="202124"/>
                </a:solidFill>
                <a:latin typeface="arial"/>
                <a:ea typeface="arial"/>
                <a:cs typeface="arial"/>
                <a:sym typeface="arial"/>
              </a:rPr>
              <a:t>[…]</a:t>
            </a:r>
            <a:r>
              <a:rPr lang="en-GB" b="0" i="0" dirty="0">
                <a:solidFill>
                  <a:srgbClr val="000000"/>
                </a:solidFill>
                <a:latin typeface="Open Sans"/>
                <a:ea typeface="Open Sans"/>
                <a:cs typeface="Open Sans"/>
                <a:sym typeface="Open Sans"/>
              </a:rPr>
              <a:t>.</a:t>
            </a:r>
            <a:endParaRPr lang="en-GB" b="0" i="0" dirty="0">
              <a:solidFill>
                <a:schemeClr val="tx1"/>
              </a:solidFill>
              <a:latin typeface="+mn-lt"/>
              <a:ea typeface="+mn-ea"/>
              <a:cs typeface="+mn-cs"/>
              <a:sym typeface="Open Sans"/>
            </a:endParaRPr>
          </a:p>
          <a:p>
            <a:pPr marL="0" lvl="0" indent="0" algn="l" rtl="0">
              <a:spcBef>
                <a:spcPts val="0"/>
              </a:spcBef>
              <a:spcAft>
                <a:spcPts val="0"/>
              </a:spcAft>
              <a:buNone/>
            </a:pPr>
            <a:endParaRPr lang="en-GB" b="0" i="0" dirty="0">
              <a:solidFill>
                <a:schemeClr val="tx1"/>
              </a:solidFill>
              <a:latin typeface="+mn-lt"/>
              <a:ea typeface="+mn-ea"/>
              <a:cs typeface="+mn-cs"/>
              <a:sym typeface="Open Sans"/>
            </a:endParaRPr>
          </a:p>
          <a:p>
            <a:pPr marL="0" lvl="0" indent="0" algn="l" rtl="0">
              <a:spcBef>
                <a:spcPts val="0"/>
              </a:spcBef>
              <a:spcAft>
                <a:spcPts val="0"/>
              </a:spcAft>
              <a:buNone/>
            </a:pPr>
            <a:r>
              <a:rPr lang="en-GB" b="0" i="0" dirty="0">
                <a:solidFill>
                  <a:srgbClr val="000000"/>
                </a:solidFill>
                <a:latin typeface="Open Sans"/>
                <a:ea typeface="Open Sans"/>
                <a:cs typeface="Open Sans"/>
                <a:sym typeface="Open Sans"/>
              </a:rPr>
              <a:t>VEMW: “Para. 81:  As the Court has already ruled, an individual cannot place reliance on there being no legislative amendment whatever, but can only call into question the arrangements for the implementation of such an amendment (see, with regard to a legislative amendment removing the right to deduct value added tax in respect of certain costs connected with lettings of immovable property </a:t>
            </a:r>
            <a:r>
              <a:rPr lang="en-GB" b="0" i="0" dirty="0">
                <a:solidFill>
                  <a:srgbClr val="202124"/>
                </a:solidFill>
                <a:latin typeface="arial"/>
                <a:ea typeface="arial"/>
                <a:cs typeface="arial"/>
                <a:sym typeface="arial"/>
              </a:rPr>
              <a:t>[…]</a:t>
            </a:r>
            <a:r>
              <a:rPr lang="en-GB" b="0" i="0" dirty="0">
                <a:solidFill>
                  <a:srgbClr val="000000"/>
                </a:solidFill>
                <a:latin typeface="Open Sans"/>
                <a:ea typeface="Open Sans"/>
                <a:cs typeface="Open Sans"/>
                <a:sym typeface="Open Sans"/>
              </a:rPr>
              <a:t>. In like manner, the principle of legal certainty does not require that there be no legislative amendment, requiring as it does, rather, that the legislature take account of the particular situations of traders and provide, where appropriate, adaptations to the application of the new legal rules.</a:t>
            </a:r>
          </a:p>
          <a:p>
            <a:pPr marL="0" lvl="0" indent="0" algn="l" rtl="0">
              <a:spcBef>
                <a:spcPts val="0"/>
              </a:spcBef>
              <a:spcAft>
                <a:spcPts val="0"/>
              </a:spcAft>
              <a:buNone/>
            </a:pPr>
            <a:endParaRPr lang="en-GB" b="0" i="0" dirty="0">
              <a:solidFill>
                <a:srgbClr val="000000"/>
              </a:solidFill>
              <a:latin typeface="Open Sans"/>
              <a:ea typeface="Open Sans"/>
              <a:cs typeface="Open Sans"/>
              <a:sym typeface="Open Sans"/>
            </a:endParaRPr>
          </a:p>
          <a:p>
            <a:pPr marL="0" lvl="0" indent="0" algn="l" rtl="0">
              <a:spcBef>
                <a:spcPts val="0"/>
              </a:spcBef>
              <a:spcAft>
                <a:spcPts val="0"/>
              </a:spcAft>
              <a:buNone/>
            </a:pPr>
            <a:r>
              <a:rPr lang="en-US" dirty="0" err="1"/>
              <a:t>Kotnik</a:t>
            </a:r>
            <a:r>
              <a:rPr lang="en-US" dirty="0"/>
              <a:t>: "Paras 62-66: As regards, first, the principle of protection of legitimate expectations, in accordance with settled case-law, the right to rely on that principle presupposes that precise, unconditional and consistent assurances, originating from </a:t>
            </a:r>
            <a:r>
              <a:rPr lang="en-US" dirty="0" err="1"/>
              <a:t>authorised</a:t>
            </a:r>
            <a:r>
              <a:rPr lang="en-US" dirty="0"/>
              <a:t>, reliable sources, have been given to the person concerned by the competent authorities of the European Union. That right applies to any individual in a situation in which an institution, body or agency of the European Union, by giving that person precise assurances, has led him to entertain well-founded expectations (judgments of 16 December 2010, </a:t>
            </a:r>
            <a:r>
              <a:rPr lang="en-US" dirty="0" err="1"/>
              <a:t>Kahla</a:t>
            </a:r>
            <a:r>
              <a:rPr lang="en-US" dirty="0"/>
              <a:t> Thüringen </a:t>
            </a:r>
            <a:r>
              <a:rPr lang="en-US" dirty="0" err="1"/>
              <a:t>Porzellan</a:t>
            </a:r>
            <a:r>
              <a:rPr lang="en-US" dirty="0"/>
              <a:t> v Commission, C‑537/08 P, EU:C:2010:769, paragraph 63, and of 13 June 2013, HGA and Others v Commission, C‑630/11 P to C‑633/11 P, EU:C:2013:387, paragraph 132). However, the shareholders and subordinated creditors of banks who are subject to burden-sharing measures, laid down in points 40 to 46 of the Banking Communication, such as those at issue in the main proceedings, cannot rely on the principle of protection of legitimate expectations as a ground of objection to implementation of the contested measures. The reason is that, on the one hand, the shareholders and the subordinated creditors of the banks concerned were given no guarantee from the Commission to the effect that it would approve State aid designed to overcome the capital shortfall of those banks. On the other hand, those investors received no assurance that, with respect to measures designed to deal with the capital shortfalls of banks who were the recipients of the State aid </a:t>
            </a:r>
            <a:r>
              <a:rPr lang="en-US" dirty="0" err="1"/>
              <a:t>authorised</a:t>
            </a:r>
            <a:r>
              <a:rPr lang="en-US" dirty="0"/>
              <a:t> by the Commission, some of those measures would not be liable to be prejudicial to their investments. Further, the fact that, in the first phases of the international financial crisis, the subordinated creditors were not called upon to contribute to the rescue of credit institutions, as noted by the Commission in point 17 of the Banking Communication, does not put the creditors concerned in the main proceedings in a position to rely on the principle of protection of legitimate expectations. Indeed, such a circumstance cannot be regarded as a precise, unconditional and consistent assurance capable of engendering a legitimate expectation on the part of the shareholders and the subordinated creditors that they would not be subject to burden-sharing measures in the future. As the Court has previously held, while the principle of protection of legitimate expectations is one of the fundamental principles of the European Union, economic operators are not justified in having a legitimate expectation that an existing situation which is capable of being altered by the EU institutions in the exercise of their discretion will be maintained, particularly in a field such as State aid in the banking sector, whose subject matter involves constant adjustment to reflect changes in the economic situation (see, by analogy, judgment of 26 June 2012, Poland v Commission, C‑335/09 P, EU:C:2012:385, paragraph 180).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Anie and </a:t>
            </a:r>
            <a:r>
              <a:rPr lang="en-US" dirty="0" err="1"/>
              <a:t>Athesia</a:t>
            </a:r>
            <a:r>
              <a:rPr lang="en-US" dirty="0"/>
              <a:t>: "Paras 41-43: In accordance with the Court’s settled case-law, the principle of legal certainty, the corollary of which is the principle of the protection of legitimate expectations, requires that rules of law be clear and precise and that the application of those rules be predictable for individuals, especially where they may have negative consequences for individuals and undertakings. In particular, that principle requires that legislation enables those concerned to know precisely the extent of the obligations which are imposed on them, and that those persons are able to ascertain unequivocally what their rights and obligations are and take steps accordingly (judgment of 11 July 2019, </a:t>
            </a:r>
            <a:r>
              <a:rPr lang="en-US" dirty="0" err="1"/>
              <a:t>Agrenergy</a:t>
            </a:r>
            <a:r>
              <a:rPr lang="en-US" dirty="0"/>
              <a:t> and </a:t>
            </a:r>
            <a:r>
              <a:rPr lang="en-US" dirty="0" err="1"/>
              <a:t>Fusignano</a:t>
            </a:r>
            <a:r>
              <a:rPr lang="en-US" dirty="0"/>
              <a:t> Due, C‑180/18, C‑286/18 and C‑287/18, EU:C:2019:605, paragraphs 29 and 30 and the case-law cited). Also in accordance with the Court’s settled case-law, the principle of the protection of legitimate expectations may be relied on by any economic operator on whose part national authorities have created reasonable expectations. However, where a prudent and circumspect economic operator could have foreseen the adoption of a measure likely to affect his or her interests, he or she cannot plead that principle if the measure is adopted. Moreover, economic operators cannot justifiably claim a legitimate expectation that an existing situation which may be altered by the national authorities in the exercise of their discretionary power will be maintained (judgment of 11 July 2019, </a:t>
            </a:r>
            <a:r>
              <a:rPr lang="en-US" dirty="0" err="1"/>
              <a:t>Agrenergy</a:t>
            </a:r>
            <a:r>
              <a:rPr lang="en-US" dirty="0"/>
              <a:t> and </a:t>
            </a:r>
            <a:r>
              <a:rPr lang="en-US" dirty="0" err="1"/>
              <a:t>Fusignano</a:t>
            </a:r>
            <a:r>
              <a:rPr lang="en-US" dirty="0"/>
              <a:t> Due, C‑180/18, C‑286/18 and C‑287/18, EU:C:2019:605, paragraph 31 and the case-law cited). It is for the referring court to determine whether national legislation such as that at issue in the main proceedings is consistent with those principles, as the Court of Justice, when giving a preliminary ruling under Article 267 TFEU, has jurisdiction only to provide the national court with all the criteria for the interpretation of EU law which may enable it to determine the issue of compatibility. The referring court may take into account, for that purpose, all relevant factors which are apparent in particular from the terms, objectives or general scheme of the legislation concerned (see, in particular, judgment of 11 July 2019, </a:t>
            </a:r>
            <a:r>
              <a:rPr lang="en-US" dirty="0" err="1"/>
              <a:t>Agrenergy</a:t>
            </a:r>
            <a:r>
              <a:rPr lang="en-US" dirty="0"/>
              <a:t> and </a:t>
            </a:r>
            <a:r>
              <a:rPr lang="en-US" dirty="0" err="1"/>
              <a:t>Fusignano</a:t>
            </a:r>
            <a:r>
              <a:rPr lang="en-US" dirty="0"/>
              <a:t> Due, C‑180/18, C‑286/18 and C‑287/18, EU:C:2019:605, paragraphs 33 and 34 and the case-law cited).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Global </a:t>
            </a:r>
            <a:r>
              <a:rPr lang="en-US" dirty="0" err="1"/>
              <a:t>Starnet</a:t>
            </a:r>
            <a:r>
              <a:rPr lang="en-US" dirty="0"/>
              <a:t>: Para 46: It must be pointed out that the principle of legal certainty, the corollary of which is the principle of the protection of legitimate expectations, requires, inter alia, that rules of law be clear, precise and predictable in their effect, especially when they may have adverse consequences on individuals and undertakings (see, to that effect, judgment of 11 June 2015, </a:t>
            </a:r>
            <a:r>
              <a:rPr lang="en-US" dirty="0" err="1"/>
              <a:t>Berlington</a:t>
            </a:r>
            <a:r>
              <a:rPr lang="en-US" dirty="0"/>
              <a:t> Hungary and Others, C‑98/14, EU:C:2015:386, paragraph 77 and the case-law cited).</a:t>
            </a:r>
            <a:endParaRPr dirty="0"/>
          </a:p>
          <a:p>
            <a:pPr marL="0" lvl="0" indent="0" algn="l" rtl="0">
              <a:spcBef>
                <a:spcPts val="1200"/>
              </a:spcBef>
              <a:spcAft>
                <a:spcPts val="0"/>
              </a:spcAft>
              <a:buNone/>
            </a:pPr>
            <a:endParaRPr b="0" i="0" dirty="0">
              <a:solidFill>
                <a:srgbClr val="000000"/>
              </a:solidFill>
              <a:latin typeface="Open Sans"/>
              <a:ea typeface="Open Sans"/>
              <a:cs typeface="Open Sans"/>
              <a:sym typeface="Open Sans"/>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Art. 51(1) Charter of Fundamental Rights of the EU reads: The provisions of this Charter are addressed to the institutions and bodies of the Union with due regard for the principle of subsidiarity and to the Member States only when they are implementing Union law. They shall therefore respect the rights, observe the principles and promote the application thereof in accordance with their respective powers.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Art. 52(3) Charter of Fundamental Rights of the EU reads: In so far as this Charter contains rights which correspond to rights guaranteed by the Convention for the Protection of Human Rights and Fundamental Freedoms, the meaning and scope of those rights shall be the same as those laid down by the said Convention. This provision shall not prevent Union law providing more extensive protection.</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solidFill>
                  <a:srgbClr val="000000"/>
                </a:solidFill>
                <a:latin typeface="Calibri"/>
                <a:ea typeface="Calibri"/>
                <a:cs typeface="Calibri"/>
                <a:sym typeface="Calibri"/>
              </a:rPr>
              <a:t>Standard MFN and National Treatment clause may be combined and written like such: ““ (1) Neither Contracting Party shall in its territory subject investments or returns of nationals or companies of the other Contracting Party to treatment less favourable than that which it accords to investments or returns of its own nationals or companies or to investments or returns of nationals or companies of any third State. (2) Neither Contracting Party shall in its territory subject nationals or companies of the other Contracting Party, as regards the management, maintenance, use, enjoyment or disposal of their investments, to treatment less favourable than that which it accords to its own nationals or companies or to nationals or companies of any third State. - Article 3 of the 1996 Albania/United Kingdom BIT ‘National Treatment and Most-Favoured-Nation Provisions‘”</a:t>
            </a:r>
            <a:endParaRPr b="0" dirty="0"/>
          </a:p>
          <a:p>
            <a:pPr marL="0" lvl="0" indent="0" algn="l" rtl="0">
              <a:spcBef>
                <a:spcPts val="0"/>
              </a:spcBef>
              <a:spcAft>
                <a:spcPts val="0"/>
              </a:spcAft>
              <a:buNone/>
            </a:pPr>
            <a:br>
              <a:rPr lang="en-GB" b="0" dirty="0"/>
            </a:br>
            <a:r>
              <a:rPr lang="en-GB" sz="1800" b="0" i="0" u="none" strike="noStrike" dirty="0">
                <a:solidFill>
                  <a:srgbClr val="000000"/>
                </a:solidFill>
                <a:latin typeface="Calibri"/>
                <a:ea typeface="Calibri"/>
                <a:cs typeface="Calibri"/>
                <a:sym typeface="Calibri"/>
              </a:rPr>
              <a:t>FET clauses are wide ranging – an example of an exhaustive clause can be found in Art. 9 Dutch Model BIT – ‘</a:t>
            </a:r>
            <a:r>
              <a:rPr lang="en-GB" sz="1800" b="0" i="1" u="none" strike="noStrike" dirty="0">
                <a:solidFill>
                  <a:srgbClr val="000000"/>
                </a:solidFill>
                <a:latin typeface="Calibri"/>
                <a:ea typeface="Calibri"/>
                <a:cs typeface="Calibri"/>
                <a:sym typeface="Calibri"/>
              </a:rPr>
              <a:t>Treatment of investors and of covered investments’ </a:t>
            </a:r>
            <a:r>
              <a:rPr lang="en-GB" sz="1800" b="0" i="0" u="none" strike="noStrike" dirty="0">
                <a:solidFill>
                  <a:srgbClr val="000000"/>
                </a:solidFill>
                <a:latin typeface="Calibri"/>
                <a:ea typeface="Calibri"/>
                <a:cs typeface="Calibri"/>
                <a:sym typeface="Calibri"/>
              </a:rPr>
              <a:t>1. Each Contracting Party shall ensure fair and equitable treatment of the investments of investors of the other Contracting Party. In addition, each Contracting Party shall accord to such investments full physical security and protection. 2. A Contracting Party breaches the aforementioned obligation of fair and equitable treatment where a measure or series of measures constitutes: a) Denial of justice in criminal, civil or administrative proceedings; b) Fundamental breach of due process, including a fundamental breach of transparency, in judicial and administrative proceedings; c) Manifest arbitrariness; d) Direct or targeted indirect discrimination on wrongful grounds, such as gender, race, nationality, sexual orientation or religious belief; e) Abusive treatment of investors such as harassment, coercion, abuse of power, corrupt practices or similar bad faith conduct; or f) A breach of any further elements of the fair and equitable treatment obligation adopted by the Contracting Parties in accordance with paragraph 3 of this Article. 3. The Contracting Parties shall, upon request of a Contracting Party, review the content of the obligation to provide fair and equitable treatment and may complement this list through a joint interpretative declaration within the meaning of Article 31, paragraph 3, sub a, of the Vienna Convention on the Law of Treaties.” This is known as forming part of new generations of BITs – the older generation would often simply limit themselves to the first paragraph of the above provision. </a:t>
            </a:r>
            <a:endParaRPr b="0" dirty="0"/>
          </a:p>
          <a:p>
            <a:pPr marL="0" lvl="0" indent="0" algn="l" rtl="0">
              <a:spcBef>
                <a:spcPts val="0"/>
              </a:spcBef>
              <a:spcAft>
                <a:spcPts val="0"/>
              </a:spcAft>
              <a:buNone/>
            </a:pPr>
            <a:br>
              <a:rPr lang="en-GB" b="0" dirty="0"/>
            </a:br>
            <a:r>
              <a:rPr lang="en-GB" sz="1800" b="1" i="0" u="none" strike="noStrike" dirty="0">
                <a:solidFill>
                  <a:srgbClr val="000000"/>
                </a:solidFill>
                <a:latin typeface="Calibri"/>
                <a:ea typeface="Calibri"/>
                <a:cs typeface="Calibri"/>
                <a:sym typeface="Calibri"/>
              </a:rPr>
              <a:t>direct: acquiring ownership of the expropriated assets, and indirect: interference with the investment that deprives the investor of its benefits</a:t>
            </a:r>
            <a:r>
              <a:rPr lang="en-GB" sz="1800" b="0" i="0" u="none" strike="noStrike" dirty="0">
                <a:solidFill>
                  <a:srgbClr val="000000"/>
                </a:solidFill>
                <a:latin typeface="Calibri"/>
                <a:ea typeface="Calibri"/>
                <a:cs typeface="Calibri"/>
                <a:sym typeface="Calibri"/>
              </a:rPr>
              <a:t>.</a:t>
            </a:r>
            <a:endParaRPr b="0" dirty="0"/>
          </a:p>
          <a:p>
            <a:pPr marL="0" lvl="0" indent="0" algn="l" rtl="0">
              <a:spcBef>
                <a:spcPts val="0"/>
              </a:spcBef>
              <a:spcAft>
                <a:spcPts val="0"/>
              </a:spcAft>
              <a:buNone/>
            </a:pPr>
            <a:endParaRPr lang="hu-HU" sz="18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GB" sz="1800" b="0" i="0" u="none" strike="noStrike" dirty="0">
                <a:solidFill>
                  <a:srgbClr val="000000"/>
                </a:solidFill>
                <a:latin typeface="Calibri"/>
                <a:ea typeface="Calibri"/>
                <a:cs typeface="Calibri"/>
                <a:sym typeface="Calibri"/>
              </a:rPr>
              <a:t>Expropriation clauses tend to be similar across a verity of BITs. The US Model BIT phrases it as follows: Article 6: Expropriation and Compensation 1. Neither Party may expropriate or nationalize a covered investment either directly or indirectly through measures equivalent to expropriation or nationalization (“expropriation”), except: (a) for a public purpose; (b) in a non-discriminatory manner; (c) on payment of prompt, adequate, and effective compensation; and (d) in accordance with due process of law and Article 5 [Minimum Standard of Treatment] 2. The compensation referred to in paragraph 1(c) shall: (a) be paid without delay; (b) be equivalent to the fair market value of the expropriated investment immediately before the expropriation took place (“the date of expropriation”); (c) not reflect any change in value occurring because the intended expropriation had become known earlier; and (d) be fully realizable and freely transferable. 3. If the fair market value is denominated in a freely usable currency, the compensation referred to in paragraph 1(c) shall be no less than the fair market value on the date of expropriation, plus interest at a commercially reasonable rate for that currency, accrued from the date of expropriation until the date of payment. </a:t>
            </a:r>
            <a:endParaRPr b="0" dirty="0"/>
          </a:p>
          <a:p>
            <a:pPr marL="0" lvl="0" indent="0" algn="l" rtl="0">
              <a:spcBef>
                <a:spcPts val="0"/>
              </a:spcBef>
              <a:spcAft>
                <a:spcPts val="0"/>
              </a:spcAft>
              <a:buNone/>
            </a:pPr>
            <a:br>
              <a:rPr lang="en-GB" b="0" dirty="0"/>
            </a:br>
            <a:r>
              <a:rPr lang="en-GB" sz="1800" b="0" i="0" u="none" strike="noStrike" dirty="0">
                <a:solidFill>
                  <a:srgbClr val="000000"/>
                </a:solidFill>
                <a:latin typeface="Calibri"/>
                <a:ea typeface="Calibri"/>
                <a:cs typeface="Calibri"/>
                <a:sym typeface="Calibri"/>
              </a:rPr>
              <a:t>FPS clauses are often simply written as “Investments by investors of either Contracting State shall enjoy full protection and security in the territory of the other Contracting State.” (Art. 4(1) German Model BIT)</a:t>
            </a:r>
            <a:endParaRPr b="0" dirty="0"/>
          </a:p>
          <a:p>
            <a:pPr marL="0" lvl="0" indent="0" algn="l" rtl="0">
              <a:spcBef>
                <a:spcPts val="0"/>
              </a:spcBef>
              <a:spcAft>
                <a:spcPts val="0"/>
              </a:spcAft>
              <a:buNone/>
            </a:pPr>
            <a:br>
              <a:rPr lang="en-GB" dirty="0"/>
            </a:br>
            <a:endParaRPr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0045" lvl="0" indent="-342265" algn="l" rtl="0">
              <a:spcBef>
                <a:spcPts val="0"/>
              </a:spcBef>
              <a:spcAft>
                <a:spcPts val="0"/>
              </a:spcAft>
              <a:buNone/>
            </a:pPr>
            <a:r>
              <a:rPr lang="hu-HU" b="1" dirty="0"/>
              <a:t>Slovak Republic v. Achmea</a:t>
            </a:r>
            <a:endParaRPr lang="en-US" b="1" dirty="0"/>
          </a:p>
          <a:p>
            <a:pPr marL="360045" lvl="0" indent="-342265" algn="l" rtl="0">
              <a:spcBef>
                <a:spcPts val="0"/>
              </a:spcBef>
              <a:spcAft>
                <a:spcPts val="0"/>
              </a:spcAft>
              <a:buNone/>
            </a:pPr>
            <a:endParaRPr lang="en-US" b="1" dirty="0"/>
          </a:p>
          <a:p>
            <a:pPr marL="360045" lvl="0" indent="-342265" algn="l" rtl="0">
              <a:spcBef>
                <a:spcPts val="0"/>
              </a:spcBef>
              <a:spcAft>
                <a:spcPts val="0"/>
              </a:spcAft>
              <a:buNone/>
            </a:pPr>
            <a:r>
              <a:rPr lang="hu-HU" dirty="0"/>
              <a:t>Para </a:t>
            </a:r>
            <a:r>
              <a:rPr lang="en-GB" dirty="0"/>
              <a:t>56-58: </a:t>
            </a:r>
            <a:r>
              <a:rPr lang="en-GB" b="0" i="0" dirty="0">
                <a:solidFill>
                  <a:srgbClr val="000000"/>
                </a:solidFill>
                <a:latin typeface="Open Sans"/>
                <a:ea typeface="Open Sans"/>
                <a:cs typeface="Open Sans"/>
                <a:sym typeface="Open Sans"/>
              </a:rPr>
              <a:t>Consequently, having regard to all the characteristics of the arbitral tribunal mentioned in Article 8 of the BIT and set out in paragraphs 39 to 55 above, it must be considered that, by</a:t>
            </a:r>
          </a:p>
          <a:p>
            <a:pPr marL="360045" lvl="0" indent="-342265" algn="l" rtl="0">
              <a:spcBef>
                <a:spcPts val="0"/>
              </a:spcBef>
              <a:spcAft>
                <a:spcPts val="0"/>
              </a:spcAft>
              <a:buNone/>
            </a:pPr>
            <a:r>
              <a:rPr lang="en-GB" b="0" i="0" dirty="0">
                <a:solidFill>
                  <a:srgbClr val="000000"/>
                </a:solidFill>
                <a:latin typeface="Open Sans"/>
                <a:ea typeface="Open Sans"/>
                <a:cs typeface="Open Sans"/>
                <a:sym typeface="Open Sans"/>
              </a:rPr>
              <a:t>concluding the BIT, the Member States parties to it established a mechanism for settling disputes between an investor and a Member State which could prevent those disputes from being </a:t>
            </a:r>
          </a:p>
          <a:p>
            <a:pPr marL="360045" lvl="0" indent="-342265" algn="l" rtl="0">
              <a:spcBef>
                <a:spcPts val="0"/>
              </a:spcBef>
              <a:spcAft>
                <a:spcPts val="0"/>
              </a:spcAft>
              <a:buNone/>
            </a:pPr>
            <a:r>
              <a:rPr lang="en-GB" b="0" i="0" dirty="0">
                <a:solidFill>
                  <a:srgbClr val="000000"/>
                </a:solidFill>
                <a:latin typeface="Open Sans"/>
                <a:ea typeface="Open Sans"/>
                <a:cs typeface="Open Sans"/>
                <a:sym typeface="Open Sans"/>
              </a:rPr>
              <a:t>resolved in a manner that ensures the full effectiveness of EU law, even though they might concern the interpretation or application of that law. </a:t>
            </a:r>
            <a:endParaRPr dirty="0"/>
          </a:p>
          <a:p>
            <a:pPr marL="360045" lvl="0" indent="-342265" algn="l" rtl="0">
              <a:spcBef>
                <a:spcPts val="1200"/>
              </a:spcBef>
              <a:spcAft>
                <a:spcPts val="0"/>
              </a:spcAft>
              <a:buNone/>
            </a:pPr>
            <a:endParaRPr lang="hu-HU" b="0" i="0" dirty="0">
              <a:solidFill>
                <a:srgbClr val="000000"/>
              </a:solidFill>
              <a:latin typeface="Open Sans"/>
              <a:ea typeface="Open Sans"/>
              <a:cs typeface="Open Sans"/>
              <a:sym typeface="Open Sans"/>
            </a:endParaRPr>
          </a:p>
          <a:p>
            <a:pPr marL="360045" lvl="0" indent="-342265" algn="l" rtl="0">
              <a:spcBef>
                <a:spcPts val="1200"/>
              </a:spcBef>
              <a:spcAft>
                <a:spcPts val="0"/>
              </a:spcAft>
              <a:buNone/>
            </a:pPr>
            <a:r>
              <a:rPr lang="hu-HU" b="0" i="0" dirty="0">
                <a:solidFill>
                  <a:srgbClr val="000000"/>
                </a:solidFill>
                <a:latin typeface="Open Sans"/>
                <a:ea typeface="Open Sans"/>
                <a:cs typeface="Open Sans"/>
                <a:sym typeface="Open Sans"/>
              </a:rPr>
              <a:t>Para </a:t>
            </a:r>
            <a:r>
              <a:rPr lang="en-GB" b="0" i="0" dirty="0">
                <a:solidFill>
                  <a:srgbClr val="000000"/>
                </a:solidFill>
                <a:latin typeface="Open Sans"/>
                <a:ea typeface="Open Sans"/>
                <a:cs typeface="Open Sans"/>
                <a:sym typeface="Open Sans"/>
              </a:rPr>
              <a:t>57</a:t>
            </a:r>
            <a:r>
              <a:rPr lang="hu-HU" b="0" i="0" dirty="0">
                <a:solidFill>
                  <a:srgbClr val="000000"/>
                </a:solidFill>
                <a:latin typeface="Open Sans"/>
                <a:ea typeface="Open Sans"/>
                <a:cs typeface="Open Sans"/>
                <a:sym typeface="Open Sans"/>
              </a:rPr>
              <a:t>:</a:t>
            </a:r>
            <a:r>
              <a:rPr lang="en-GB" b="0" i="0" dirty="0">
                <a:solidFill>
                  <a:srgbClr val="000000"/>
                </a:solidFill>
                <a:latin typeface="Open Sans"/>
                <a:ea typeface="Open Sans"/>
                <a:cs typeface="Open Sans"/>
                <a:sym typeface="Open Sans"/>
              </a:rPr>
              <a:t> It is true that, according to settled case-law of the Court, an international agreement providing for the establishment of a court responsible for the interpretation of its provisions and</a:t>
            </a:r>
          </a:p>
          <a:p>
            <a:pPr marL="360045" lvl="0" indent="-342265" algn="l" rtl="0">
              <a:spcBef>
                <a:spcPts val="1200"/>
              </a:spcBef>
              <a:spcAft>
                <a:spcPts val="0"/>
              </a:spcAft>
              <a:buNone/>
            </a:pPr>
            <a:r>
              <a:rPr lang="en-GB" b="0" i="0" dirty="0">
                <a:solidFill>
                  <a:srgbClr val="000000"/>
                </a:solidFill>
                <a:latin typeface="Open Sans"/>
                <a:ea typeface="Open Sans"/>
                <a:cs typeface="Open Sans"/>
                <a:sym typeface="Open Sans"/>
              </a:rPr>
              <a:t>whose decisions are binding on the institutions, including the Court of Justice, is not in principle incompatible with EU law. The competence of the EU in the field of international relations and its</a:t>
            </a:r>
          </a:p>
          <a:p>
            <a:pPr marL="360045" lvl="0" indent="-342265" algn="l" rtl="0">
              <a:spcBef>
                <a:spcPts val="1200"/>
              </a:spcBef>
              <a:spcAft>
                <a:spcPts val="0"/>
              </a:spcAft>
              <a:buNone/>
            </a:pPr>
            <a:r>
              <a:rPr lang="en-GB" b="0" i="0" dirty="0">
                <a:solidFill>
                  <a:srgbClr val="000000"/>
                </a:solidFill>
                <a:latin typeface="Open Sans"/>
                <a:ea typeface="Open Sans"/>
                <a:cs typeface="Open Sans"/>
                <a:sym typeface="Open Sans"/>
              </a:rPr>
              <a:t>capacity to conclude international agreements necessarily entail the power to submit to the decisions of a court which is created or designated by such agreements as regards the interpretation</a:t>
            </a:r>
          </a:p>
          <a:p>
            <a:pPr marL="360045" lvl="0" indent="-342265" algn="l" rtl="0">
              <a:spcBef>
                <a:spcPts val="1200"/>
              </a:spcBef>
              <a:spcAft>
                <a:spcPts val="0"/>
              </a:spcAft>
              <a:buNone/>
            </a:pPr>
            <a:r>
              <a:rPr lang="en-GB" b="0" i="0" dirty="0">
                <a:solidFill>
                  <a:srgbClr val="000000"/>
                </a:solidFill>
                <a:latin typeface="Open Sans"/>
                <a:ea typeface="Open Sans"/>
                <a:cs typeface="Open Sans"/>
                <a:sym typeface="Open Sans"/>
              </a:rPr>
              <a:t>and application of their provisions, provided that the autonomy of the EU and its legal order is respected </a:t>
            </a:r>
            <a:r>
              <a:rPr lang="en-GB" b="0" i="0" dirty="0">
                <a:solidFill>
                  <a:srgbClr val="202124"/>
                </a:solidFill>
                <a:latin typeface="arial"/>
                <a:ea typeface="arial"/>
                <a:cs typeface="arial"/>
                <a:sym typeface="arial"/>
              </a:rPr>
              <a:t>[…].</a:t>
            </a:r>
            <a:endParaRPr lang="en-GB" b="0" i="0" u="none" strike="noStrike" dirty="0">
              <a:solidFill>
                <a:srgbClr val="000000"/>
              </a:solidFill>
              <a:latin typeface="Open Sans"/>
              <a:ea typeface="Open Sans"/>
              <a:cs typeface="Open Sans"/>
              <a:sym typeface="Open Sans"/>
            </a:endParaRPr>
          </a:p>
          <a:p>
            <a:pPr marL="360045" lvl="0" indent="-342265" algn="l" rtl="0">
              <a:spcBef>
                <a:spcPts val="1200"/>
              </a:spcBef>
              <a:spcAft>
                <a:spcPts val="0"/>
              </a:spcAft>
              <a:buNone/>
            </a:pPr>
            <a:endParaRPr lang="en-GB" b="0" i="0" u="none" strike="noStrike" dirty="0">
              <a:solidFill>
                <a:srgbClr val="000000"/>
              </a:solidFill>
              <a:latin typeface="Open Sans"/>
              <a:ea typeface="Open Sans"/>
              <a:cs typeface="Open Sans"/>
              <a:sym typeface="Open Sans"/>
            </a:endParaRPr>
          </a:p>
          <a:p>
            <a:pPr marL="360045" lvl="0" indent="-342265" algn="l" rtl="0">
              <a:spcBef>
                <a:spcPts val="1200"/>
              </a:spcBef>
              <a:spcAft>
                <a:spcPts val="0"/>
              </a:spcAft>
              <a:buNone/>
            </a:pPr>
            <a:r>
              <a:rPr lang="hu-HU" b="0" i="0" u="none" strike="noStrike" dirty="0">
                <a:solidFill>
                  <a:srgbClr val="006699"/>
                </a:solidFill>
                <a:latin typeface="Open Sans"/>
                <a:ea typeface="Open Sans"/>
                <a:cs typeface="Open Sans"/>
                <a:sym typeface="Open Sans"/>
              </a:rPr>
              <a:t>Para </a:t>
            </a:r>
            <a:r>
              <a:rPr lang="en-GB" b="0" i="0" u="none" strike="noStrike" dirty="0">
                <a:solidFill>
                  <a:srgbClr val="006699"/>
                </a:solidFill>
                <a:latin typeface="Open Sans"/>
                <a:ea typeface="Open Sans"/>
                <a:cs typeface="Open Sans"/>
                <a:sym typeface="Open Sans"/>
              </a:rPr>
              <a:t>58</a:t>
            </a:r>
            <a:r>
              <a:rPr lang="hu-HU" b="0" i="0" dirty="0">
                <a:solidFill>
                  <a:srgbClr val="000000"/>
                </a:solidFill>
                <a:latin typeface="Open Sans"/>
                <a:ea typeface="Open Sans"/>
                <a:cs typeface="Open Sans"/>
                <a:sym typeface="Open Sans"/>
              </a:rPr>
              <a:t>:</a:t>
            </a:r>
            <a:r>
              <a:rPr lang="en-GB" b="0" i="0" dirty="0">
                <a:solidFill>
                  <a:srgbClr val="000000"/>
                </a:solidFill>
                <a:latin typeface="Open Sans"/>
                <a:ea typeface="Open Sans"/>
                <a:cs typeface="Open Sans"/>
                <a:sym typeface="Open Sans"/>
              </a:rPr>
              <a:t> In the present case, however, apart from the fact that the disputes falling within the jurisdiction of the arbitral tribunal referred to in Article 8 of the BIT may relate to the interpretation</a:t>
            </a:r>
          </a:p>
          <a:p>
            <a:pPr marL="360045" lvl="0" indent="-342265" algn="l" rtl="0">
              <a:spcBef>
                <a:spcPts val="1200"/>
              </a:spcBef>
              <a:spcAft>
                <a:spcPts val="0"/>
              </a:spcAft>
              <a:buNone/>
            </a:pPr>
            <a:r>
              <a:rPr lang="en-GB" b="0" i="0" dirty="0">
                <a:solidFill>
                  <a:srgbClr val="000000"/>
                </a:solidFill>
                <a:latin typeface="Open Sans"/>
                <a:ea typeface="Open Sans"/>
                <a:cs typeface="Open Sans"/>
                <a:sym typeface="Open Sans"/>
              </a:rPr>
              <a:t>both of that agreement and of EU law, the possibility of submitting those disputes to a body which is not part of the judicial system of the EU is provided for by an agreement which was </a:t>
            </a:r>
          </a:p>
          <a:p>
            <a:pPr marL="360045" lvl="0" indent="-342265" algn="l" rtl="0">
              <a:spcBef>
                <a:spcPts val="1200"/>
              </a:spcBef>
              <a:spcAft>
                <a:spcPts val="0"/>
              </a:spcAft>
              <a:buNone/>
            </a:pPr>
            <a:r>
              <a:rPr lang="en-GB" b="0" i="0" dirty="0">
                <a:solidFill>
                  <a:srgbClr val="000000"/>
                </a:solidFill>
                <a:latin typeface="Open Sans"/>
                <a:ea typeface="Open Sans"/>
                <a:cs typeface="Open Sans"/>
                <a:sym typeface="Open Sans"/>
              </a:rPr>
              <a:t>concluded not by the EU but by Member States. Article 8 of the BIT is such as to call into question not only the principle of mutual trust between the Member States but also the preservation of </a:t>
            </a:r>
          </a:p>
          <a:p>
            <a:pPr marL="360045" lvl="0" indent="-342265" algn="l" rtl="0">
              <a:spcBef>
                <a:spcPts val="1200"/>
              </a:spcBef>
              <a:spcAft>
                <a:spcPts val="0"/>
              </a:spcAft>
              <a:buNone/>
            </a:pPr>
            <a:r>
              <a:rPr lang="en-GB" b="0" i="0" dirty="0">
                <a:solidFill>
                  <a:srgbClr val="000000"/>
                </a:solidFill>
                <a:latin typeface="Open Sans"/>
                <a:ea typeface="Open Sans"/>
                <a:cs typeface="Open Sans"/>
                <a:sym typeface="Open Sans"/>
              </a:rPr>
              <a:t>the particular nature of the law established by the Treaties, ensured by the preliminary ruling procedure provided for in Article 267 TFEU, and is not therefore compatible with the principle of </a:t>
            </a:r>
          </a:p>
          <a:p>
            <a:pPr marL="360045" lvl="0" indent="-342265" algn="l" rtl="0">
              <a:spcBef>
                <a:spcPts val="1200"/>
              </a:spcBef>
              <a:spcAft>
                <a:spcPts val="0"/>
              </a:spcAft>
              <a:buNone/>
            </a:pPr>
            <a:r>
              <a:rPr lang="en-GB" b="0" i="0" dirty="0">
                <a:solidFill>
                  <a:srgbClr val="000000"/>
                </a:solidFill>
                <a:latin typeface="Open Sans"/>
                <a:ea typeface="Open Sans"/>
                <a:cs typeface="Open Sans"/>
                <a:sym typeface="Open Sans"/>
              </a:rPr>
              <a:t>sincere cooperation referred to in paragraph 34 above.”</a:t>
            </a:r>
            <a:endParaRPr dirty="0"/>
          </a:p>
          <a:p>
            <a:pPr marL="360045" lvl="0" indent="-342265" algn="just" rtl="0">
              <a:spcBef>
                <a:spcPts val="1200"/>
              </a:spcBef>
              <a:spcAft>
                <a:spcPts val="0"/>
              </a:spcAft>
              <a:buNone/>
            </a:pPr>
            <a:endParaRPr b="0" i="0" dirty="0">
              <a:solidFill>
                <a:srgbClr val="000000"/>
              </a:solidFill>
              <a:latin typeface="Open Sans"/>
              <a:ea typeface="Open Sans"/>
              <a:cs typeface="Open Sans"/>
              <a:sym typeface="Open Sans"/>
            </a:endParaRPr>
          </a:p>
          <a:p>
            <a:pPr marL="360045" lvl="0" indent="-342265" algn="just" rtl="0">
              <a:spcBef>
                <a:spcPts val="1200"/>
              </a:spcBef>
              <a:spcAft>
                <a:spcPts val="0"/>
              </a:spcAft>
              <a:buNone/>
            </a:pPr>
            <a:r>
              <a:rPr lang="en-GB" b="1" i="0" dirty="0">
                <a:solidFill>
                  <a:srgbClr val="000000"/>
                </a:solidFill>
                <a:latin typeface="Open Sans"/>
                <a:ea typeface="Open Sans"/>
                <a:cs typeface="Open Sans"/>
                <a:sym typeface="Open Sans"/>
              </a:rPr>
              <a:t>Moldova v. </a:t>
            </a:r>
            <a:r>
              <a:rPr lang="en-GB" b="1" i="0" dirty="0" err="1">
                <a:solidFill>
                  <a:srgbClr val="000000"/>
                </a:solidFill>
                <a:latin typeface="Open Sans"/>
                <a:ea typeface="Open Sans"/>
                <a:cs typeface="Open Sans"/>
                <a:sym typeface="Open Sans"/>
              </a:rPr>
              <a:t>Komstroy</a:t>
            </a:r>
            <a:r>
              <a:rPr lang="en-GB" b="1" i="0" dirty="0">
                <a:solidFill>
                  <a:srgbClr val="000000"/>
                </a:solidFill>
                <a:latin typeface="Open Sans"/>
                <a:ea typeface="Open Sans"/>
                <a:cs typeface="Open Sans"/>
                <a:sym typeface="Open Sans"/>
              </a:rPr>
              <a:t> </a:t>
            </a:r>
            <a:endParaRPr lang="hu-HU" b="1" i="0" dirty="0">
              <a:solidFill>
                <a:srgbClr val="000000"/>
              </a:solidFill>
              <a:latin typeface="Open Sans"/>
              <a:ea typeface="Open Sans"/>
              <a:cs typeface="Open Sans"/>
              <a:sym typeface="Open Sans"/>
            </a:endParaRPr>
          </a:p>
          <a:p>
            <a:pPr marL="360045" lvl="0" indent="-342265" algn="just" rtl="0">
              <a:spcBef>
                <a:spcPts val="1200"/>
              </a:spcBef>
              <a:spcAft>
                <a:spcPts val="0"/>
              </a:spcAft>
              <a:buNone/>
            </a:pPr>
            <a:endParaRPr lang="hu-HU" b="0" i="0" dirty="0">
              <a:solidFill>
                <a:srgbClr val="000000"/>
              </a:solidFill>
              <a:latin typeface="Open Sans"/>
              <a:ea typeface="Open Sans"/>
              <a:cs typeface="Open Sans"/>
              <a:sym typeface="Open Sans"/>
            </a:endParaRP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Par</a:t>
            </a:r>
            <a:r>
              <a:rPr lang="hu-HU" b="0" i="0" dirty="0">
                <a:solidFill>
                  <a:srgbClr val="000000"/>
                </a:solidFill>
                <a:latin typeface="Open Sans"/>
                <a:ea typeface="Open Sans"/>
                <a:cs typeface="Open Sans"/>
                <a:sym typeface="Open Sans"/>
              </a:rPr>
              <a:t>a </a:t>
            </a:r>
            <a:r>
              <a:rPr lang="en-GB" b="0" i="0" dirty="0">
                <a:solidFill>
                  <a:srgbClr val="000000"/>
                </a:solidFill>
                <a:latin typeface="Open Sans"/>
                <a:ea typeface="Open Sans"/>
                <a:cs typeface="Open Sans"/>
                <a:sym typeface="Open Sans"/>
              </a:rPr>
              <a:t>59</a:t>
            </a:r>
            <a:r>
              <a:rPr lang="hu-HU" b="0" i="0" dirty="0">
                <a:solidFill>
                  <a:srgbClr val="000000"/>
                </a:solidFill>
                <a:latin typeface="Open Sans"/>
                <a:ea typeface="Open Sans"/>
                <a:cs typeface="Open Sans"/>
                <a:sym typeface="Open Sans"/>
              </a:rPr>
              <a:t>:</a:t>
            </a:r>
            <a:r>
              <a:rPr lang="en-GB" b="0" i="0" dirty="0">
                <a:solidFill>
                  <a:srgbClr val="000000"/>
                </a:solidFill>
                <a:latin typeface="Open Sans"/>
                <a:ea typeface="Open Sans"/>
                <a:cs typeface="Open Sans"/>
                <a:sym typeface="Open Sans"/>
              </a:rPr>
              <a:t> </a:t>
            </a:r>
            <a:r>
              <a:rPr lang="en-GB" b="0" i="0" dirty="0">
                <a:solidFill>
                  <a:srgbClr val="202124"/>
                </a:solidFill>
                <a:latin typeface="arial"/>
                <a:ea typeface="arial"/>
                <a:cs typeface="arial"/>
                <a:sym typeface="arial"/>
              </a:rPr>
              <a:t>[…] </a:t>
            </a:r>
            <a:r>
              <a:rPr lang="en-GB" b="0" i="0" dirty="0">
                <a:solidFill>
                  <a:srgbClr val="000000"/>
                </a:solidFill>
                <a:latin typeface="Open Sans"/>
                <a:ea typeface="Open Sans"/>
                <a:cs typeface="Open Sans"/>
                <a:sym typeface="Open Sans"/>
              </a:rPr>
              <a:t>arbitration proceedings such as those referred to in Article 26 ECT are different from commercial arbitration proceedings. While the latter originate in the freely expressed wishes of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the parties concerned, the former derives from a treaty whereby, in accordance with Article 26(3)(a) ECT, Member States agree to remove from the jurisdiction of their own courts and, hence,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from the system of judicial remedies which the second subparagraph of Article 19(1) TEU requires them to establish in the fields covered by EU law </a:t>
            </a:r>
            <a:r>
              <a:rPr lang="en-GB" b="0" i="0" dirty="0">
                <a:solidFill>
                  <a:srgbClr val="202124"/>
                </a:solidFill>
                <a:latin typeface="arial"/>
                <a:ea typeface="arial"/>
                <a:cs typeface="arial"/>
                <a:sym typeface="arial"/>
              </a:rPr>
              <a:t>[…]</a:t>
            </a:r>
            <a:r>
              <a:rPr lang="en-GB" b="0" i="0" dirty="0">
                <a:solidFill>
                  <a:srgbClr val="000000"/>
                </a:solidFill>
                <a:latin typeface="Open Sans"/>
                <a:ea typeface="Open Sans"/>
                <a:cs typeface="Open Sans"/>
                <a:sym typeface="Open Sans"/>
              </a:rPr>
              <a:t>, disputes which may concern the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application or interpretation of that law. In those circumstances, the considerations set out in the preceding paragraph relating to commercial arbitration do not apply to arbitration proceedings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such as those referred to in Article 26(2(c) ECT </a:t>
            </a:r>
            <a:r>
              <a:rPr lang="en-GB" b="0" i="0" dirty="0">
                <a:solidFill>
                  <a:srgbClr val="202124"/>
                </a:solidFill>
                <a:latin typeface="arial"/>
                <a:ea typeface="arial"/>
                <a:cs typeface="arial"/>
                <a:sym typeface="arial"/>
              </a:rPr>
              <a:t>[…].</a:t>
            </a:r>
            <a:endParaRPr b="0" i="0" dirty="0">
              <a:solidFill>
                <a:srgbClr val="000000"/>
              </a:solidFill>
              <a:latin typeface="Open Sans"/>
              <a:ea typeface="Open Sans"/>
              <a:cs typeface="Open Sans"/>
              <a:sym typeface="Open Sans"/>
            </a:endParaRPr>
          </a:p>
          <a:p>
            <a:pPr marL="360045" marR="0" lvl="0" indent="-342265" algn="just" rtl="0">
              <a:lnSpc>
                <a:spcPct val="100000"/>
              </a:lnSpc>
              <a:spcBef>
                <a:spcPts val="1200"/>
              </a:spcBef>
              <a:spcAft>
                <a:spcPts val="0"/>
              </a:spcAft>
              <a:buClr>
                <a:srgbClr val="006699"/>
              </a:buClr>
              <a:buSzPts val="1200"/>
              <a:buFont typeface="Open Sans"/>
              <a:buNone/>
            </a:pPr>
            <a:endParaRPr lang="hu-HU" b="0" i="0" u="none" strike="noStrike" dirty="0">
              <a:solidFill>
                <a:srgbClr val="006699"/>
              </a:solidFill>
              <a:latin typeface="Open Sans"/>
              <a:ea typeface="Open Sans"/>
              <a:cs typeface="Open Sans"/>
              <a:sym typeface="Open Sans"/>
            </a:endParaRPr>
          </a:p>
          <a:p>
            <a:pPr marL="360045" marR="0" lvl="0" indent="-342265" algn="just" rtl="0">
              <a:lnSpc>
                <a:spcPct val="100000"/>
              </a:lnSpc>
              <a:spcBef>
                <a:spcPts val="1200"/>
              </a:spcBef>
              <a:spcAft>
                <a:spcPts val="0"/>
              </a:spcAft>
              <a:buClr>
                <a:srgbClr val="006699"/>
              </a:buClr>
              <a:buSzPts val="1200"/>
              <a:buFont typeface="Open Sans"/>
              <a:buNone/>
            </a:pPr>
            <a:r>
              <a:rPr lang="hu-HU" b="0" i="0" u="none" strike="noStrike" dirty="0">
                <a:solidFill>
                  <a:srgbClr val="006699"/>
                </a:solidFill>
                <a:latin typeface="Open Sans"/>
                <a:ea typeface="Open Sans"/>
                <a:cs typeface="Open Sans"/>
                <a:sym typeface="Open Sans"/>
              </a:rPr>
              <a:t>Para </a:t>
            </a:r>
            <a:r>
              <a:rPr lang="en-GB" b="0" i="0" u="none" strike="noStrike" dirty="0">
                <a:solidFill>
                  <a:srgbClr val="006699"/>
                </a:solidFill>
                <a:latin typeface="Open Sans"/>
                <a:ea typeface="Open Sans"/>
                <a:cs typeface="Open Sans"/>
                <a:sym typeface="Open Sans"/>
              </a:rPr>
              <a:t>60</a:t>
            </a:r>
            <a:r>
              <a:rPr lang="hu-HU" b="0" i="0" u="none" strike="noStrike" dirty="0">
                <a:solidFill>
                  <a:srgbClr val="000000"/>
                </a:solidFill>
                <a:latin typeface="Open Sans"/>
                <a:ea typeface="Open Sans"/>
                <a:cs typeface="Open Sans"/>
                <a:sym typeface="Open Sans"/>
              </a:rPr>
              <a:t>: </a:t>
            </a:r>
            <a:r>
              <a:rPr lang="en-GB" b="0" i="0" dirty="0">
                <a:solidFill>
                  <a:srgbClr val="000000"/>
                </a:solidFill>
                <a:latin typeface="Open Sans"/>
                <a:ea typeface="Open Sans"/>
                <a:cs typeface="Open Sans"/>
                <a:sym typeface="Open Sans"/>
              </a:rPr>
              <a:t>Having regard to all the characteristics of the arbitral tribunal set out in paragraphs 48 to 59 of the present judgment, it must be considered that, if the provisions of Article 26 ECT </a:t>
            </a:r>
          </a:p>
          <a:p>
            <a:pPr marL="360045" marR="0" lvl="0" indent="-342265" algn="just" rtl="0">
              <a:lnSpc>
                <a:spcPct val="100000"/>
              </a:lnSpc>
              <a:spcBef>
                <a:spcPts val="1200"/>
              </a:spcBef>
              <a:spcAft>
                <a:spcPts val="0"/>
              </a:spcAft>
              <a:buClr>
                <a:srgbClr val="006699"/>
              </a:buClr>
              <a:buSzPts val="1200"/>
              <a:buFont typeface="Open Sans"/>
              <a:buNone/>
            </a:pPr>
            <a:r>
              <a:rPr lang="en-GB" b="0" i="0" dirty="0">
                <a:solidFill>
                  <a:srgbClr val="000000"/>
                </a:solidFill>
                <a:latin typeface="Open Sans"/>
                <a:ea typeface="Open Sans"/>
                <a:cs typeface="Open Sans"/>
                <a:sym typeface="Open Sans"/>
              </a:rPr>
              <a:t>allowing such a tribunal to be entrusted with the resolution of a dispute were to apply as between an investor of one Member State and another Member State, it would mean that, by </a:t>
            </a:r>
          </a:p>
          <a:p>
            <a:pPr marL="360045" marR="0" lvl="0" indent="-342265" algn="just" rtl="0">
              <a:lnSpc>
                <a:spcPct val="100000"/>
              </a:lnSpc>
              <a:spcBef>
                <a:spcPts val="1200"/>
              </a:spcBef>
              <a:spcAft>
                <a:spcPts val="0"/>
              </a:spcAft>
              <a:buClr>
                <a:srgbClr val="006699"/>
              </a:buClr>
              <a:buSzPts val="1200"/>
              <a:buFont typeface="Open Sans"/>
              <a:buNone/>
            </a:pPr>
            <a:r>
              <a:rPr lang="en-GB" b="0" i="0" dirty="0">
                <a:solidFill>
                  <a:srgbClr val="000000"/>
                </a:solidFill>
                <a:latin typeface="Open Sans"/>
                <a:ea typeface="Open Sans"/>
                <a:cs typeface="Open Sans"/>
                <a:sym typeface="Open Sans"/>
              </a:rPr>
              <a:t>concluding the ECT, the European Union and the Member States which are parties to it established a mechanism for settling such a dispute that could exclude the possibility that that dispute, </a:t>
            </a:r>
          </a:p>
          <a:p>
            <a:pPr marL="360045" marR="0" lvl="0" indent="-342265" algn="just" rtl="0">
              <a:lnSpc>
                <a:spcPct val="100000"/>
              </a:lnSpc>
              <a:spcBef>
                <a:spcPts val="1200"/>
              </a:spcBef>
              <a:spcAft>
                <a:spcPts val="0"/>
              </a:spcAft>
              <a:buClr>
                <a:srgbClr val="006699"/>
              </a:buClr>
              <a:buSzPts val="1200"/>
              <a:buFont typeface="Open Sans"/>
              <a:buNone/>
            </a:pPr>
            <a:r>
              <a:rPr lang="en-GB" b="0" i="0" dirty="0">
                <a:solidFill>
                  <a:srgbClr val="000000"/>
                </a:solidFill>
                <a:latin typeface="Open Sans"/>
                <a:ea typeface="Open Sans"/>
                <a:cs typeface="Open Sans"/>
                <a:sym typeface="Open Sans"/>
              </a:rPr>
              <a:t>notwithstanding the fact that it concerns the interpretation or application of EU law, would be resolved in a manner that guarantees the full effectiveness of that </a:t>
            </a:r>
            <a:r>
              <a:rPr lang="en-GB" b="0" i="0" dirty="0">
                <a:solidFill>
                  <a:srgbClr val="202124"/>
                </a:solidFill>
                <a:latin typeface="arial"/>
                <a:ea typeface="arial"/>
                <a:cs typeface="arial"/>
                <a:sym typeface="arial"/>
              </a:rPr>
              <a:t>[…].</a:t>
            </a:r>
            <a:endParaRPr b="0" i="0" dirty="0">
              <a:solidFill>
                <a:srgbClr val="000000"/>
              </a:solidFill>
              <a:latin typeface="Open Sans"/>
              <a:ea typeface="Open Sans"/>
              <a:cs typeface="Open Sans"/>
              <a:sym typeface="Open Sans"/>
            </a:endParaRPr>
          </a:p>
          <a:p>
            <a:pPr marL="360045" lvl="0" indent="-342265" algn="just" rtl="0">
              <a:spcBef>
                <a:spcPts val="1200"/>
              </a:spcBef>
              <a:spcAft>
                <a:spcPts val="0"/>
              </a:spcAft>
              <a:buNone/>
            </a:pPr>
            <a:endParaRPr lang="hu-HU" b="0" i="0" u="none" strike="noStrike" dirty="0">
              <a:solidFill>
                <a:srgbClr val="006699"/>
              </a:solidFill>
              <a:latin typeface="Open Sans"/>
              <a:ea typeface="Open Sans"/>
              <a:cs typeface="Open Sans"/>
              <a:sym typeface="Open Sans"/>
            </a:endParaRPr>
          </a:p>
          <a:p>
            <a:pPr marL="360045" lvl="0" indent="-342265" algn="just" rtl="0">
              <a:spcBef>
                <a:spcPts val="1200"/>
              </a:spcBef>
              <a:spcAft>
                <a:spcPts val="0"/>
              </a:spcAft>
              <a:buNone/>
            </a:pPr>
            <a:r>
              <a:rPr lang="hu-HU" b="0" i="0" u="none" strike="noStrike" dirty="0">
                <a:solidFill>
                  <a:srgbClr val="006699"/>
                </a:solidFill>
                <a:latin typeface="Open Sans"/>
                <a:ea typeface="Open Sans"/>
                <a:cs typeface="Open Sans"/>
                <a:sym typeface="Open Sans"/>
              </a:rPr>
              <a:t>Para </a:t>
            </a:r>
            <a:r>
              <a:rPr lang="en-GB" b="0" i="0" u="none" strike="noStrike" dirty="0">
                <a:solidFill>
                  <a:srgbClr val="006699"/>
                </a:solidFill>
                <a:latin typeface="Open Sans"/>
                <a:ea typeface="Open Sans"/>
                <a:cs typeface="Open Sans"/>
                <a:sym typeface="Open Sans"/>
              </a:rPr>
              <a:t>61</a:t>
            </a:r>
            <a:r>
              <a:rPr lang="hu-HU" b="0" i="0" u="none" strike="noStrike" dirty="0">
                <a:solidFill>
                  <a:srgbClr val="006699"/>
                </a:solidFill>
                <a:latin typeface="Open Sans"/>
                <a:ea typeface="Open Sans"/>
                <a:cs typeface="Open Sans"/>
                <a:sym typeface="Open Sans"/>
              </a:rPr>
              <a:t>:</a:t>
            </a:r>
            <a:r>
              <a:rPr lang="en-GB" b="0" i="0" dirty="0">
                <a:solidFill>
                  <a:srgbClr val="000000"/>
                </a:solidFill>
                <a:latin typeface="Open Sans"/>
                <a:ea typeface="Open Sans"/>
                <a:cs typeface="Open Sans"/>
                <a:sym typeface="Open Sans"/>
              </a:rPr>
              <a:t> It is true that, according to settled case-law of the Court, an international agreement providing for the establishment of a court responsible for the interpretation of its provisions and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whose decisions are binding on the EU institutions, including the Court of Justice of the European Union, is not in principle incompatible with EU law. The competence of the European Union in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the field of international relations and its capacity to conclude international agreements necessarily entail the power to submit to the decisions of a court which is created or designated by such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agreements as regards the interpretation and application of their provisions, provided that the autonomy of the European Union and its legal order is respected </a:t>
            </a:r>
            <a:r>
              <a:rPr lang="en-GB" b="0" i="0" dirty="0">
                <a:solidFill>
                  <a:srgbClr val="202124"/>
                </a:solidFill>
                <a:latin typeface="arial"/>
                <a:ea typeface="arial"/>
                <a:cs typeface="arial"/>
                <a:sym typeface="arial"/>
              </a:rPr>
              <a:t>[…].</a:t>
            </a:r>
            <a:endParaRPr b="0" i="0" dirty="0">
              <a:solidFill>
                <a:srgbClr val="000000"/>
              </a:solidFill>
              <a:latin typeface="Open Sans"/>
              <a:ea typeface="Open Sans"/>
              <a:cs typeface="Open Sans"/>
              <a:sym typeface="Open Sans"/>
            </a:endParaRPr>
          </a:p>
          <a:p>
            <a:pPr marL="360045" lvl="0" indent="-342265" algn="just" rtl="0">
              <a:spcBef>
                <a:spcPts val="1200"/>
              </a:spcBef>
              <a:spcAft>
                <a:spcPts val="0"/>
              </a:spcAft>
              <a:buNone/>
            </a:pPr>
            <a:endParaRPr lang="hu-HU" b="0" i="0" u="none" strike="noStrike" dirty="0">
              <a:solidFill>
                <a:srgbClr val="006699"/>
              </a:solidFill>
              <a:latin typeface="Open Sans"/>
              <a:ea typeface="Open Sans"/>
              <a:cs typeface="Open Sans"/>
              <a:sym typeface="Open Sans"/>
            </a:endParaRPr>
          </a:p>
          <a:p>
            <a:pPr marL="360045" lvl="0" indent="-342265" algn="just" rtl="0">
              <a:spcBef>
                <a:spcPts val="1200"/>
              </a:spcBef>
              <a:spcAft>
                <a:spcPts val="0"/>
              </a:spcAft>
              <a:buNone/>
            </a:pPr>
            <a:r>
              <a:rPr lang="hu-HU" b="0" i="0" u="none" strike="noStrike" dirty="0">
                <a:solidFill>
                  <a:srgbClr val="006699"/>
                </a:solidFill>
                <a:latin typeface="Open Sans"/>
                <a:ea typeface="Open Sans"/>
                <a:cs typeface="Open Sans"/>
                <a:sym typeface="Open Sans"/>
              </a:rPr>
              <a:t>Para </a:t>
            </a:r>
            <a:r>
              <a:rPr lang="en-GB" b="0" i="0" u="none" strike="noStrike" dirty="0">
                <a:solidFill>
                  <a:srgbClr val="006699"/>
                </a:solidFill>
                <a:latin typeface="Open Sans"/>
                <a:ea typeface="Open Sans"/>
                <a:cs typeface="Open Sans"/>
                <a:sym typeface="Open Sans"/>
              </a:rPr>
              <a:t>6</a:t>
            </a:r>
            <a:r>
              <a:rPr lang="hu-HU" b="0" i="0" u="none" strike="noStrike" dirty="0">
                <a:solidFill>
                  <a:srgbClr val="006699"/>
                </a:solidFill>
                <a:latin typeface="Open Sans"/>
                <a:ea typeface="Open Sans"/>
                <a:cs typeface="Open Sans"/>
                <a:sym typeface="Open Sans"/>
              </a:rPr>
              <a:t>2: </a:t>
            </a:r>
            <a:r>
              <a:rPr lang="en-GB" b="0" i="0" dirty="0">
                <a:solidFill>
                  <a:srgbClr val="000000"/>
                </a:solidFill>
                <a:latin typeface="Open Sans"/>
                <a:ea typeface="Open Sans"/>
                <a:cs typeface="Open Sans"/>
                <a:sym typeface="Open Sans"/>
              </a:rPr>
              <a:t>However, the exercise of the European Union’s competence in international matters cannot extend to permitting, in an international agreement, a provision according to which a dispute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between an investor of one Member State and another Member State concerning EU law may be removed from the judicial system of the European Union such that the full effectiveness of that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law is not guaranteed.</a:t>
            </a:r>
            <a:endParaRPr dirty="0"/>
          </a:p>
          <a:p>
            <a:pPr marL="360045" lvl="0" indent="-342265" algn="just" rtl="0">
              <a:spcBef>
                <a:spcPts val="1200"/>
              </a:spcBef>
              <a:spcAft>
                <a:spcPts val="0"/>
              </a:spcAft>
              <a:buNone/>
            </a:pPr>
            <a:endParaRPr lang="hu-HU" b="0" i="0" u="none" strike="noStrike" dirty="0">
              <a:solidFill>
                <a:srgbClr val="006699"/>
              </a:solidFill>
              <a:latin typeface="Open Sans"/>
              <a:ea typeface="Open Sans"/>
              <a:cs typeface="Open Sans"/>
              <a:sym typeface="Open Sans"/>
            </a:endParaRPr>
          </a:p>
          <a:p>
            <a:pPr marL="360045" lvl="0" indent="-342265" algn="just" rtl="0">
              <a:spcBef>
                <a:spcPts val="1200"/>
              </a:spcBef>
              <a:spcAft>
                <a:spcPts val="0"/>
              </a:spcAft>
              <a:buNone/>
            </a:pPr>
            <a:r>
              <a:rPr lang="hu-HU" b="0" i="0" u="none" strike="noStrike" dirty="0">
                <a:solidFill>
                  <a:srgbClr val="006699"/>
                </a:solidFill>
                <a:latin typeface="Open Sans"/>
                <a:ea typeface="Open Sans"/>
                <a:cs typeface="Open Sans"/>
                <a:sym typeface="Open Sans"/>
              </a:rPr>
              <a:t>Para </a:t>
            </a:r>
            <a:r>
              <a:rPr lang="en-GB" b="0" i="0" u="none" strike="noStrike" dirty="0">
                <a:solidFill>
                  <a:srgbClr val="006699"/>
                </a:solidFill>
                <a:latin typeface="Open Sans"/>
                <a:ea typeface="Open Sans"/>
                <a:cs typeface="Open Sans"/>
                <a:sym typeface="Open Sans"/>
              </a:rPr>
              <a:t>63</a:t>
            </a:r>
            <a:r>
              <a:rPr lang="hu-HU" b="0" i="0" u="none" strike="noStrike" dirty="0">
                <a:solidFill>
                  <a:srgbClr val="006699"/>
                </a:solidFill>
                <a:latin typeface="Open Sans"/>
                <a:ea typeface="Open Sans"/>
                <a:cs typeface="Open Sans"/>
                <a:sym typeface="Open Sans"/>
              </a:rPr>
              <a:t>:</a:t>
            </a:r>
            <a:r>
              <a:rPr lang="en-GB" b="0" i="0" dirty="0">
                <a:solidFill>
                  <a:srgbClr val="000000"/>
                </a:solidFill>
                <a:latin typeface="Open Sans"/>
                <a:ea typeface="Open Sans"/>
                <a:cs typeface="Open Sans"/>
                <a:sym typeface="Open Sans"/>
              </a:rPr>
              <a:t> Such a possibility would, as the Court held in the case giving rise to the judgment of 6 March 2018, </a:t>
            </a:r>
            <a:r>
              <a:rPr lang="en-GB" b="0" i="1" dirty="0" err="1">
                <a:solidFill>
                  <a:srgbClr val="000000"/>
                </a:solidFill>
                <a:latin typeface="Open Sans"/>
                <a:ea typeface="Open Sans"/>
                <a:cs typeface="Open Sans"/>
                <a:sym typeface="Open Sans"/>
              </a:rPr>
              <a:t>Achmea</a:t>
            </a:r>
            <a:r>
              <a:rPr lang="en-GB" b="0" i="1" dirty="0">
                <a:solidFill>
                  <a:srgbClr val="000000"/>
                </a:solidFill>
                <a:latin typeface="Open Sans"/>
                <a:ea typeface="Open Sans"/>
                <a:cs typeface="Open Sans"/>
                <a:sym typeface="Open Sans"/>
              </a:rPr>
              <a:t> </a:t>
            </a:r>
            <a:r>
              <a:rPr lang="en-GB" b="0" i="0" dirty="0">
                <a:solidFill>
                  <a:srgbClr val="000000"/>
                </a:solidFill>
                <a:latin typeface="Open Sans"/>
                <a:ea typeface="Open Sans"/>
                <a:cs typeface="Open Sans"/>
                <a:sym typeface="Open Sans"/>
              </a:rPr>
              <a:t>and as the Advocate General observed in essence in point 83 of his Opinion,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call into question the preservation of the autonomy and of the particular nature of the law established by the Treaties, ensured in particular by the preliminary ruling procedure provided for in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Article 267 TFEU.</a:t>
            </a:r>
            <a:endParaRPr dirty="0"/>
          </a:p>
          <a:p>
            <a:pPr marL="360045" lvl="0" indent="-342265" algn="just" rtl="0">
              <a:spcBef>
                <a:spcPts val="1200"/>
              </a:spcBef>
              <a:spcAft>
                <a:spcPts val="0"/>
              </a:spcAft>
              <a:buNone/>
            </a:pPr>
            <a:endParaRPr lang="hu-HU" b="0" i="0" u="none" strike="noStrike" dirty="0">
              <a:solidFill>
                <a:srgbClr val="006699"/>
              </a:solidFill>
              <a:latin typeface="Open Sans"/>
              <a:ea typeface="Open Sans"/>
              <a:cs typeface="Open Sans"/>
              <a:sym typeface="Open Sans"/>
            </a:endParaRPr>
          </a:p>
          <a:p>
            <a:pPr marL="360045" lvl="0" indent="-342265" algn="just" rtl="0">
              <a:spcBef>
                <a:spcPts val="1200"/>
              </a:spcBef>
              <a:spcAft>
                <a:spcPts val="0"/>
              </a:spcAft>
              <a:buNone/>
            </a:pPr>
            <a:r>
              <a:rPr lang="hu-HU" b="0" i="0" u="none" strike="noStrike" dirty="0">
                <a:solidFill>
                  <a:srgbClr val="006699"/>
                </a:solidFill>
                <a:latin typeface="Open Sans"/>
                <a:ea typeface="Open Sans"/>
                <a:cs typeface="Open Sans"/>
                <a:sym typeface="Open Sans"/>
              </a:rPr>
              <a:t>Para </a:t>
            </a:r>
            <a:r>
              <a:rPr lang="en-GB" b="0" i="0" u="none" strike="noStrike" dirty="0">
                <a:solidFill>
                  <a:srgbClr val="006699"/>
                </a:solidFill>
                <a:latin typeface="Open Sans"/>
                <a:ea typeface="Open Sans"/>
                <a:cs typeface="Open Sans"/>
                <a:sym typeface="Open Sans"/>
              </a:rPr>
              <a:t>64</a:t>
            </a:r>
            <a:r>
              <a:rPr lang="hu-HU" b="0" i="0" u="none" strike="noStrike" dirty="0">
                <a:solidFill>
                  <a:srgbClr val="000000"/>
                </a:solidFill>
                <a:latin typeface="Open Sans"/>
                <a:ea typeface="Open Sans"/>
                <a:cs typeface="Open Sans"/>
                <a:sym typeface="Open Sans"/>
              </a:rPr>
              <a:t>: </a:t>
            </a:r>
            <a:r>
              <a:rPr lang="en-GB" b="0" i="0" dirty="0">
                <a:solidFill>
                  <a:srgbClr val="000000"/>
                </a:solidFill>
                <a:latin typeface="Open Sans"/>
                <a:ea typeface="Open Sans"/>
                <a:cs typeface="Open Sans"/>
                <a:sym typeface="Open Sans"/>
              </a:rPr>
              <a:t>It should be noted in that regard that, despite the multilateral nature of the international agreement of which it forms part, a provision such as Article 26 ECT is intended, in reality, to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govern bilateral relations between two of the Contracting Parties, in an analogous way to the provision of the bilateral investment treaty at issue in the case giving rise to the judgment of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6 March 2018, </a:t>
            </a:r>
            <a:r>
              <a:rPr lang="en-GB" b="0" i="1" dirty="0" err="1">
                <a:solidFill>
                  <a:srgbClr val="000000"/>
                </a:solidFill>
                <a:latin typeface="Open Sans"/>
                <a:ea typeface="Open Sans"/>
                <a:cs typeface="Open Sans"/>
                <a:sym typeface="Open Sans"/>
              </a:rPr>
              <a:t>Achmea</a:t>
            </a:r>
            <a:r>
              <a:rPr lang="en-GB" b="0" i="0" dirty="0">
                <a:solidFill>
                  <a:srgbClr val="000000"/>
                </a:solidFill>
                <a:latin typeface="Open Sans"/>
                <a:ea typeface="Open Sans"/>
                <a:cs typeface="Open Sans"/>
                <a:sym typeface="Open Sans"/>
              </a:rPr>
              <a:t>.</a:t>
            </a:r>
            <a:endParaRPr dirty="0"/>
          </a:p>
          <a:p>
            <a:pPr marL="360045" lvl="0" indent="-342265" algn="just" rtl="0">
              <a:spcBef>
                <a:spcPts val="1200"/>
              </a:spcBef>
              <a:spcAft>
                <a:spcPts val="0"/>
              </a:spcAft>
              <a:buNone/>
            </a:pPr>
            <a:endParaRPr lang="hu-HU" b="0" i="0" u="none" strike="noStrike" dirty="0">
              <a:solidFill>
                <a:srgbClr val="006699"/>
              </a:solidFill>
              <a:latin typeface="Open Sans"/>
              <a:ea typeface="Open Sans"/>
              <a:cs typeface="Open Sans"/>
              <a:sym typeface="Open Sans"/>
            </a:endParaRPr>
          </a:p>
          <a:p>
            <a:pPr marL="360045" lvl="0" indent="-342265" algn="just" rtl="0">
              <a:spcBef>
                <a:spcPts val="1200"/>
              </a:spcBef>
              <a:spcAft>
                <a:spcPts val="0"/>
              </a:spcAft>
              <a:buNone/>
            </a:pPr>
            <a:r>
              <a:rPr lang="hu-HU" b="0" i="0" u="none" strike="noStrike" dirty="0">
                <a:solidFill>
                  <a:srgbClr val="006699"/>
                </a:solidFill>
                <a:latin typeface="Open Sans"/>
                <a:ea typeface="Open Sans"/>
                <a:cs typeface="Open Sans"/>
                <a:sym typeface="Open Sans"/>
              </a:rPr>
              <a:t>Para </a:t>
            </a:r>
            <a:r>
              <a:rPr lang="en-GB" b="0" i="0" u="none" strike="noStrike" dirty="0">
                <a:solidFill>
                  <a:srgbClr val="006699"/>
                </a:solidFill>
                <a:latin typeface="Open Sans"/>
                <a:ea typeface="Open Sans"/>
                <a:cs typeface="Open Sans"/>
                <a:sym typeface="Open Sans"/>
              </a:rPr>
              <a:t>65</a:t>
            </a:r>
            <a:r>
              <a:rPr lang="hu-HU" b="0" i="0" u="none" strike="noStrike" dirty="0">
                <a:solidFill>
                  <a:srgbClr val="006699"/>
                </a:solidFill>
                <a:latin typeface="Open Sans"/>
                <a:ea typeface="Open Sans"/>
                <a:cs typeface="Open Sans"/>
                <a:sym typeface="Open Sans"/>
              </a:rPr>
              <a:t>:</a:t>
            </a:r>
            <a:r>
              <a:rPr lang="en-GB" b="0" i="0" dirty="0">
                <a:solidFill>
                  <a:srgbClr val="000000"/>
                </a:solidFill>
                <a:latin typeface="Open Sans"/>
                <a:ea typeface="Open Sans"/>
                <a:cs typeface="Open Sans"/>
                <a:sym typeface="Open Sans"/>
              </a:rPr>
              <a:t> It follows that, although the ECT may require Member States to comply with the arbitral mechanisms for which it provides in their relations with investors from third States who are also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Contracting Parties to that treaty as regards investments made by the latter in those Member States, preservation of the autonomy and of the particular nature of EU law precludes the same </a:t>
            </a:r>
          </a:p>
          <a:p>
            <a:pPr marL="360045" lvl="0" indent="-342265" algn="just" rtl="0">
              <a:spcBef>
                <a:spcPts val="1200"/>
              </a:spcBef>
              <a:spcAft>
                <a:spcPts val="0"/>
              </a:spcAft>
              <a:buNone/>
            </a:pPr>
            <a:r>
              <a:rPr lang="en-GB" b="0" i="0" dirty="0">
                <a:solidFill>
                  <a:srgbClr val="000000"/>
                </a:solidFill>
                <a:latin typeface="Open Sans"/>
                <a:ea typeface="Open Sans"/>
                <a:cs typeface="Open Sans"/>
                <a:sym typeface="Open Sans"/>
              </a:rPr>
              <a:t>obligations under the ECT from being imposed on Member States as between themselves.</a:t>
            </a:r>
            <a:endParaRPr dirty="0"/>
          </a:p>
          <a:p>
            <a:pPr marL="0" lvl="0" indent="0" algn="l" rtl="0">
              <a:spcBef>
                <a:spcPts val="1200"/>
              </a:spcBef>
              <a:spcAft>
                <a:spcPts val="0"/>
              </a:spcAft>
              <a:buNone/>
            </a:pPr>
            <a:endParaRPr b="0" i="0" dirty="0">
              <a:solidFill>
                <a:srgbClr val="000000"/>
              </a:solidFill>
              <a:latin typeface="Open Sans"/>
              <a:ea typeface="Open Sans"/>
              <a:cs typeface="Open Sans"/>
              <a:sym typeface="Open Sans"/>
            </a:endParaRPr>
          </a:p>
          <a:p>
            <a:pPr marL="360045" lvl="0" indent="-342265" algn="just" rtl="0">
              <a:spcBef>
                <a:spcPts val="0"/>
              </a:spcBef>
              <a:spcAft>
                <a:spcPts val="0"/>
              </a:spcAft>
              <a:buNone/>
            </a:pPr>
            <a:r>
              <a:rPr lang="en-GB" b="1" i="0" dirty="0">
                <a:solidFill>
                  <a:srgbClr val="000000"/>
                </a:solidFill>
                <a:latin typeface="Open Sans"/>
                <a:ea typeface="Open Sans"/>
                <a:cs typeface="Open Sans"/>
                <a:sym typeface="Open Sans"/>
              </a:rPr>
              <a:t>Poland v. PL Holdings </a:t>
            </a:r>
            <a:endParaRPr lang="hu-HU" b="1" i="0" dirty="0">
              <a:solidFill>
                <a:srgbClr val="000000"/>
              </a:solidFill>
              <a:latin typeface="Open Sans"/>
              <a:ea typeface="Open Sans"/>
              <a:cs typeface="Open Sans"/>
              <a:sym typeface="Open Sans"/>
            </a:endParaRPr>
          </a:p>
          <a:p>
            <a:pPr marL="360045" lvl="0" indent="-342265" algn="just" rtl="0">
              <a:spcBef>
                <a:spcPts val="0"/>
              </a:spcBef>
              <a:spcAft>
                <a:spcPts val="0"/>
              </a:spcAft>
              <a:buNone/>
            </a:pPr>
            <a:endParaRPr lang="hu-HU" b="0" i="0" dirty="0">
              <a:solidFill>
                <a:srgbClr val="000000"/>
              </a:solidFill>
              <a:latin typeface="Open Sans"/>
              <a:ea typeface="Open Sans"/>
              <a:cs typeface="Open Sans"/>
              <a:sym typeface="Open Sans"/>
            </a:endParaRP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Para. 47: To allow a Member State, which is a party to a dispute which may concern the application and interpretation of EU law, to submit that dispute to an arbitral body with the same </a:t>
            </a: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characteristics as the body referred to in an invalid arbitration clause contained in an international agreement such as the one referred to in paragraph 44 above, by concluding an ad hoc </a:t>
            </a: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arbitration agreement with the same content as that clause, would in fact entail a circumvention of the obligations arising for that Member State under the Treaties and, specifically, under </a:t>
            </a: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Article 4(3) TEU and Articles 267 and 344 TFEU, as interpreted in the judgment of 6 March 2018, </a:t>
            </a:r>
            <a:r>
              <a:rPr lang="en-GB" b="0" i="1" dirty="0" err="1">
                <a:solidFill>
                  <a:srgbClr val="000000"/>
                </a:solidFill>
                <a:latin typeface="Open Sans"/>
                <a:ea typeface="Open Sans"/>
                <a:cs typeface="Open Sans"/>
                <a:sym typeface="Open Sans"/>
              </a:rPr>
              <a:t>Achmea</a:t>
            </a:r>
            <a:r>
              <a:rPr lang="en-GB" b="0" i="0" dirty="0">
                <a:solidFill>
                  <a:srgbClr val="000000"/>
                </a:solidFill>
                <a:latin typeface="Open Sans"/>
                <a:ea typeface="Open Sans"/>
                <a:cs typeface="Open Sans"/>
                <a:sym typeface="Open Sans"/>
              </a:rPr>
              <a:t>. </a:t>
            </a:r>
            <a:endParaRPr lang="en-GB" b="0" i="0" dirty="0">
              <a:solidFill>
                <a:schemeClr val="tx1"/>
              </a:solidFill>
              <a:latin typeface="+mn-lt"/>
              <a:ea typeface="+mn-ea"/>
              <a:cs typeface="+mn-cs"/>
              <a:sym typeface="Open Sans"/>
            </a:endParaRPr>
          </a:p>
          <a:p>
            <a:pPr marL="360045" lvl="0" indent="-342265" algn="just" rtl="0">
              <a:spcBef>
                <a:spcPts val="0"/>
              </a:spcBef>
              <a:spcAft>
                <a:spcPts val="0"/>
              </a:spcAft>
              <a:buNone/>
            </a:pPr>
            <a:endParaRPr lang="en-GB" b="0" i="0" dirty="0">
              <a:solidFill>
                <a:schemeClr val="tx1"/>
              </a:solidFill>
              <a:latin typeface="+mn-lt"/>
              <a:ea typeface="+mn-ea"/>
              <a:cs typeface="+mn-cs"/>
              <a:sym typeface="Open Sans"/>
            </a:endParaRP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Para. 52:  </a:t>
            </a:r>
            <a:r>
              <a:rPr lang="en-GB" b="0" i="0" dirty="0">
                <a:solidFill>
                  <a:srgbClr val="202124"/>
                </a:solidFill>
                <a:latin typeface="arial"/>
                <a:ea typeface="arial"/>
                <a:cs typeface="arial"/>
                <a:sym typeface="arial"/>
              </a:rPr>
              <a:t>[…]</a:t>
            </a:r>
            <a:r>
              <a:rPr lang="en-GB" b="0" i="0" dirty="0">
                <a:solidFill>
                  <a:srgbClr val="000000"/>
                </a:solidFill>
                <a:latin typeface="Open Sans"/>
                <a:ea typeface="Open Sans"/>
                <a:cs typeface="Open Sans"/>
                <a:sym typeface="Open Sans"/>
              </a:rPr>
              <a:t> it follows both from the judgment of 6 March 2018, </a:t>
            </a:r>
            <a:r>
              <a:rPr lang="en-GB" b="0" i="1" dirty="0" err="1">
                <a:solidFill>
                  <a:srgbClr val="000000"/>
                </a:solidFill>
                <a:latin typeface="Open Sans"/>
                <a:ea typeface="Open Sans"/>
                <a:cs typeface="Open Sans"/>
                <a:sym typeface="Open Sans"/>
              </a:rPr>
              <a:t>Achmea</a:t>
            </a:r>
            <a:r>
              <a:rPr lang="en-GB" b="0" i="0" dirty="0">
                <a:solidFill>
                  <a:srgbClr val="000000"/>
                </a:solidFill>
                <a:latin typeface="Open Sans"/>
                <a:ea typeface="Open Sans"/>
                <a:cs typeface="Open Sans"/>
                <a:sym typeface="Open Sans"/>
              </a:rPr>
              <a:t>, and from the principles of the primacy of EU law and of sincere cooperation, not only that the Member States cannot </a:t>
            </a: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undertake to remove from the judicial system of the European Union disputes which may concern the application and interpretation of EU law, but also that, where such a dispute is brought </a:t>
            </a: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before an arbitration body on the basis of an undertaking which is contrary to EU law, they are required to challenge, before that arbitration body or before the court with jurisdiction, the validity </a:t>
            </a:r>
          </a:p>
          <a:p>
            <a:pPr marL="360045" lvl="0" indent="-342265" algn="just" rtl="0">
              <a:spcBef>
                <a:spcPts val="0"/>
              </a:spcBef>
              <a:spcAft>
                <a:spcPts val="0"/>
              </a:spcAft>
              <a:buNone/>
            </a:pPr>
            <a:r>
              <a:rPr lang="en-GB" b="0" i="0" dirty="0">
                <a:solidFill>
                  <a:srgbClr val="000000"/>
                </a:solidFill>
                <a:latin typeface="Open Sans"/>
                <a:ea typeface="Open Sans"/>
                <a:cs typeface="Open Sans"/>
                <a:sym typeface="Open Sans"/>
              </a:rPr>
              <a:t>of the arbitration clause or the ad hoc arbitration agreement on the basis of which the dispute was brought before that arbitration body. </a:t>
            </a:r>
            <a:endParaRPr dirty="0"/>
          </a:p>
          <a:p>
            <a:pPr marL="0" lvl="0" indent="0" algn="l" rtl="0">
              <a:spcBef>
                <a:spcPts val="1200"/>
              </a:spcBef>
              <a:spcAft>
                <a:spcPts val="0"/>
              </a:spcAft>
              <a:buNone/>
            </a:pPr>
            <a:endParaRPr dirty="0"/>
          </a:p>
          <a:p>
            <a:pPr marL="0" lvl="0" indent="0" algn="l" rtl="0">
              <a:spcBef>
                <a:spcPts val="0"/>
              </a:spcBef>
              <a:spcAft>
                <a:spcPts val="0"/>
              </a:spcAft>
              <a:buNone/>
            </a:pPr>
            <a:r>
              <a:rPr lang="en-GB" b="1" dirty="0"/>
              <a:t>Romania v. </a:t>
            </a:r>
            <a:r>
              <a:rPr lang="en-GB" b="1" dirty="0" err="1"/>
              <a:t>Micula</a:t>
            </a:r>
            <a:r>
              <a:rPr lang="hu-HU" b="1" dirty="0"/>
              <a:t>:</a:t>
            </a:r>
          </a:p>
          <a:p>
            <a:pPr marL="0" lvl="0" indent="0" algn="l" rtl="0">
              <a:spcBef>
                <a:spcPts val="0"/>
              </a:spcBef>
              <a:spcAft>
                <a:spcPts val="0"/>
              </a:spcAft>
              <a:buNone/>
            </a:pPr>
            <a:endParaRPr lang="hu-HU" b="0" i="0" dirty="0">
              <a:solidFill>
                <a:srgbClr val="3D3D3D"/>
              </a:solidFill>
              <a:latin typeface="Source Sans Pro"/>
              <a:ea typeface="Source Sans Pro"/>
              <a:cs typeface="Source Sans Pro"/>
              <a:sym typeface="Source Sans Pro"/>
            </a:endParaRPr>
          </a:p>
          <a:p>
            <a:pPr marL="0" lvl="0" indent="0" algn="l" rtl="0">
              <a:spcBef>
                <a:spcPts val="0"/>
              </a:spcBef>
              <a:spcAft>
                <a:spcPts val="0"/>
              </a:spcAft>
              <a:buNone/>
            </a:pPr>
            <a:r>
              <a:rPr lang="en-GB" b="0" i="0" dirty="0">
                <a:solidFill>
                  <a:srgbClr val="3D3D3D"/>
                </a:solidFill>
                <a:latin typeface="Source Sans Pro"/>
                <a:ea typeface="Source Sans Pro"/>
                <a:cs typeface="Source Sans Pro"/>
                <a:sym typeface="Source Sans Pro"/>
              </a:rPr>
              <a:t>On 25 January 2022, the ECJ held that, because the arbitral tribunal issued its an award after Romania joined the EU in 2007, the European Commission could decide whether Romania's payment of the award would constitute unlawful state aid. On 21 September 2022, the ECJ issued a second ruling, holding that, under EU law, the award could not be enforced in the courts of EU member states.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Article 267 TFEU</a:t>
            </a:r>
            <a:endParaRPr b="1" i="0" dirty="0">
              <a:solidFill>
                <a:srgbClr val="000000"/>
              </a:solidFill>
              <a:latin typeface="Tahoma"/>
              <a:ea typeface="Tahoma"/>
              <a:cs typeface="Tahoma"/>
              <a:sym typeface="Tahoma"/>
            </a:endParaRPr>
          </a:p>
          <a:p>
            <a:pPr marL="0" lvl="0" indent="0" algn="l" rtl="0">
              <a:spcBef>
                <a:spcPts val="0"/>
              </a:spcBef>
              <a:spcAft>
                <a:spcPts val="0"/>
              </a:spcAft>
              <a:buNone/>
            </a:pPr>
            <a:r>
              <a:rPr lang="en-GB" b="0" i="0" dirty="0">
                <a:solidFill>
                  <a:srgbClr val="000000"/>
                </a:solidFill>
                <a:latin typeface="Tahoma"/>
                <a:ea typeface="Tahoma"/>
                <a:cs typeface="Tahoma"/>
                <a:sym typeface="Tahoma"/>
              </a:rPr>
              <a:t>(ex Article 234 TEC)</a:t>
            </a:r>
            <a:endParaRPr dirty="0"/>
          </a:p>
          <a:p>
            <a:pPr marL="0" lvl="0" indent="0" algn="l" rtl="0">
              <a:spcBef>
                <a:spcPts val="0"/>
              </a:spcBef>
              <a:spcAft>
                <a:spcPts val="0"/>
              </a:spcAft>
              <a:buNone/>
            </a:pPr>
            <a:endParaRPr lang="hu-HU" b="0" i="0" dirty="0">
              <a:solidFill>
                <a:srgbClr val="000000"/>
              </a:solidFill>
              <a:latin typeface="Tahoma"/>
              <a:ea typeface="Tahoma"/>
              <a:cs typeface="Tahoma"/>
              <a:sym typeface="Tahoma"/>
            </a:endParaRPr>
          </a:p>
          <a:p>
            <a:pPr marL="0" lvl="0" indent="0" algn="l" rtl="0">
              <a:spcBef>
                <a:spcPts val="0"/>
              </a:spcBef>
              <a:spcAft>
                <a:spcPts val="0"/>
              </a:spcAft>
              <a:buNone/>
            </a:pPr>
            <a:r>
              <a:rPr lang="en-GB" b="0" i="0" dirty="0">
                <a:solidFill>
                  <a:srgbClr val="000000"/>
                </a:solidFill>
                <a:latin typeface="Tahoma"/>
                <a:ea typeface="Tahoma"/>
                <a:cs typeface="Tahoma"/>
                <a:sym typeface="Tahoma"/>
              </a:rPr>
              <a:t>The Court of Justice of the European Union shall have jurisdiction to give preliminary rulings concerning:</a:t>
            </a:r>
            <a:endParaRPr dirty="0"/>
          </a:p>
          <a:p>
            <a:pPr marL="0" lvl="0" indent="0" algn="l" rtl="0">
              <a:spcBef>
                <a:spcPts val="0"/>
              </a:spcBef>
              <a:spcAft>
                <a:spcPts val="0"/>
              </a:spcAft>
              <a:buNone/>
            </a:pPr>
            <a:r>
              <a:rPr lang="en-GB" b="0" i="0" dirty="0">
                <a:solidFill>
                  <a:srgbClr val="000000"/>
                </a:solidFill>
                <a:latin typeface="Tahoma"/>
                <a:ea typeface="Tahoma"/>
                <a:cs typeface="Tahoma"/>
                <a:sym typeface="Tahoma"/>
              </a:rPr>
              <a:t>(a) the interpretation of the Treaties;</a:t>
            </a:r>
            <a:endParaRPr dirty="0"/>
          </a:p>
          <a:p>
            <a:pPr marL="0" lvl="0" indent="0" algn="l" rtl="0">
              <a:spcBef>
                <a:spcPts val="0"/>
              </a:spcBef>
              <a:spcAft>
                <a:spcPts val="0"/>
              </a:spcAft>
              <a:buNone/>
            </a:pPr>
            <a:r>
              <a:rPr lang="en-GB" b="0" i="0" dirty="0">
                <a:solidFill>
                  <a:srgbClr val="000000"/>
                </a:solidFill>
                <a:latin typeface="Tahoma"/>
                <a:ea typeface="Tahoma"/>
                <a:cs typeface="Tahoma"/>
                <a:sym typeface="Tahoma"/>
              </a:rPr>
              <a:t>(b) the validity and interpretation of acts of the institutions, bodies, offices or agencies of the Union;</a:t>
            </a:r>
            <a:endParaRPr dirty="0"/>
          </a:p>
          <a:p>
            <a:pPr marL="0" lvl="0" indent="0" algn="l" rtl="0">
              <a:spcBef>
                <a:spcPts val="0"/>
              </a:spcBef>
              <a:spcAft>
                <a:spcPts val="0"/>
              </a:spcAft>
              <a:buNone/>
            </a:pPr>
            <a:r>
              <a:rPr lang="en-GB" b="0" i="0" dirty="0">
                <a:solidFill>
                  <a:srgbClr val="000000"/>
                </a:solidFill>
                <a:latin typeface="Tahoma"/>
                <a:ea typeface="Tahoma"/>
                <a:cs typeface="Tahoma"/>
                <a:sym typeface="Tahoma"/>
              </a:rPr>
              <a:t>Where such a question is raised before any court or tribunal of a Member State, that court or tribunal may, if it considers that a decision on the question is necessary to enable it to give judgment, request the Court to give a ruling thereon.</a:t>
            </a:r>
            <a:endParaRPr dirty="0"/>
          </a:p>
          <a:p>
            <a:pPr marL="0" lvl="0" indent="0" algn="l" rtl="0">
              <a:spcBef>
                <a:spcPts val="0"/>
              </a:spcBef>
              <a:spcAft>
                <a:spcPts val="0"/>
              </a:spcAft>
              <a:buNone/>
            </a:pPr>
            <a:r>
              <a:rPr lang="en-GB" b="0" i="0" dirty="0">
                <a:solidFill>
                  <a:srgbClr val="000000"/>
                </a:solidFill>
                <a:latin typeface="Tahoma"/>
                <a:ea typeface="Tahoma"/>
                <a:cs typeface="Tahoma"/>
                <a:sym typeface="Tahoma"/>
              </a:rPr>
              <a:t>Where any such question is raised in a case pending before a court or tribunal of a Member State against whose decisions there is no judicial remedy under national law, that court or tribunal shall bring the matter before the Court.</a:t>
            </a:r>
            <a:endParaRPr dirty="0"/>
          </a:p>
          <a:p>
            <a:pPr marL="0" lvl="0" indent="0" algn="l" rtl="0">
              <a:spcBef>
                <a:spcPts val="0"/>
              </a:spcBef>
              <a:spcAft>
                <a:spcPts val="0"/>
              </a:spcAft>
              <a:buNone/>
            </a:pPr>
            <a:r>
              <a:rPr lang="en-GB" b="0" i="0" dirty="0">
                <a:solidFill>
                  <a:srgbClr val="000000"/>
                </a:solidFill>
                <a:latin typeface="Tahoma"/>
                <a:ea typeface="Tahoma"/>
                <a:cs typeface="Tahoma"/>
                <a:sym typeface="Tahoma"/>
              </a:rPr>
              <a:t>If such a question is raised in a case pending before a court or tribunal of a Member State with regard to a person in custody, the Court of Justice of the European Union shall act with the minimum of delay.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i="0" dirty="0">
                <a:solidFill>
                  <a:srgbClr val="333333"/>
                </a:solidFill>
                <a:latin typeface="Tahoma"/>
                <a:ea typeface="Tahoma"/>
                <a:cs typeface="Tahoma"/>
                <a:sym typeface="Tahoma"/>
              </a:rPr>
              <a:t>Article 344 TFEU</a:t>
            </a:r>
            <a:endParaRPr b="1" dirty="0"/>
          </a:p>
          <a:p>
            <a:pPr marL="0" lvl="0" indent="0" algn="l" rtl="0">
              <a:spcBef>
                <a:spcPts val="0"/>
              </a:spcBef>
              <a:spcAft>
                <a:spcPts val="0"/>
              </a:spcAft>
              <a:buNone/>
            </a:pPr>
            <a:r>
              <a:rPr lang="en-GB" b="0" i="0" dirty="0">
                <a:solidFill>
                  <a:srgbClr val="333333"/>
                </a:solidFill>
                <a:latin typeface="Tahoma"/>
                <a:ea typeface="Tahoma"/>
                <a:cs typeface="Tahoma"/>
                <a:sym typeface="Tahoma"/>
              </a:rPr>
              <a:t>(ex Article 292 TEC)</a:t>
            </a:r>
            <a:endParaRPr dirty="0"/>
          </a:p>
          <a:p>
            <a:pPr marL="0" lvl="0" indent="0" algn="l" rtl="0">
              <a:spcBef>
                <a:spcPts val="0"/>
              </a:spcBef>
              <a:spcAft>
                <a:spcPts val="0"/>
              </a:spcAft>
              <a:buNone/>
            </a:pPr>
            <a:endParaRPr lang="hu-HU" b="0" i="0" dirty="0">
              <a:solidFill>
                <a:srgbClr val="333333"/>
              </a:solidFill>
              <a:latin typeface="Tahoma"/>
              <a:ea typeface="Tahoma"/>
              <a:cs typeface="Tahoma"/>
              <a:sym typeface="Tahoma"/>
            </a:endParaRPr>
          </a:p>
          <a:p>
            <a:pPr marL="0" lvl="0" indent="0" algn="l" rtl="0">
              <a:spcBef>
                <a:spcPts val="0"/>
              </a:spcBef>
              <a:spcAft>
                <a:spcPts val="0"/>
              </a:spcAft>
              <a:buNone/>
            </a:pPr>
            <a:r>
              <a:rPr lang="en-GB" b="0" i="0" dirty="0">
                <a:solidFill>
                  <a:srgbClr val="333333"/>
                </a:solidFill>
                <a:latin typeface="Tahoma"/>
                <a:ea typeface="Tahoma"/>
                <a:cs typeface="Tahoma"/>
                <a:sym typeface="Tahoma"/>
              </a:rPr>
              <a:t>Member States undertake not to submit a dispute concerning the interpretation or application of the Treaties to any method of settlement other than those provided for therein.</a:t>
            </a:r>
            <a:endParaRPr dirty="0"/>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European Commission published a communication paper on intra-EU investment protection in 19.07.2018 addressed to the European Parliament and the Council. [COM(2018)547final] The whole document can be accessed here: https://eur-lex.europa.eu/legal-content/EN/TXT/PDF/?uri=CELEX:52018DC0547&amp;rid=8 </a:t>
            </a:r>
          </a:p>
          <a:p>
            <a:endParaRPr lang="en-US" dirty="0"/>
          </a:p>
          <a:p>
            <a:r>
              <a:rPr lang="en-US" dirty="0"/>
              <a:t>EU law has been the basis for the development of the single market as an area where investors enjoy freedom to establish a business, to invest in companies, to import and export goods and to provide services across borders and benefit from equal and non-discriminatory treatment across borders. The free movement of capital underpins any investment and the Treaty prohibits measures unduly preventing or discouraging cross-border capital movements and payments. Cross-border investors in the EU may invoke directly applicable EU rights which have supremacy over national law. National judges have a special role and responsibility in protecting investment. [COM(2018)547final]</a:t>
            </a:r>
          </a:p>
          <a:p>
            <a:endParaRPr lang="en-US" dirty="0"/>
          </a:p>
          <a:p>
            <a:r>
              <a:rPr lang="en-US" dirty="0"/>
              <a:t>In the last decades, governments have encouraged cross-border investments by concluding bilateral investment treaties (BITs). These BITs typically include the right to national treatment and most </a:t>
            </a:r>
            <a:r>
              <a:rPr lang="en-US" dirty="0" err="1"/>
              <a:t>favourable</a:t>
            </a:r>
            <a:r>
              <a:rPr lang="en-US" dirty="0"/>
              <a:t> nation treatment, to a fair and equitable treatment, to the protection against expropriation and to the free transfer of funds. Investors can claim violations of those provisions before investor-State arbitration tribunals. Some countries with which EU Member States had previously concluded BITs have since joined the EU. As a result of accession, the substantive rules of BITs, as applied between Member States ("intra-EU BITs"), became a parallel treaty system overlapping with single market rules, thereby preventing the full application of EU law. Intra-EU BITs confer rights only in respect of investors from one of the two Member States concerned, in conflict with the principle of non-discrimination among EU investors within the single market under EU law. In addition, by setting up an alternative system of dispute resolution, intra-EU BITs take away from the national judiciary litigation concerning national measures and involving EU law. For these reasons, the European Commission has consistently taken the view that intra-EU BITs are incompatible with Union law. [COM(2018)547final]</a:t>
            </a:r>
          </a:p>
          <a:p>
            <a:endParaRPr lang="en-US" dirty="0"/>
          </a:p>
          <a:p>
            <a:r>
              <a:rPr lang="en-US" dirty="0"/>
              <a:t>Investments in the single market may take many forms, reflecting a multi-faceted economic reality. EU law covers and protects any form of investment. Indeed, any economic activity </a:t>
            </a:r>
          </a:p>
          <a:p>
            <a:r>
              <a:rPr lang="en-US" dirty="0"/>
              <a:t>falls within the scope of at least one of the fundamental freedoms and fundamental freedoms apply even if the purpose of the activity is not profit-making. In particular, EU law covers and protects investments implying capital movements and establishment. These terms refer to:</a:t>
            </a:r>
          </a:p>
          <a:p>
            <a:r>
              <a:rPr lang="en-US" dirty="0"/>
              <a:t>- the acts of investing in, acquiring and setting up companies; </a:t>
            </a:r>
          </a:p>
          <a:p>
            <a:r>
              <a:rPr lang="en-US" dirty="0"/>
              <a:t>- the right to acquire, use or dispose of immovable property; </a:t>
            </a:r>
          </a:p>
          <a:p>
            <a:r>
              <a:rPr lang="en-US" dirty="0"/>
              <a:t>- the repurchase of shares and bonds dealt in and quoted on a stock exchange; </a:t>
            </a:r>
          </a:p>
          <a:p>
            <a:r>
              <a:rPr lang="en-US" dirty="0"/>
              <a:t>- the receipt of dividends and interest; </a:t>
            </a:r>
          </a:p>
          <a:p>
            <a:r>
              <a:rPr lang="en-US" dirty="0"/>
              <a:t>- the commercial grant of credits (including consumer credits); </a:t>
            </a:r>
          </a:p>
          <a:p>
            <a:r>
              <a:rPr lang="en-US" dirty="0"/>
              <a:t>- the acquisition of units of an investment fund; mortgages, legacies and loans, etc. and</a:t>
            </a:r>
          </a:p>
          <a:p>
            <a:r>
              <a:rPr lang="en-US" dirty="0"/>
              <a:t>- the acquisition of patents, trademarks and other intellectual property rights</a:t>
            </a:r>
          </a:p>
          <a:p>
            <a:r>
              <a:rPr lang="en-US" dirty="0"/>
              <a:t>EU law protects access to the market (creation of a new economic activity), operations on the market and retreat from the market (the freedom to determine the nature and extent of their economic activity). [COM(2018)547final]</a:t>
            </a:r>
          </a:p>
          <a:p>
            <a:endParaRPr lang="en-US" dirty="0"/>
          </a:p>
          <a:p>
            <a:r>
              <a:rPr lang="en-US" dirty="0"/>
              <a:t>Restrictions on investments can take many forms. They include: </a:t>
            </a:r>
          </a:p>
          <a:p>
            <a:r>
              <a:rPr lang="en-US" dirty="0"/>
              <a:t>- a ban on acquiring holdings in the capital of a company in another Member State;</a:t>
            </a:r>
          </a:p>
          <a:p>
            <a:r>
              <a:rPr lang="en-US" dirty="0"/>
              <a:t>- a ban on selling shares in the electricity and gas distribution system to private investors (i.e. a </a:t>
            </a:r>
            <a:r>
              <a:rPr lang="en-US" dirty="0" err="1"/>
              <a:t>privatisation</a:t>
            </a:r>
            <a:r>
              <a:rPr lang="en-US" dirty="0"/>
              <a:t> ban);</a:t>
            </a:r>
          </a:p>
          <a:p>
            <a:r>
              <a:rPr lang="en-US" dirty="0"/>
              <a:t>- a ban on pension funds investing more than 5% of their assets abroad ;</a:t>
            </a:r>
          </a:p>
          <a:p>
            <a:r>
              <a:rPr lang="en-US" dirty="0"/>
              <a:t>- rules providing for the compulsory deposit of securities issued or payable abroad with an approved bank or a foreign bank chosen by an approved bank;</a:t>
            </a:r>
          </a:p>
          <a:p>
            <a:r>
              <a:rPr lang="en-US" dirty="0"/>
              <a:t>- special rights retained by Member States in certain undertakings after their </a:t>
            </a:r>
            <a:r>
              <a:rPr lang="en-US" dirty="0" err="1"/>
              <a:t>privatisation</a:t>
            </a:r>
            <a:r>
              <a:rPr lang="en-US" dirty="0"/>
              <a:t> (“golden shares”); and</a:t>
            </a:r>
          </a:p>
          <a:p>
            <a:r>
              <a:rPr lang="en-US" dirty="0"/>
              <a:t>- prior </a:t>
            </a:r>
            <a:r>
              <a:rPr lang="en-US" dirty="0" err="1"/>
              <a:t>authorisation</a:t>
            </a:r>
            <a:r>
              <a:rPr lang="en-US" dirty="0"/>
              <a:t> schemes for investment in real estate (for example in farmland). </a:t>
            </a:r>
          </a:p>
          <a:p>
            <a:endParaRPr lang="hu-HU" dirty="0"/>
          </a:p>
          <a:p>
            <a:r>
              <a:rPr lang="en-US" dirty="0"/>
              <a:t>When restricting EU investors' rights, public authorities have to comply with the limitations set out in EU law. According to the Treaty, discrimination on the basis of nationality as well as other forms of discrimination is in principle prohibited and is lawful only in exceptional circumstances. This prohibition covers indirect discrimination and thus extends to measures that use criteria which are apparently neutral but lead in practice to a result equivalent to discrimination. National restriction have to be justified. Market freedoms and fundamental rights are not absolute but need to be balanced by public authorities with other public policy objectives. Certain restrictions can be justified by legitimate public objectives, such as environmental protection, the cohesion of the tax system, the fight against tax evasion, keeping an agricultural community in place and combating excessive land speculation, land-use planning (for example limitations on secondary residences), consumer protection, the protection of workers, and the protection of creditors and minority shareholders. Any national measure adopted by a Member State within the scope of EU Law and affecting EU investors' rights has to comply with the applicable general principles of EU law. (proportionality, legal certainty and legitimate expectations). Cross-border investors can also invoke, within the scope of EU law, fundamental rights, such as the freedom to conduct a business, the right to property and the right to an effective judicial protection when acting in the scope of EU law. Where a Member State (including the national legislator) takes a measure that derogates from one of the fundamental freedoms guaranteed by EU law, that measure falls within the scope of EU law. Therefore, the protection granted by EU law, including the fundamental rights enshrined in the Charter, fully applies. Undistorted competition and a level playing field among undertakings must be ensured in the EU single market. Therefore, Member States are not allowed to award State aid unless it is compatible with the internal market. [COM(2018)547final]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752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Art. 17(1) Charter of Fundamental Rights of the European Union: Everyone has the right to own, use, dispose of and bequeath his or her lawfully acquired possessions. No one may be deprived of his or her possessions, except in the public interest and in the cases and under the conditions provided for by law, subject to fair compensation being paid in good</a:t>
            </a:r>
          </a:p>
          <a:p>
            <a:pPr marL="0" lvl="0" indent="0" algn="l" rtl="0">
              <a:spcBef>
                <a:spcPts val="0"/>
              </a:spcBef>
              <a:spcAft>
                <a:spcPts val="0"/>
              </a:spcAft>
              <a:buNone/>
            </a:pPr>
            <a:r>
              <a:rPr lang="en-US" dirty="0"/>
              <a:t>time for their loss.</a:t>
            </a:r>
            <a:endParaRPr dirty="0"/>
          </a:p>
        </p:txBody>
      </p:sp>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Charter of Fundamental Rights of the EU (https://www.europarl.europa.eu/charter/pdf/text_en.pdf) is regarded as EU primary law. It is however not the only source protecting fundamental rights within the EU. The Court of Justice of the European Union has, in the absence of a charter of written rights, ensured the protection of individual rights by raising them up to general principles of EU law. With the Lisbon Treaty, these principles were confirmed among the sources of EU fundamental rights. In addition, according to Art. 6(2) TEU the EU is under a legal obligation to accede to the European Convention on Human Rights (ECHR https://www.echr.coe.int/Pages/home.aspx?p=basictexts&amp;c=). The ECHR was created by the Council of Europe (https://www.coe.int/en/web/portal/home), an international human rights </a:t>
            </a:r>
            <a:r>
              <a:rPr lang="en-US" dirty="0" err="1"/>
              <a:t>organisation</a:t>
            </a:r>
            <a:r>
              <a:rPr lang="en-US" dirty="0"/>
              <a:t> which, and entered into force in 1953. The ECHR allows individuals to seek redress for the violation of the fundamental rights concerned by a State party to the Convention before the European Court of Human Rights in Strasbourg. In spite of the obligation to accede to the ECHR, the EU has yet to do so. Nonetheless, ECHR has legal relevance under EU law to 1) act as a minimum standard of protection with respect to the Charter (see Art. 52(3)) and 2) the ECHR and the case-law of the Strasbourg court can be relied upon to protect fundamental rights as general principles of EU law, in accordance with Art. 6(3) TEU.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further information see https://e-justice.europa.eu/563/EN/part_i__protecting_fundamental_rights_within_the_european_union#p1s2.3 and https://www.coe.int/en/web/portal/eu-accession-echr-questions-and-answers </a:t>
            </a:r>
          </a:p>
          <a:p>
            <a:pPr marL="0" lvl="0" indent="0" algn="l" rtl="0">
              <a:spcBef>
                <a:spcPts val="0"/>
              </a:spcBef>
              <a:spcAft>
                <a:spcPts val="0"/>
              </a:spcAft>
              <a:buNone/>
            </a:pPr>
            <a:endParaRPr dirty="0"/>
          </a:p>
        </p:txBody>
      </p:sp>
      <p:sp>
        <p:nvSpPr>
          <p:cNvPr id="186" name="Google Shape;1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EU reports see: European Commission “Impact assessment study on investment protection and facilitation in the EU” with a link:  https://ec.europa.eu/finance/docs/policy/210101-study-investment-protection-facilitation_en.pdf ; and European Commission “Protection of intra-EU investment” with a link https://eur-lex.europa.eu/legal-content/EN/TXT/PDF/?uri=CELEX:52018DC0547&amp;rid=8</a:t>
            </a:r>
          </a:p>
          <a:p>
            <a:endParaRPr lang="en-DE" dirty="0"/>
          </a:p>
        </p:txBody>
      </p:sp>
      <p:sp>
        <p:nvSpPr>
          <p:cNvPr id="4" name="Slide Number Placeholder 3"/>
          <p:cNvSpPr>
            <a:spLocks noGrp="1"/>
          </p:cNvSpPr>
          <p:nvPr>
            <p:ph type="sldNum" sz="quarter" idx="5"/>
          </p:nvPr>
        </p:nvSpPr>
        <p:spPr/>
        <p:txBody>
          <a:bodyPr/>
          <a:lstStyle/>
          <a:p>
            <a:fld id="{2D2C5C04-4AEC-4384-91F2-060B47BE2096}" type="slidenum">
              <a:rPr lang="en-DE" smtClean="0"/>
              <a:t>7</a:t>
            </a:fld>
            <a:endParaRPr lang="en-DE"/>
          </a:p>
        </p:txBody>
      </p:sp>
    </p:spTree>
    <p:extLst>
      <p:ext uri="{BB962C8B-B14F-4D97-AF65-F5344CB8AC3E}">
        <p14:creationId xmlns:p14="http://schemas.microsoft.com/office/powerpoint/2010/main" val="120234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Lifecycle of an investment relates to all stages of an investment, including the pre-investment phase (access to market and right to establishment), control and maintaining of investment, operation of  investment, enjoyment of property/investment, exit from the market.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Golden Shares: C-58/99, Commission v. Italy; C-367/98, Commission v. Portugal; C-483/99, Commission v. France; C-503/99, Commission v. Belgium; C-98/01, Commission v. United Kingdom; C-463/00, Commission v. Spain; C-83/03, Commission v. Italy; joined cases C282/04 and C-283/04, Commission v. Netherlands; C274/06, Commission v. Spain; C-371/05, Commission v. Italy: C-326/07, Commission v. Italy;  C-171/08, Commission v. Portugal; C-212/09, Commission v. Portugal; C-528/10, Commission v. Greece.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err="1"/>
              <a:t>Wachauf</a:t>
            </a:r>
            <a:r>
              <a:rPr lang="hu-HU" dirty="0"/>
              <a:t>:</a:t>
            </a:r>
            <a:r>
              <a:rPr lang="en-GB" dirty="0"/>
              <a:t> “Para. 18: The fundamental rights recognized by the Court are not absolute, however, but must be considered in relation to their social function. Consequently, restrictions may be imposed on the exercise of those rights, in particular in the context of a common organization of a market, provided that those restrictions in fact correspond to objectives of general interest pursued by the Community and do not constitute, with regard to the aim pursued, a disproportionate and intolerable interference, impairing the very substance of those rights.”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Use corporate structures already established- when hovering over Inspire Art text to appear: “Para 105.: It must therefore be concluded that </a:t>
            </a:r>
            <a:r>
              <a:rPr lang="en-GB" b="0" i="0" dirty="0">
                <a:solidFill>
                  <a:srgbClr val="202124"/>
                </a:solidFill>
                <a:latin typeface="arial"/>
                <a:ea typeface="arial"/>
                <a:cs typeface="arial"/>
                <a:sym typeface="arial"/>
              </a:rPr>
              <a:t> [EU laws] </a:t>
            </a:r>
            <a:r>
              <a:rPr lang="en-GB" dirty="0"/>
              <a:t>preclude national legislation </a:t>
            </a:r>
            <a:r>
              <a:rPr lang="en-GB" b="0" i="0" dirty="0">
                <a:solidFill>
                  <a:srgbClr val="202124"/>
                </a:solidFill>
                <a:latin typeface="arial"/>
                <a:ea typeface="arial"/>
                <a:cs typeface="arial"/>
                <a:sym typeface="arial"/>
              </a:rPr>
              <a:t>[…] </a:t>
            </a:r>
            <a:r>
              <a:rPr lang="en-GB" dirty="0"/>
              <a:t>which imposes on the exercise of freedom of secondary establishment in that State by a company formed in accordance with the law of another Member State certain conditions provided for in domestic law in respect of company formation relating to minimum capital and directors' liability. The reasons for which the company was formed in that other Member State, and the fact that it carries on its activities exclusively or almost exclusively in the Member State of establishment, do not deprive it of the right to invoke the freedom of establishment guaranteed by the Treaty, save where abuse is established on a case-by-case basis.” </a:t>
            </a: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AGET </a:t>
            </a:r>
            <a:r>
              <a:rPr lang="en-GB" b="1" dirty="0" err="1"/>
              <a:t>Iraklis</a:t>
            </a:r>
            <a:r>
              <a:rPr lang="en-GB" b="1" dirty="0"/>
              <a:t> </a:t>
            </a:r>
            <a:r>
              <a:rPr lang="en-GB" dirty="0"/>
              <a:t>“Paras 52-53 </a:t>
            </a:r>
            <a:r>
              <a:rPr lang="en-GB" b="0" i="0" dirty="0">
                <a:solidFill>
                  <a:srgbClr val="000000"/>
                </a:solidFill>
                <a:latin typeface="Open Sans"/>
                <a:ea typeface="Open Sans"/>
                <a:cs typeface="Open Sans"/>
                <a:sym typeface="Open Sans"/>
              </a:rPr>
              <a:t>Actual exercise of freedom of establishment thus entails, in particular, as a necessary adjunct to that freedom, that the subsidiary, agency or branch set up by a legal person established in another Member State must be able, where relevant, and if the activity which it proposes to carry out in the host Member State so requires, to take on workers in that Member State </a:t>
            </a:r>
            <a:r>
              <a:rPr lang="en-GB" b="0" i="0" dirty="0">
                <a:solidFill>
                  <a:srgbClr val="202124"/>
                </a:solidFill>
                <a:latin typeface="arial"/>
                <a:ea typeface="arial"/>
                <a:cs typeface="arial"/>
                <a:sym typeface="arial"/>
              </a:rPr>
              <a:t>[…]</a:t>
            </a:r>
            <a:r>
              <a:rPr lang="en-GB" b="0" i="0" dirty="0">
                <a:solidFill>
                  <a:srgbClr val="000000"/>
                </a:solidFill>
                <a:latin typeface="Open Sans"/>
                <a:ea typeface="Open Sans"/>
                <a:cs typeface="Open Sans"/>
                <a:sym typeface="Open Sans"/>
              </a:rPr>
              <a:t>. Such exercise also entails, in principle, the freedom to determine the nature and extent of the economic activity that will be carried out in the host Member State, in particular the size of the fixed establishments and the number of workers required for that purpose, and also </a:t>
            </a:r>
            <a:r>
              <a:rPr lang="en-GB" b="0" i="0" dirty="0">
                <a:solidFill>
                  <a:srgbClr val="202124"/>
                </a:solidFill>
                <a:latin typeface="arial"/>
                <a:ea typeface="arial"/>
                <a:cs typeface="arial"/>
                <a:sym typeface="arial"/>
              </a:rPr>
              <a:t>[…] </a:t>
            </a:r>
            <a:r>
              <a:rPr lang="en-GB" b="0" i="0" dirty="0">
                <a:solidFill>
                  <a:srgbClr val="000000"/>
                </a:solidFill>
                <a:latin typeface="Open Sans"/>
                <a:ea typeface="Open Sans"/>
                <a:cs typeface="Open Sans"/>
                <a:sym typeface="Open Sans"/>
              </a:rPr>
              <a:t>the freedom subsequently to scale down that activity or even the freedom to give up, should it so decide, its activity and establishment.</a:t>
            </a:r>
            <a:endParaRPr lang="en-DE" dirty="0"/>
          </a:p>
          <a:p>
            <a:pPr marL="0" lvl="0" indent="0" algn="l" rtl="0">
              <a:spcBef>
                <a:spcPts val="0"/>
              </a:spcBef>
              <a:spcAft>
                <a:spcPts val="0"/>
              </a:spcAft>
              <a:buNone/>
            </a:pPr>
            <a:br>
              <a:rPr lang="en-DE" dirty="0"/>
            </a:br>
            <a:endParaRPr lang="en-DE"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Art. 65(1) TFEU</a:t>
            </a:r>
          </a:p>
          <a:p>
            <a:pPr marL="0" lvl="0" indent="0" algn="l" rtl="0">
              <a:spcBef>
                <a:spcPts val="0"/>
              </a:spcBef>
              <a:spcAft>
                <a:spcPts val="0"/>
              </a:spcAft>
              <a:buNone/>
            </a:pPr>
            <a:r>
              <a:rPr lang="en-US" dirty="0"/>
              <a:t>The provisions of Article 63 shall be without prejudice to the right of Member States:</a:t>
            </a:r>
          </a:p>
          <a:p>
            <a:pPr marL="0" lvl="0" indent="0" algn="l" rtl="0">
              <a:spcBef>
                <a:spcPts val="0"/>
              </a:spcBef>
              <a:spcAft>
                <a:spcPts val="0"/>
              </a:spcAft>
              <a:buNone/>
            </a:pPr>
            <a:r>
              <a:rPr lang="en-US" dirty="0"/>
              <a:t>(a) to apply the relevant provisions of their tax law which distinguish between taxpayers who are not in the same situation with regard to their place of residence or with regard to the place where their capital is invested;</a:t>
            </a:r>
          </a:p>
          <a:p>
            <a:pPr marL="0" lvl="0" indent="0" algn="l" rtl="0">
              <a:spcBef>
                <a:spcPts val="0"/>
              </a:spcBef>
              <a:spcAft>
                <a:spcPts val="0"/>
              </a:spcAft>
              <a:buNone/>
            </a:pPr>
            <a:r>
              <a:rPr lang="en-US" dirty="0"/>
              <a:t>(b) to take all requisite measures to prevent infringements of national law and regulations, in particular in the field of taxation and the prudential supervision of financial institutions, or to lay down procedures for the declaration of capital movements for purposes of administrative or statistical information, or to take measures which are justified on grounds of public policy or public security.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endParaRPr lang="en-US" dirty="0"/>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fld id="{20EBB0C4-6273-4C6E-B9BD-2EDC30F1CD52}" type="datetimeFigureOut">
              <a:rPr lang="en-US" dirty="0"/>
              <a:t>11/16/2023</a:t>
            </a:fld>
            <a:endParaRPr lang="en-US" dirty="0"/>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endParaRPr lang="en-US" dirty="0"/>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a:t>
            </a:fld>
            <a:endParaRPr lang="en-US" dirty="0"/>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r>
              <a:rPr lang="de-DE" dirty="0"/>
              <a:t>02.12.2021</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450757"/>
          </a:xfr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528FC5F6-F338-4AE4-BB23-26385BCFC423}"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11/16/2023</a:t>
            </a:fld>
            <a:endParaRPr lang="en-US" dirty="0"/>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18"/>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r>
              <a:rPr lang="de-DE" dirty="0"/>
              <a:t>02.12.2021</a:t>
            </a:r>
            <a:endParaRPr lang="en-US" dirty="0"/>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endParaRPr lang="en-US" dirty="0"/>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19"/>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uria.europa.eu/juris/document/document.jsf?text=&amp;docid=47377&amp;pageIndex=0&amp;doclang=en&amp;mode=lst&amp;dir=&amp;occ=first&amp;part=1&amp;cid=4686361"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s://curia.europa.eu/juris/document/document.jsf?text=&amp;docid=60341&amp;pageIndex=0&amp;doclang=en&amp;mode=lst&amp;dir=&amp;occ=first&amp;part=1&amp;cid=1185177" TargetMode="External"/><Relationship Id="rId13" Type="http://schemas.openxmlformats.org/officeDocument/2006/relationships/hyperlink" Target="https://eur-lex.europa.eu/legal-content/en/TXT/?uri=CELEX:62014CJ0526" TargetMode="External"/><Relationship Id="rId3" Type="http://schemas.openxmlformats.org/officeDocument/2006/relationships/hyperlink" Target="https://curia.europa.eu/juris/document/document.jsf?text=&amp;docid=199966&amp;pageIndex=0&amp;doclang=en&amp;mode=req&amp;dir=&amp;occ=first&amp;part=1&amp;cid=1183804" TargetMode="External"/><Relationship Id="rId7" Type="http://schemas.openxmlformats.org/officeDocument/2006/relationships/hyperlink" Target="https://curia.europa.eu/juris/document/document.jsf?text=&amp;docid=124747&amp;pageIndex=0&amp;doclang=en&amp;mode=lst&amp;dir=&amp;occ=first&amp;part=1&amp;cid=1184886" TargetMode="External"/><Relationship Id="rId12" Type="http://schemas.openxmlformats.org/officeDocument/2006/relationships/hyperlink" Target="https://curia.europa.eu/juris/document/document.jsf?text=&amp;docid=77514&amp;pageIndex=0&amp;doclang=EN&amp;mode=lst&amp;dir=&amp;occ=first&amp;part=1&amp;cid=1186811"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eur-lex.europa.eu/legal-content/de/TXT/?uri=CELEX:62016CJ0322" TargetMode="External"/><Relationship Id="rId11" Type="http://schemas.openxmlformats.org/officeDocument/2006/relationships/hyperlink" Target="https://curia.europa.eu/juris/document/document.jsf?text=&amp;docid=49118&amp;pageIndex=0&amp;doclang=EN&amp;mode=lst&amp;dir=&amp;occ=first&amp;part=1&amp;cid=1186485" TargetMode="External"/><Relationship Id="rId5" Type="http://schemas.openxmlformats.org/officeDocument/2006/relationships/hyperlink" Target="https://curia.europa.eu/juris/document/document.jsf?text=&amp;docid=239885&amp;pageIndex=0&amp;doclang=en&amp;mode=lst&amp;dir=&amp;occ=first&amp;part=1&amp;cid=3390260" TargetMode="External"/><Relationship Id="rId15" Type="http://schemas.openxmlformats.org/officeDocument/2006/relationships/hyperlink" Target="https://curia.europa.eu/juris/document/document.jsf?text=&amp;docid=60341&amp;pageIndex=0&amp;doclang=en&amp;mode=lst&amp;dir=&amp;occ=first&amp;part=1&amp;cid=1188479" TargetMode="External"/><Relationship Id="rId10" Type="http://schemas.openxmlformats.org/officeDocument/2006/relationships/hyperlink" Target="https://curia.europa.eu/juris/document/document.jsf?text=&amp;docid=145536&amp;pageIndex=0&amp;doclang=en&amp;mode=lst&amp;dir=&amp;occ=first&amp;part=1&amp;cid=1185747" TargetMode="External"/><Relationship Id="rId4" Type="http://schemas.openxmlformats.org/officeDocument/2006/relationships/hyperlink" Target="https://curia.europa.eu/juris/document/document.jsf?text=&amp;docid=48616&amp;pageIndex=0&amp;doclang=en&amp;mode=lst&amp;dir=&amp;occ=first&amp;part=1&amp;cid=1184441" TargetMode="External"/><Relationship Id="rId9" Type="http://schemas.openxmlformats.org/officeDocument/2006/relationships/hyperlink" Target="https://curia.europa.eu/juris/document/document.jsf?text=&amp;docid=67795&amp;pageIndex=0&amp;doclang=en&amp;mode=lst&amp;dir=&amp;occ=first&amp;part=1&amp;cid=1185606" TargetMode="External"/><Relationship Id="rId14" Type="http://schemas.openxmlformats.org/officeDocument/2006/relationships/hyperlink" Target="https://curia.europa.eu/juris/document/document.jsf?text=&amp;docid=78173&amp;pageIndex=0&amp;doclang=en&amp;mode=lst&amp;dir=&amp;occ=first&amp;part=1&amp;cid=118742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chr.coe.int/Documents/Guide_Art_1_Protocol_1_ENG.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curia.europa.eu/juris/showPdf.jsf?text=&amp;docid=81389&amp;pageIndex=0&amp;doclang=EN&amp;mode=lst&amp;dir=&amp;occ=first&amp;part=1&amp;cid=4695389"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hudoc.echr.coe.int/app/conversion/docx/pdf?library=ECHR&amp;id=001-182176&amp;filename=CASE%20OF%20WERRA%20NATURSTEIN%20GMBH%20%26%20CO%20KG%20v.%20GERMANY.pdf&amp;logEvent=False" TargetMode="External"/><Relationship Id="rId4" Type="http://schemas.openxmlformats.org/officeDocument/2006/relationships/hyperlink" Target="https://curia.europa.eu/juris/document/document.jsf?text=&amp;docid=48649&amp;pageIndex=0&amp;doclang=EN&amp;mode=lst&amp;dir=&amp;occ=first&amp;part=1&amp;cid=469363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hyperlink" Target="https://jusmundi.com/en/document/decision/en-ioan-micula-viorel-micula-and-others-v-romania-i-order-of-the-court-of-justice-of-the-european-union-wednesday-21st-september-2022#decision_36216" TargetMode="External"/><Relationship Id="rId3" Type="http://schemas.openxmlformats.org/officeDocument/2006/relationships/hyperlink" Target="https://curia.europa.eu/juris/document/document.jsf?docid=199968&amp;doclang=EN" TargetMode="External"/><Relationship Id="rId7" Type="http://schemas.openxmlformats.org/officeDocument/2006/relationships/hyperlink" Target="https://curia.europa.eu/juris/document/document.jsf?text=&amp;docid=248141&amp;pageIndex=0&amp;doclang=EN&amp;mode=lst&amp;dir=&amp;occ=first&amp;part=1&amp;cid=303711"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curia.europa.eu/juris/document/document.jsf?text=&amp;docid=245528&amp;pageIndex=0&amp;doclang=en&amp;mode=lst&amp;dir=&amp;occ=first&amp;part=1&amp;cid=1190736" TargetMode="External"/><Relationship Id="rId5" Type="http://schemas.openxmlformats.org/officeDocument/2006/relationships/hyperlink" Target="https://eur-lex.europa.eu/legal-content/EN/TXT/?uri=CELEX%3A22020A0529%2801%29" TargetMode="External"/><Relationship Id="rId4" Type="http://schemas.openxmlformats.org/officeDocument/2006/relationships/hyperlink" Target="https://finance.ec.europa.eu/publications/declaration-member-states-15-january-2019-legal-consequences-achmea-judgment-and-investment_en"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curia.europa.eu/juris/document/document.jsf?text=&amp;docid=48634&amp;pageIndex=0&amp;doclang=en&amp;mode=lst&amp;dir=&amp;occ=first&amp;part=1&amp;cid=1176765" TargetMode="External"/><Relationship Id="rId3" Type="http://schemas.openxmlformats.org/officeDocument/2006/relationships/hyperlink" Target="https://eur-lex.europa.eu/legal-content/EN/TXT/?uri=CELEX%3A61979CJ0044" TargetMode="External"/><Relationship Id="rId7" Type="http://schemas.openxmlformats.org/officeDocument/2006/relationships/hyperlink" Target="https://curia.europa.eu/juris/document/document.jsf?text=&amp;docid=44462&amp;pageIndex=0&amp;doclang=en&amp;mode=lst&amp;dir=&amp;occ=first&amp;part=1&amp;cid=1176606"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curia.europa.eu/juris/document/document.jsf?text=&amp;docid=73629&amp;pageIndex=0&amp;doclang=en&amp;mode=lst&amp;dir=&amp;occ=first&amp;part=1&amp;cid=4689404" TargetMode="External"/><Relationship Id="rId5" Type="http://schemas.openxmlformats.org/officeDocument/2006/relationships/hyperlink" Target="https://curia.europa.eu/juris/document/document.jsf?text=&amp;docid=199966&amp;pageIndex=0&amp;doclang=en&amp;mode=req&amp;dir=&amp;occ=first&amp;part=1&amp;cid=1174141" TargetMode="External"/><Relationship Id="rId4" Type="http://schemas.openxmlformats.org/officeDocument/2006/relationships/hyperlink" Target="https://curia.europa.eu/juris/showPdf.jsf?text=&amp;docid=95830&amp;pageIndex=0&amp;doclang=en&amp;mode=lst&amp;dir=&amp;occ=first&amp;part=1&amp;cid=1176282" TargetMode="External"/><Relationship Id="rId9" Type="http://schemas.openxmlformats.org/officeDocument/2006/relationships/hyperlink" Target="https://curia.europa.eu/juris/document/document.jsf?text=&amp;docid=186481&amp;pageIndex=0&amp;doclang=EN&amp;mode=lst&amp;dir=&amp;occ=first&amp;part=1&amp;cid=117799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38242" cy="1778840"/>
          </a:xfrm>
        </p:spPr>
        <p:txBody>
          <a:bodyPr anchor="ctr"/>
          <a:lstStyle/>
          <a:p>
            <a:pPr algn="ctr"/>
            <a:r>
              <a:rPr lang="en-GB" sz="2800" b="1" dirty="0">
                <a:solidFill>
                  <a:schemeClr val="bg1"/>
                </a:solidFill>
                <a:effectLst>
                  <a:outerShdw blurRad="38100" dist="38100" dir="2700000" algn="tl">
                    <a:srgbClr val="000000">
                      <a:alpha val="43137"/>
                    </a:srgbClr>
                  </a:outerShdw>
                </a:effectLst>
              </a:rPr>
              <a:t>Introduction to</a:t>
            </a:r>
            <a:br>
              <a:rPr lang="hu-HU" sz="2800" b="1" dirty="0">
                <a:solidFill>
                  <a:schemeClr val="bg1"/>
                </a:solidFill>
                <a:effectLst>
                  <a:outerShdw blurRad="38100" dist="38100" dir="2700000" algn="tl">
                    <a:srgbClr val="000000">
                      <a:alpha val="43137"/>
                    </a:srgbClr>
                  </a:outerShdw>
                </a:effectLst>
              </a:rPr>
            </a:br>
            <a:r>
              <a:rPr lang="en-GB" sz="2800" b="1" dirty="0">
                <a:solidFill>
                  <a:schemeClr val="bg1"/>
                </a:solidFill>
                <a:effectLst>
                  <a:outerShdw blurRad="38100" dist="38100" dir="2700000" algn="tl">
                    <a:srgbClr val="000000">
                      <a:alpha val="43137"/>
                    </a:srgbClr>
                  </a:outerShdw>
                </a:effectLst>
              </a:rPr>
              <a:t>Intra-EU Investment Protection</a:t>
            </a:r>
            <a:br>
              <a:rPr lang="en-GB" sz="2800" b="1" dirty="0">
                <a:solidFill>
                  <a:schemeClr val="bg1"/>
                </a:solidFill>
                <a:effectLst>
                  <a:outerShdw blurRad="38100" dist="38100" dir="2700000" algn="tl">
                    <a:srgbClr val="000000">
                      <a:alpha val="43137"/>
                    </a:srgbClr>
                  </a:outerShdw>
                </a:effectLst>
              </a:rPr>
            </a:br>
            <a:br>
              <a:rPr lang="en-GB" sz="2800" b="1" dirty="0">
                <a:solidFill>
                  <a:schemeClr val="bg1"/>
                </a:solidFill>
                <a:effectLst>
                  <a:outerShdw blurRad="38100" dist="38100" dir="2700000" algn="tl">
                    <a:srgbClr val="000000">
                      <a:alpha val="43137"/>
                    </a:srgbClr>
                  </a:outerShdw>
                </a:effectLst>
              </a:rPr>
            </a:br>
            <a:r>
              <a:rPr lang="en-GB" sz="2800" b="1" dirty="0">
                <a:solidFill>
                  <a:schemeClr val="bg1"/>
                </a:solidFill>
                <a:effectLst>
                  <a:outerShdw blurRad="38100" dist="38100" dir="2700000" algn="tl">
                    <a:srgbClr val="000000">
                      <a:alpha val="43137"/>
                    </a:srgbClr>
                  </a:outerShdw>
                </a:effectLst>
              </a:rPr>
              <a:t>Auxiliary self-learning tool</a:t>
            </a: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03620"/>
            <a:ext cx="6779394" cy="704783"/>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4"/>
          <p:cNvSpPr txBox="1">
            <a:spLocks noGrp="1"/>
          </p:cNvSpPr>
          <p:nvPr>
            <p:ph type="title"/>
          </p:nvPr>
        </p:nvSpPr>
        <p:spPr>
          <a:xfrm>
            <a:off x="2152652" y="524975"/>
            <a:ext cx="7379723" cy="1355479"/>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100"/>
            </a:pPr>
            <a:r>
              <a:rPr lang="en-GB" sz="2800" dirty="0">
                <a:latin typeface="+mn-lt"/>
              </a:rPr>
              <a:t>M2: Protection against unjustified restrictions (2)</a:t>
            </a:r>
            <a:endParaRPr sz="2800" dirty="0">
              <a:latin typeface="+mn-lt"/>
            </a:endParaRPr>
          </a:p>
        </p:txBody>
      </p:sp>
      <p:sp>
        <p:nvSpPr>
          <p:cNvPr id="138" name="Google Shape;138;p4"/>
          <p:cNvSpPr txBox="1"/>
          <p:nvPr/>
        </p:nvSpPr>
        <p:spPr>
          <a:xfrm>
            <a:off x="2152652" y="4470779"/>
            <a:ext cx="6857999" cy="1883705"/>
          </a:xfrm>
          <a:prstGeom prst="rect">
            <a:avLst/>
          </a:prstGeom>
          <a:noFill/>
          <a:ln>
            <a:noFill/>
          </a:ln>
        </p:spPr>
        <p:txBody>
          <a:bodyPr spcFirstLastPara="1" wrap="square" lIns="68569" tIns="34275" rIns="68569" bIns="34275" anchor="t" anchorCtr="0">
            <a:normAutofit/>
          </a:bodyPr>
          <a:lstStyle/>
          <a:p>
            <a:pPr marL="171450" indent="-171450">
              <a:lnSpc>
                <a:spcPct val="90000"/>
              </a:lnSpc>
              <a:buClr>
                <a:srgbClr val="545454"/>
              </a:buClr>
              <a:buSzPts val="2400"/>
              <a:buFont typeface="Arial"/>
              <a:buChar char="•"/>
              <a:defRPr/>
            </a:pPr>
            <a:r>
              <a:rPr lang="en-GB" sz="1200" dirty="0">
                <a:solidFill>
                  <a:srgbClr val="545454"/>
                </a:solidFill>
                <a:latin typeface="Arial" panose="020B0604020202020204"/>
                <a:ea typeface="Calibri"/>
                <a:cs typeface="Calibri"/>
                <a:sym typeface="Calibri"/>
              </a:rPr>
              <a:t>Regulatory and administrative measures need to observe limits in view of </a:t>
            </a:r>
            <a:endParaRPr sz="1200" dirty="0">
              <a:solidFill>
                <a:srgbClr val="545454"/>
              </a:solidFill>
              <a:latin typeface="Arial" panose="020B0604020202020204"/>
            </a:endParaRPr>
          </a:p>
          <a:p>
            <a:pPr marL="514350" lvl="1" indent="-171450">
              <a:lnSpc>
                <a:spcPct val="90000"/>
              </a:lnSpc>
              <a:spcBef>
                <a:spcPts val="375"/>
              </a:spcBef>
              <a:buClr>
                <a:srgbClr val="545454"/>
              </a:buClr>
              <a:buSzPts val="2000"/>
              <a:buFont typeface="Arial"/>
              <a:buChar char="•"/>
              <a:defRPr/>
            </a:pPr>
            <a:r>
              <a:rPr lang="en-GB" sz="1200" dirty="0">
                <a:solidFill>
                  <a:srgbClr val="545454"/>
                </a:solidFill>
                <a:latin typeface="Arial" panose="020B0604020202020204"/>
                <a:ea typeface="Calibri"/>
                <a:cs typeface="Calibri"/>
                <a:sym typeface="Calibri"/>
              </a:rPr>
              <a:t>Non-discrimination</a:t>
            </a:r>
            <a:endParaRPr sz="1200" dirty="0">
              <a:solidFill>
                <a:srgbClr val="545454"/>
              </a:solidFill>
              <a:latin typeface="Arial" panose="020B0604020202020204"/>
            </a:endParaRPr>
          </a:p>
          <a:p>
            <a:pPr marL="514350" lvl="1" indent="-171450">
              <a:lnSpc>
                <a:spcPct val="90000"/>
              </a:lnSpc>
              <a:spcBef>
                <a:spcPts val="375"/>
              </a:spcBef>
              <a:buClr>
                <a:srgbClr val="545454"/>
              </a:buClr>
              <a:buSzPts val="2000"/>
              <a:buFont typeface="Arial"/>
              <a:buChar char="•"/>
              <a:defRPr/>
            </a:pPr>
            <a:r>
              <a:rPr lang="en-GB" sz="1200" dirty="0">
                <a:solidFill>
                  <a:srgbClr val="545454"/>
                </a:solidFill>
                <a:latin typeface="Arial" panose="020B0604020202020204"/>
                <a:ea typeface="Calibri"/>
                <a:cs typeface="Calibri"/>
                <a:sym typeface="Calibri"/>
              </a:rPr>
              <a:t>The requirement of justification</a:t>
            </a:r>
          </a:p>
          <a:p>
            <a:pPr marL="514350" lvl="1" indent="-171450">
              <a:lnSpc>
                <a:spcPct val="90000"/>
              </a:lnSpc>
              <a:spcBef>
                <a:spcPts val="375"/>
              </a:spcBef>
              <a:buClr>
                <a:srgbClr val="545454"/>
              </a:buClr>
              <a:buSzPts val="2000"/>
              <a:buFont typeface="Arial"/>
              <a:buChar char="•"/>
              <a:defRPr/>
            </a:pPr>
            <a:endParaRPr lang="en-GB" sz="1200" dirty="0">
              <a:solidFill>
                <a:srgbClr val="545454"/>
              </a:solidFill>
              <a:latin typeface="Arial" panose="020B0604020202020204"/>
              <a:ea typeface="Calibri"/>
              <a:cs typeface="Calibri"/>
              <a:sym typeface="Calibri"/>
            </a:endParaRPr>
          </a:p>
          <a:p>
            <a:pPr marL="171450" indent="-171450" defTabSz="685800">
              <a:lnSpc>
                <a:spcPct val="90000"/>
              </a:lnSpc>
              <a:buClr>
                <a:srgbClr val="000000"/>
              </a:buClr>
              <a:buSzPts val="2400"/>
              <a:buFont typeface="Arial"/>
              <a:buChar char="•"/>
              <a:defRPr/>
            </a:pPr>
            <a:r>
              <a:rPr lang="en-GB" sz="1200" kern="0" dirty="0">
                <a:solidFill>
                  <a:schemeClr val="tx1">
                    <a:lumMod val="75000"/>
                  </a:schemeClr>
                </a:solidFill>
                <a:latin typeface="Arial" panose="020B0604020202020204"/>
                <a:ea typeface="Calibri"/>
                <a:cs typeface="Calibri"/>
                <a:sym typeface="Calibri"/>
              </a:rPr>
              <a:t>Case Law </a:t>
            </a:r>
          </a:p>
          <a:p>
            <a:pPr marL="342900" lvl="1">
              <a:lnSpc>
                <a:spcPct val="90000"/>
              </a:lnSpc>
              <a:spcBef>
                <a:spcPts val="375"/>
              </a:spcBef>
              <a:buClr>
                <a:srgbClr val="545454"/>
              </a:buClr>
              <a:buSzPts val="2000"/>
              <a:defRPr/>
            </a:pPr>
            <a:endParaRPr lang="en-GB" sz="1200" dirty="0">
              <a:solidFill>
                <a:srgbClr val="545454"/>
              </a:solidFill>
              <a:latin typeface="Calibri"/>
              <a:ea typeface="Calibri"/>
              <a:cs typeface="Calibri"/>
              <a:sym typeface="Calibri"/>
            </a:endParaRPr>
          </a:p>
        </p:txBody>
      </p:sp>
      <p:sp>
        <p:nvSpPr>
          <p:cNvPr id="139" name="Google Shape;139;p4"/>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pPr>
              <a:defRPr/>
            </a:pPr>
            <a:fld id="{00000000-1234-1234-1234-123412341234}" type="slidenum">
              <a:rPr lang="en-GB" sz="788"/>
              <a:pPr>
                <a:defRPr/>
              </a:pPr>
              <a:t>10</a:t>
            </a:fld>
            <a:endParaRPr sz="788"/>
          </a:p>
        </p:txBody>
      </p:sp>
      <p:sp>
        <p:nvSpPr>
          <p:cNvPr id="140" name="Google Shape;140;p4"/>
          <p:cNvSpPr txBox="1"/>
          <p:nvPr/>
        </p:nvSpPr>
        <p:spPr>
          <a:xfrm>
            <a:off x="5581650" y="4908963"/>
            <a:ext cx="4231396" cy="71555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lgn="just">
              <a:defRPr/>
            </a:pPr>
            <a:r>
              <a:rPr lang="en-GB" sz="1050" dirty="0">
                <a:solidFill>
                  <a:srgbClr val="545454"/>
                </a:solidFill>
                <a:latin typeface="Arial" panose="020B0604020202020204"/>
                <a:ea typeface="Calibri"/>
                <a:cs typeface="Calibri"/>
                <a:sym typeface="Calibri"/>
              </a:rPr>
              <a:t>Case law:</a:t>
            </a:r>
            <a:endParaRPr lang="en-GB" sz="1350" dirty="0">
              <a:solidFill>
                <a:srgbClr val="545454"/>
              </a:solidFill>
              <a:latin typeface="Arial" panose="020B0604020202020204"/>
              <a:ea typeface="Calibri"/>
              <a:cs typeface="Calibri"/>
              <a:sym typeface="Calibri"/>
            </a:endParaRPr>
          </a:p>
          <a:p>
            <a:pPr algn="just">
              <a:defRPr/>
            </a:pPr>
            <a:r>
              <a:rPr lang="en-GB" sz="1050" dirty="0">
                <a:solidFill>
                  <a:srgbClr val="545454"/>
                </a:solidFill>
                <a:latin typeface="Arial" panose="020B0604020202020204"/>
                <a:ea typeface="Calibri"/>
                <a:cs typeface="Calibri"/>
                <a:sym typeface="Calibri"/>
              </a:rPr>
              <a:t>These measures have to meet the requirement of legal certainty and proportionality, see also the Court’s judgment in e.g. </a:t>
            </a:r>
            <a:r>
              <a:rPr lang="en-GB" sz="1050" i="1" u="sng" dirty="0">
                <a:solidFill>
                  <a:srgbClr val="545454"/>
                </a:solidFill>
                <a:latin typeface="Arial" panose="020B0604020202020204"/>
                <a:ea typeface="Calibri"/>
                <a:cs typeface="Calibri"/>
                <a:sym typeface="Calibri"/>
                <a:hlinkClick r:id="rId3">
                  <a:extLst>
                    <a:ext uri="{A12FA001-AC4F-418D-AE19-62706E023703}">
                      <ahyp:hlinkClr xmlns:ahyp="http://schemas.microsoft.com/office/drawing/2018/hyperlinkcolor" val="tx"/>
                    </a:ext>
                  </a:extLst>
                </a:hlinkClick>
              </a:rPr>
              <a:t>Commission v. Portugal</a:t>
            </a:r>
            <a:r>
              <a:rPr lang="en-GB" sz="1050" dirty="0">
                <a:solidFill>
                  <a:srgbClr val="545454"/>
                </a:solidFill>
                <a:latin typeface="Arial" panose="020B0604020202020204"/>
                <a:ea typeface="Calibri"/>
                <a:cs typeface="Calibri"/>
                <a:sym typeface="Calibri"/>
              </a:rPr>
              <a:t>, C-367/98</a:t>
            </a:r>
            <a:r>
              <a:rPr lang="en-GB" sz="1050">
                <a:solidFill>
                  <a:srgbClr val="545454"/>
                </a:solidFill>
                <a:latin typeface="Arial" panose="020B0604020202020204"/>
                <a:ea typeface="Calibri"/>
                <a:cs typeface="Calibri"/>
                <a:sym typeface="Calibri"/>
              </a:rPr>
              <a:t>, judgment </a:t>
            </a:r>
            <a:r>
              <a:rPr lang="en-GB" sz="1050" dirty="0">
                <a:solidFill>
                  <a:srgbClr val="545454"/>
                </a:solidFill>
                <a:latin typeface="Arial" panose="020B0604020202020204"/>
                <a:ea typeface="Calibri"/>
                <a:cs typeface="Calibri"/>
                <a:sym typeface="Calibri"/>
              </a:rPr>
              <a:t>of 4 June 2002, at para 49</a:t>
            </a:r>
            <a:endParaRPr sz="1050" dirty="0">
              <a:solidFill>
                <a:srgbClr val="545454"/>
              </a:solidFill>
              <a:latin typeface="Arial" panose="020B0604020202020204"/>
              <a:ea typeface="Calibri"/>
              <a:cs typeface="Calibri"/>
              <a:sym typeface="Calibri"/>
            </a:endParaRPr>
          </a:p>
        </p:txBody>
      </p:sp>
      <p:graphicFrame>
        <p:nvGraphicFramePr>
          <p:cNvPr id="3" name="Table 3">
            <a:extLst>
              <a:ext uri="{FF2B5EF4-FFF2-40B4-BE49-F238E27FC236}">
                <a16:creationId xmlns:a16="http://schemas.microsoft.com/office/drawing/2014/main" id="{910F4231-3F79-2132-0FC3-E87D131130F5}"/>
              </a:ext>
            </a:extLst>
          </p:cNvPr>
          <p:cNvGraphicFramePr>
            <a:graphicFrameLocks noGrp="1"/>
          </p:cNvGraphicFramePr>
          <p:nvPr>
            <p:extLst>
              <p:ext uri="{D42A27DB-BD31-4B8C-83A1-F6EECF244321}">
                <p14:modId xmlns:p14="http://schemas.microsoft.com/office/powerpoint/2010/main" val="2606062314"/>
              </p:ext>
            </p:extLst>
          </p:nvPr>
        </p:nvGraphicFramePr>
        <p:xfrm>
          <a:off x="2571750" y="1600200"/>
          <a:ext cx="7241296" cy="2782845"/>
        </p:xfrm>
        <a:graphic>
          <a:graphicData uri="http://schemas.openxmlformats.org/drawingml/2006/table">
            <a:tbl>
              <a:tblPr firstRow="1" bandRow="1"/>
              <a:tblGrid>
                <a:gridCol w="2997233">
                  <a:extLst>
                    <a:ext uri="{9D8B030D-6E8A-4147-A177-3AD203B41FA5}">
                      <a16:colId xmlns:a16="http://schemas.microsoft.com/office/drawing/2014/main" val="2762351733"/>
                    </a:ext>
                  </a:extLst>
                </a:gridCol>
                <a:gridCol w="4244063">
                  <a:extLst>
                    <a:ext uri="{9D8B030D-6E8A-4147-A177-3AD203B41FA5}">
                      <a16:colId xmlns:a16="http://schemas.microsoft.com/office/drawing/2014/main" val="522229124"/>
                    </a:ext>
                  </a:extLst>
                </a:gridCol>
              </a:tblGrid>
              <a:tr h="419679">
                <a:tc>
                  <a:txBody>
                    <a:bodyPr/>
                    <a:lstStyle/>
                    <a:p>
                      <a:r>
                        <a:rPr lang="en-US" sz="1200"/>
                        <a:t>Type of the restrictive measure affecting an investment </a:t>
                      </a:r>
                      <a:endParaRPr lang="en-DE" sz="1200"/>
                    </a:p>
                  </a:txBody>
                  <a:tcPr marL="68580" marR="68580" marT="34290" marB="34290"/>
                </a:tc>
                <a:tc>
                  <a:txBody>
                    <a:bodyPr/>
                    <a:lstStyle/>
                    <a:p>
                      <a:r>
                        <a:rPr lang="en-US" sz="1200" dirty="0"/>
                        <a:t>Possible justification grounds</a:t>
                      </a:r>
                      <a:endParaRPr lang="en-DE" sz="1200" dirty="0"/>
                    </a:p>
                  </a:txBody>
                  <a:tcPr marL="68580" marR="68580" marT="34290" marB="34290"/>
                </a:tc>
                <a:extLst>
                  <a:ext uri="{0D108BD9-81ED-4DB2-BD59-A6C34878D82A}">
                    <a16:rowId xmlns:a16="http://schemas.microsoft.com/office/drawing/2014/main" val="2949512847"/>
                  </a:ext>
                </a:extLst>
              </a:tr>
              <a:tr h="2348505">
                <a:tc>
                  <a:txBody>
                    <a:bodyPr/>
                    <a:lstStyle/>
                    <a:p>
                      <a:r>
                        <a:rPr lang="en-US" sz="1200" dirty="0"/>
                        <a:t>Indistinctly applicable restrictions</a:t>
                      </a:r>
                      <a:endParaRPr lang="en-DE" sz="1200" dirty="0"/>
                    </a:p>
                  </a:txBody>
                  <a:tcPr marL="68580" marR="68580" marT="34290" marB="34290"/>
                </a:tc>
                <a:tc>
                  <a:txBody>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US" sz="1200" b="0" i="0" u="none" strike="noStrike" kern="0" cap="none" spc="0" normalizeH="0" baseline="0" noProof="0" dirty="0">
                          <a:ln>
                            <a:noFill/>
                          </a:ln>
                          <a:solidFill>
                            <a:srgbClr val="545454"/>
                          </a:solidFill>
                          <a:effectLst/>
                          <a:uLnTx/>
                          <a:uFillTx/>
                          <a:latin typeface="+mn-lt"/>
                          <a:cs typeface="Calibri"/>
                          <a:sym typeface="Calibri"/>
                        </a:rPr>
                        <a:t>Restrictions for legitimate purposes, particularly for public policy objectives.</a:t>
                      </a:r>
                    </a:p>
                    <a:p>
                      <a:pPr marL="228600" marR="0" lvl="0" indent="-2286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1200" b="0" i="0" u="none" strike="noStrike" kern="0" cap="none" spc="0" normalizeH="0" baseline="0" noProof="0" dirty="0">
                          <a:ln>
                            <a:noFill/>
                          </a:ln>
                          <a:solidFill>
                            <a:srgbClr val="545454"/>
                          </a:solidFill>
                          <a:effectLst/>
                          <a:uLnTx/>
                          <a:uFillTx/>
                          <a:latin typeface="+mn-lt"/>
                          <a:cs typeface="Calibri"/>
                          <a:sym typeface="Calibri"/>
                        </a:rPr>
                        <a:t>These include:</a:t>
                      </a:r>
                    </a:p>
                    <a:p>
                      <a:pPr marL="685800" marR="0" lvl="1" indent="-228600" algn="l" defTabSz="914400" rtl="0" eaLnBrk="1" fontAlgn="auto" latinLnBrk="0" hangingPunct="1">
                        <a:lnSpc>
                          <a:spcPct val="90000"/>
                        </a:lnSpc>
                        <a:spcBef>
                          <a:spcPts val="500"/>
                        </a:spcBef>
                        <a:spcAft>
                          <a:spcPts val="0"/>
                        </a:spcAft>
                        <a:buClr>
                          <a:srgbClr val="000000"/>
                        </a:buClr>
                        <a:buSzPts val="1800"/>
                        <a:buFont typeface="Arial"/>
                        <a:buChar char="•"/>
                        <a:tabLst/>
                        <a:defRPr/>
                      </a:pPr>
                      <a:r>
                        <a:rPr kumimoji="0" lang="en-US" sz="1200" b="0" i="0" u="none" strike="noStrike" kern="0" cap="none" spc="0" normalizeH="0" baseline="0" noProof="0" dirty="0">
                          <a:ln>
                            <a:noFill/>
                          </a:ln>
                          <a:solidFill>
                            <a:srgbClr val="545454"/>
                          </a:solidFill>
                          <a:effectLst/>
                          <a:uLnTx/>
                          <a:uFillTx/>
                          <a:latin typeface="+mn-lt"/>
                          <a:cs typeface="Calibri"/>
                          <a:sym typeface="Calibri"/>
                        </a:rPr>
                        <a:t>Protection of the environment, of consumers and workers,</a:t>
                      </a:r>
                    </a:p>
                    <a:p>
                      <a:pPr marL="685800" marR="0" lvl="1" indent="-228600" algn="l" defTabSz="914400" rtl="0" eaLnBrk="1" fontAlgn="auto" latinLnBrk="0" hangingPunct="1">
                        <a:lnSpc>
                          <a:spcPct val="90000"/>
                        </a:lnSpc>
                        <a:spcBef>
                          <a:spcPts val="500"/>
                        </a:spcBef>
                        <a:spcAft>
                          <a:spcPts val="0"/>
                        </a:spcAft>
                        <a:buClr>
                          <a:srgbClr val="000000"/>
                        </a:buClr>
                        <a:buSzPts val="1800"/>
                        <a:buFont typeface="Arial"/>
                        <a:buChar char="•"/>
                        <a:tabLst/>
                        <a:defRPr/>
                      </a:pPr>
                      <a:r>
                        <a:rPr kumimoji="0" lang="en-US" sz="1200" b="0" i="0" u="none" strike="noStrike" kern="0" cap="none" spc="0" normalizeH="0" baseline="0" noProof="0" dirty="0">
                          <a:ln>
                            <a:noFill/>
                          </a:ln>
                          <a:solidFill>
                            <a:srgbClr val="545454"/>
                          </a:solidFill>
                          <a:effectLst/>
                          <a:uLnTx/>
                          <a:uFillTx/>
                          <a:latin typeface="+mn-lt"/>
                          <a:cs typeface="Calibri"/>
                          <a:sym typeface="Calibri"/>
                        </a:rPr>
                        <a:t>The planning of land use &amp; proper allocation of agricultural land </a:t>
                      </a:r>
                    </a:p>
                    <a:p>
                      <a:pPr marL="685800" marR="0" lvl="1" indent="-228600" algn="l" defTabSz="914400" rtl="0" eaLnBrk="1" fontAlgn="auto" latinLnBrk="0" hangingPunct="1">
                        <a:lnSpc>
                          <a:spcPct val="90000"/>
                        </a:lnSpc>
                        <a:spcBef>
                          <a:spcPts val="500"/>
                        </a:spcBef>
                        <a:spcAft>
                          <a:spcPts val="0"/>
                        </a:spcAft>
                        <a:buClr>
                          <a:srgbClr val="000000"/>
                        </a:buClr>
                        <a:buSzPts val="1800"/>
                        <a:buFont typeface="Arial"/>
                        <a:buChar char="•"/>
                        <a:tabLst/>
                        <a:defRPr/>
                      </a:pPr>
                      <a:r>
                        <a:rPr kumimoji="0" lang="en-US" sz="1200" b="0" i="0" u="none" strike="noStrike" kern="0" cap="none" spc="0" normalizeH="0" baseline="0" noProof="0" dirty="0">
                          <a:ln>
                            <a:noFill/>
                          </a:ln>
                          <a:solidFill>
                            <a:srgbClr val="545454"/>
                          </a:solidFill>
                          <a:effectLst/>
                          <a:uLnTx/>
                          <a:uFillTx/>
                          <a:latin typeface="+mn-lt"/>
                          <a:cs typeface="Calibri"/>
                          <a:sym typeface="Calibri"/>
                        </a:rPr>
                        <a:t>The proper functioning of the tax system</a:t>
                      </a:r>
                    </a:p>
                    <a:p>
                      <a:pPr marL="685800" marR="0" lvl="1" indent="-228600" algn="l" defTabSz="914400" rtl="0" eaLnBrk="1" fontAlgn="auto" latinLnBrk="0" hangingPunct="1">
                        <a:lnSpc>
                          <a:spcPct val="90000"/>
                        </a:lnSpc>
                        <a:spcBef>
                          <a:spcPts val="500"/>
                        </a:spcBef>
                        <a:spcAft>
                          <a:spcPts val="0"/>
                        </a:spcAft>
                        <a:buClr>
                          <a:srgbClr val="000000"/>
                        </a:buClr>
                        <a:buSzPts val="1800"/>
                        <a:buFont typeface="Arial"/>
                        <a:buChar char="•"/>
                        <a:tabLst/>
                        <a:defRPr/>
                      </a:pPr>
                      <a:r>
                        <a:rPr kumimoji="0" lang="en-US" sz="1200" b="0" i="0" u="none" strike="noStrike" kern="0" cap="none" spc="0" normalizeH="0" baseline="0" noProof="0" dirty="0">
                          <a:ln>
                            <a:noFill/>
                          </a:ln>
                          <a:solidFill>
                            <a:srgbClr val="545454"/>
                          </a:solidFill>
                          <a:effectLst/>
                          <a:uLnTx/>
                          <a:uFillTx/>
                          <a:latin typeface="+mn-lt"/>
                          <a:cs typeface="Calibri"/>
                          <a:sym typeface="Calibri"/>
                        </a:rPr>
                        <a:t>The protection of creditors and minority shareholders</a:t>
                      </a:r>
                    </a:p>
                    <a:p>
                      <a:endParaRPr lang="en-DE" sz="1200" dirty="0"/>
                    </a:p>
                  </a:txBody>
                  <a:tcPr marL="68580" marR="68580" marT="34290" marB="34290"/>
                </a:tc>
                <a:extLst>
                  <a:ext uri="{0D108BD9-81ED-4DB2-BD59-A6C34878D82A}">
                    <a16:rowId xmlns:a16="http://schemas.microsoft.com/office/drawing/2014/main" val="2811272895"/>
                  </a:ext>
                </a:extLst>
              </a:tr>
            </a:tbl>
          </a:graphicData>
        </a:graphic>
      </p:graphicFrame>
    </p:spTree>
    <p:extLst>
      <p:ext uri="{BB962C8B-B14F-4D97-AF65-F5344CB8AC3E}">
        <p14:creationId xmlns:p14="http://schemas.microsoft.com/office/powerpoint/2010/main" val="222908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5"/>
          <p:cNvSpPr txBox="1">
            <a:spLocks noGrp="1"/>
          </p:cNvSpPr>
          <p:nvPr>
            <p:ph type="title"/>
          </p:nvPr>
        </p:nvSpPr>
        <p:spPr>
          <a:xfrm>
            <a:off x="1898074" y="394937"/>
            <a:ext cx="7886700" cy="1129412"/>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800"/>
            </a:pPr>
            <a:r>
              <a:rPr lang="en-GB" sz="3600" dirty="0">
                <a:solidFill>
                  <a:schemeClr val="dk1"/>
                </a:solidFill>
                <a:latin typeface="Calibri"/>
                <a:ea typeface="Calibri"/>
                <a:cs typeface="Calibri"/>
                <a:sym typeface="Calibri"/>
              </a:rPr>
              <a:t>M2: Protection by way of the application of general principles </a:t>
            </a:r>
            <a:endParaRPr dirty="0"/>
          </a:p>
        </p:txBody>
      </p:sp>
      <p:graphicFrame>
        <p:nvGraphicFramePr>
          <p:cNvPr id="148" name="Google Shape;148;p5"/>
          <p:cNvGraphicFramePr/>
          <p:nvPr>
            <p:extLst>
              <p:ext uri="{D42A27DB-BD31-4B8C-83A1-F6EECF244321}">
                <p14:modId xmlns:p14="http://schemas.microsoft.com/office/powerpoint/2010/main" val="1267531805"/>
              </p:ext>
            </p:extLst>
          </p:nvPr>
        </p:nvGraphicFramePr>
        <p:xfrm>
          <a:off x="1898074" y="1645920"/>
          <a:ext cx="8141276" cy="4367797"/>
        </p:xfrm>
        <a:graphic>
          <a:graphicData uri="http://schemas.openxmlformats.org/drawingml/2006/table">
            <a:tbl>
              <a:tblPr firstCol="1" bandRow="1">
                <a:noFill/>
              </a:tblPr>
              <a:tblGrid>
                <a:gridCol w="1186379">
                  <a:extLst>
                    <a:ext uri="{9D8B030D-6E8A-4147-A177-3AD203B41FA5}">
                      <a16:colId xmlns:a16="http://schemas.microsoft.com/office/drawing/2014/main" val="20000"/>
                    </a:ext>
                  </a:extLst>
                </a:gridCol>
                <a:gridCol w="3122535">
                  <a:extLst>
                    <a:ext uri="{9D8B030D-6E8A-4147-A177-3AD203B41FA5}">
                      <a16:colId xmlns:a16="http://schemas.microsoft.com/office/drawing/2014/main" val="20001"/>
                    </a:ext>
                  </a:extLst>
                </a:gridCol>
                <a:gridCol w="3832362">
                  <a:extLst>
                    <a:ext uri="{9D8B030D-6E8A-4147-A177-3AD203B41FA5}">
                      <a16:colId xmlns:a16="http://schemas.microsoft.com/office/drawing/2014/main" val="20002"/>
                    </a:ext>
                  </a:extLst>
                </a:gridCol>
              </a:tblGrid>
              <a:tr h="905092">
                <a:tc>
                  <a:txBody>
                    <a:bodyPr/>
                    <a:lstStyle/>
                    <a:p>
                      <a:pPr marL="0" marR="0" lvl="0" indent="0" algn="just" rtl="0">
                        <a:lnSpc>
                          <a:spcPct val="135714"/>
                        </a:lnSpc>
                        <a:spcBef>
                          <a:spcPts val="0"/>
                        </a:spcBef>
                        <a:spcAft>
                          <a:spcPts val="0"/>
                        </a:spcAft>
                        <a:buNone/>
                      </a:pPr>
                      <a:r>
                        <a:rPr lang="en-GB" sz="1200" u="none" strike="noStrike" cap="none"/>
                        <a:t>Proportionality</a:t>
                      </a:r>
                      <a:endParaRPr sz="1200" u="none" strike="noStrike" cap="none">
                        <a:latin typeface="Times New Roman"/>
                        <a:ea typeface="Times New Roman"/>
                        <a:cs typeface="Times New Roman"/>
                        <a:sym typeface="Times New Roman"/>
                      </a:endParaRPr>
                    </a:p>
                  </a:txBody>
                  <a:tcPr marL="45431" marR="45431" marT="0" marB="0"/>
                </a:tc>
                <a:tc>
                  <a:txBody>
                    <a:bodyPr/>
                    <a:lstStyle/>
                    <a:p>
                      <a:pPr marL="0" marR="0" lvl="0" indent="0" algn="just" rtl="0">
                        <a:lnSpc>
                          <a:spcPct val="135714"/>
                        </a:lnSpc>
                        <a:spcBef>
                          <a:spcPts val="0"/>
                        </a:spcBef>
                        <a:spcAft>
                          <a:spcPts val="0"/>
                        </a:spcAft>
                        <a:buNone/>
                      </a:pPr>
                      <a:r>
                        <a:rPr lang="en-GB" sz="1200" u="none" strike="noStrike" cap="none"/>
                        <a:t>- suitability to achieve intended objective</a:t>
                      </a:r>
                      <a:endParaRPr sz="1200" u="none" strike="noStrike" cap="none"/>
                    </a:p>
                    <a:p>
                      <a:pPr marL="0" marR="0" lvl="0" indent="0" algn="just" rtl="0">
                        <a:lnSpc>
                          <a:spcPct val="135714"/>
                        </a:lnSpc>
                        <a:spcBef>
                          <a:spcPts val="0"/>
                        </a:spcBef>
                        <a:spcAft>
                          <a:spcPts val="0"/>
                        </a:spcAft>
                        <a:buNone/>
                      </a:pPr>
                      <a:r>
                        <a:rPr lang="en-GB" sz="1200" u="none" strike="noStrike" cap="none"/>
                        <a:t>- not exceeding, what is necessary</a:t>
                      </a:r>
                      <a:endParaRPr sz="1200" u="none" strike="noStrike" cap="none"/>
                    </a:p>
                    <a:p>
                      <a:pPr marL="0" marR="0" lvl="0" indent="0" algn="just" rtl="0">
                        <a:lnSpc>
                          <a:spcPct val="135714"/>
                        </a:lnSpc>
                        <a:spcBef>
                          <a:spcPts val="0"/>
                        </a:spcBef>
                        <a:spcAft>
                          <a:spcPts val="0"/>
                        </a:spcAft>
                        <a:buNone/>
                      </a:pPr>
                      <a:r>
                        <a:rPr lang="en-GB" sz="1200" u="none" strike="noStrike" cap="none"/>
                        <a:t>- no less restrictive measure available</a:t>
                      </a:r>
                      <a:endParaRPr sz="1200" u="none" strike="noStrike" cap="none">
                        <a:latin typeface="Times New Roman"/>
                        <a:ea typeface="Times New Roman"/>
                        <a:cs typeface="Times New Roman"/>
                        <a:sym typeface="Times New Roman"/>
                      </a:endParaRPr>
                    </a:p>
                  </a:txBody>
                  <a:tcPr marL="45431" marR="45431" marT="0" marB="0"/>
                </a:tc>
                <a:tc>
                  <a:txBody>
                    <a:bodyPr/>
                    <a:lstStyle/>
                    <a:p>
                      <a:pPr marL="0" marR="0" lvl="0" indent="0" algn="just" rtl="0">
                        <a:lnSpc>
                          <a:spcPct val="135714"/>
                        </a:lnSpc>
                        <a:spcBef>
                          <a:spcPts val="0"/>
                        </a:spcBef>
                        <a:spcAft>
                          <a:spcPts val="0"/>
                        </a:spcAft>
                        <a:buNone/>
                      </a:pPr>
                      <a:r>
                        <a:rPr lang="en-GB" sz="1200" u="none" strike="noStrike" cap="none" dirty="0"/>
                        <a:t>Joined Cases C-52/16 and C-113/16 </a:t>
                      </a:r>
                      <a:r>
                        <a:rPr lang="en-GB" sz="1200" i="1" u="sng" strike="noStrike" cap="none" dirty="0">
                          <a:solidFill>
                            <a:schemeClr val="hlink"/>
                          </a:solidFill>
                          <a:hlinkClick r:id="rId3"/>
                        </a:rPr>
                        <a:t>SEGRO and </a:t>
                      </a:r>
                      <a:r>
                        <a:rPr lang="en-GB" sz="1200" i="1" u="sng" strike="noStrike" cap="none" dirty="0" err="1">
                          <a:solidFill>
                            <a:schemeClr val="hlink"/>
                          </a:solidFill>
                          <a:hlinkClick r:id="rId3"/>
                        </a:rPr>
                        <a:t>Horváth</a:t>
                      </a:r>
                      <a:r>
                        <a:rPr lang="en-GB" sz="1200" u="none" strike="noStrike" cap="none" dirty="0"/>
                        <a:t>; </a:t>
                      </a:r>
                      <a:endParaRPr sz="1200" dirty="0"/>
                    </a:p>
                    <a:p>
                      <a:pPr marL="0" marR="0" lvl="0" indent="0" algn="just" rtl="0">
                        <a:lnSpc>
                          <a:spcPct val="135714"/>
                        </a:lnSpc>
                        <a:spcBef>
                          <a:spcPts val="0"/>
                        </a:spcBef>
                        <a:spcAft>
                          <a:spcPts val="0"/>
                        </a:spcAft>
                        <a:buNone/>
                      </a:pPr>
                      <a:r>
                        <a:rPr lang="en-GB" sz="1200" u="none" strike="noStrike" cap="none" dirty="0"/>
                        <a:t>C-452/01 </a:t>
                      </a:r>
                      <a:r>
                        <a:rPr lang="en-GB" sz="1200" i="1" u="sng" strike="noStrike" cap="none" dirty="0" err="1">
                          <a:solidFill>
                            <a:schemeClr val="hlink"/>
                          </a:solidFill>
                          <a:hlinkClick r:id="rId4"/>
                        </a:rPr>
                        <a:t>Ospelt</a:t>
                      </a:r>
                      <a:r>
                        <a:rPr lang="en-GB" sz="1200" u="none" strike="noStrike" cap="none" dirty="0"/>
                        <a:t>.</a:t>
                      </a:r>
                      <a:endParaRPr sz="1200" u="none" strike="noStrike" cap="none" dirty="0">
                        <a:latin typeface="Times New Roman"/>
                        <a:ea typeface="Times New Roman"/>
                        <a:cs typeface="Times New Roman"/>
                        <a:sym typeface="Times New Roman"/>
                      </a:endParaRPr>
                    </a:p>
                  </a:txBody>
                  <a:tcPr marL="45431" marR="45431" marT="0" marB="0"/>
                </a:tc>
                <a:extLst>
                  <a:ext uri="{0D108BD9-81ED-4DB2-BD59-A6C34878D82A}">
                    <a16:rowId xmlns:a16="http://schemas.microsoft.com/office/drawing/2014/main" val="10000"/>
                  </a:ext>
                </a:extLst>
              </a:tr>
              <a:tr h="2407131">
                <a:tc>
                  <a:txBody>
                    <a:bodyPr/>
                    <a:lstStyle/>
                    <a:p>
                      <a:pPr marL="0" marR="0" lvl="0" indent="0" algn="just" rtl="0">
                        <a:lnSpc>
                          <a:spcPct val="135714"/>
                        </a:lnSpc>
                        <a:spcBef>
                          <a:spcPts val="0"/>
                        </a:spcBef>
                        <a:spcAft>
                          <a:spcPts val="0"/>
                        </a:spcAft>
                        <a:buNone/>
                      </a:pPr>
                      <a:r>
                        <a:rPr lang="en-GB" sz="1200" u="none" strike="noStrike" cap="none"/>
                        <a:t>Legal certainty</a:t>
                      </a:r>
                      <a:endParaRPr sz="1200" u="none" strike="noStrike" cap="none">
                        <a:latin typeface="Times New Roman"/>
                        <a:ea typeface="Times New Roman"/>
                        <a:cs typeface="Times New Roman"/>
                        <a:sym typeface="Times New Roman"/>
                      </a:endParaRPr>
                    </a:p>
                  </a:txBody>
                  <a:tcPr marL="45431" marR="45431" marT="0" marB="0"/>
                </a:tc>
                <a:tc>
                  <a:txBody>
                    <a:bodyPr/>
                    <a:lstStyle/>
                    <a:p>
                      <a:pPr marL="0" marR="0" lvl="0" indent="0" algn="just" rtl="0">
                        <a:lnSpc>
                          <a:spcPct val="135714"/>
                        </a:lnSpc>
                        <a:spcBef>
                          <a:spcPts val="0"/>
                        </a:spcBef>
                        <a:spcAft>
                          <a:spcPts val="0"/>
                        </a:spcAft>
                        <a:buNone/>
                      </a:pPr>
                      <a:r>
                        <a:rPr lang="en-GB" sz="1200" u="none" strike="noStrike" cap="none"/>
                        <a:t>- clear, precise and predictable rules</a:t>
                      </a:r>
                      <a:endParaRPr sz="1200" u="none" strike="noStrike" cap="none"/>
                    </a:p>
                    <a:p>
                      <a:pPr marL="0" marR="0" lvl="0" indent="0" algn="just" rtl="0">
                        <a:lnSpc>
                          <a:spcPct val="135714"/>
                        </a:lnSpc>
                        <a:spcBef>
                          <a:spcPts val="0"/>
                        </a:spcBef>
                        <a:spcAft>
                          <a:spcPts val="0"/>
                        </a:spcAft>
                        <a:buNone/>
                      </a:pPr>
                      <a:r>
                        <a:rPr lang="en-GB" sz="1200" u="none" strike="noStrike" cap="none"/>
                        <a:t>- particularly, where private individuals or undertakings may be affected</a:t>
                      </a:r>
                      <a:endParaRPr sz="1200" u="none" strike="noStrike" cap="none">
                        <a:latin typeface="Times New Roman"/>
                        <a:ea typeface="Times New Roman"/>
                        <a:cs typeface="Times New Roman"/>
                        <a:sym typeface="Times New Roman"/>
                      </a:endParaRPr>
                    </a:p>
                  </a:txBody>
                  <a:tcPr marL="45431" marR="45431" marT="0" marB="0"/>
                </a:tc>
                <a:tc>
                  <a:txBody>
                    <a:bodyPr/>
                    <a:lstStyle/>
                    <a:p>
                      <a:pPr marL="0" marR="0" lvl="0" indent="0" algn="just" defTabSz="914400" rtl="0" eaLnBrk="1" fontAlgn="auto" latinLnBrk="0" hangingPunct="1">
                        <a:lnSpc>
                          <a:spcPct val="135714"/>
                        </a:lnSpc>
                        <a:spcBef>
                          <a:spcPts val="0"/>
                        </a:spcBef>
                        <a:spcAft>
                          <a:spcPts val="0"/>
                        </a:spcAft>
                        <a:buClr>
                          <a:srgbClr val="000000"/>
                        </a:buClr>
                        <a:buSzTx/>
                        <a:buFont typeface="Arial"/>
                        <a:buNone/>
                        <a:tabLst/>
                        <a:defRPr/>
                      </a:pPr>
                      <a:r>
                        <a:rPr lang="en-US" sz="1200" u="none" strike="noStrike" cap="none" dirty="0"/>
                        <a:t>Joined Cases C‑798/18 and C‑799/18 </a:t>
                      </a:r>
                      <a:r>
                        <a:rPr lang="en-US" sz="1200" u="none" strike="noStrike" cap="none" dirty="0">
                          <a:hlinkClick r:id="rId5"/>
                        </a:rPr>
                        <a:t>Anie and </a:t>
                      </a:r>
                      <a:r>
                        <a:rPr lang="en-US" sz="1200" u="none" strike="noStrike" cap="none" dirty="0" err="1">
                          <a:hlinkClick r:id="rId5"/>
                        </a:rPr>
                        <a:t>Athesia</a:t>
                      </a:r>
                      <a:r>
                        <a:rPr lang="en-US" sz="1200" u="none" strike="noStrike" cap="none" dirty="0">
                          <a:hlinkClick r:id="rId5"/>
                        </a:rPr>
                        <a:t> </a:t>
                      </a:r>
                      <a:endParaRPr lang="en-US" sz="1200" u="none" strike="noStrike" cap="none" dirty="0"/>
                    </a:p>
                    <a:p>
                      <a:pPr marL="0" marR="0" lvl="0" indent="0" algn="just" defTabSz="914400" rtl="0" eaLnBrk="1" fontAlgn="auto" latinLnBrk="0" hangingPunct="1">
                        <a:lnSpc>
                          <a:spcPct val="135714"/>
                        </a:lnSpc>
                        <a:spcBef>
                          <a:spcPts val="0"/>
                        </a:spcBef>
                        <a:spcAft>
                          <a:spcPts val="0"/>
                        </a:spcAft>
                        <a:buClr>
                          <a:srgbClr val="000000"/>
                        </a:buClr>
                        <a:buSzTx/>
                        <a:buFont typeface="Arial"/>
                        <a:buNone/>
                        <a:tabLst/>
                        <a:defRPr/>
                      </a:pPr>
                      <a:r>
                        <a:rPr lang="en-GB" sz="1200" u="none" strike="noStrike" cap="none" dirty="0"/>
                        <a:t>C‑322/16 </a:t>
                      </a:r>
                      <a:r>
                        <a:rPr lang="en-GB" sz="1200" u="none" strike="noStrike" cap="none" dirty="0">
                          <a:hlinkClick r:id="rId6"/>
                        </a:rPr>
                        <a:t>Global </a:t>
                      </a:r>
                      <a:r>
                        <a:rPr lang="en-GB" sz="1200" u="none" strike="noStrike" cap="none" dirty="0" err="1">
                          <a:hlinkClick r:id="rId6"/>
                        </a:rPr>
                        <a:t>Starnet</a:t>
                      </a:r>
                      <a:endParaRPr lang="en-GB" sz="1200" u="none" strike="noStrike" cap="none" dirty="0"/>
                    </a:p>
                    <a:p>
                      <a:pPr marL="0" marR="0" lvl="0" indent="0" algn="just" rtl="0">
                        <a:lnSpc>
                          <a:spcPct val="135714"/>
                        </a:lnSpc>
                        <a:spcBef>
                          <a:spcPts val="0"/>
                        </a:spcBef>
                        <a:spcAft>
                          <a:spcPts val="0"/>
                        </a:spcAft>
                        <a:buNone/>
                      </a:pPr>
                      <a:r>
                        <a:rPr lang="en-GB" sz="1200" u="none" strike="noStrike" cap="none" dirty="0"/>
                        <a:t>C-318/10 </a:t>
                      </a:r>
                      <a:r>
                        <a:rPr lang="en-GB" sz="1200" i="1" u="sng" strike="noStrike" cap="none" dirty="0">
                          <a:solidFill>
                            <a:schemeClr val="hlink"/>
                          </a:solidFill>
                          <a:hlinkClick r:id="rId7"/>
                        </a:rPr>
                        <a:t>SIAT</a:t>
                      </a:r>
                      <a:r>
                        <a:rPr lang="en-GB" sz="1200" u="none" strike="noStrike" cap="none" dirty="0"/>
                        <a:t>;</a:t>
                      </a:r>
                      <a:endParaRPr sz="1200" dirty="0"/>
                    </a:p>
                    <a:p>
                      <a:pPr marL="0" marR="0" lvl="0" indent="0" algn="just" rtl="0">
                        <a:lnSpc>
                          <a:spcPct val="135714"/>
                        </a:lnSpc>
                        <a:spcBef>
                          <a:spcPts val="0"/>
                        </a:spcBef>
                        <a:spcAft>
                          <a:spcPts val="0"/>
                        </a:spcAft>
                        <a:buNone/>
                      </a:pPr>
                      <a:r>
                        <a:rPr lang="en-GB" sz="1200" u="none" strike="noStrike" cap="none" dirty="0"/>
                        <a:t>C-17/03 </a:t>
                      </a:r>
                      <a:r>
                        <a:rPr lang="en-GB" sz="1200" i="1" u="sng" strike="noStrike" cap="none" dirty="0">
                          <a:solidFill>
                            <a:schemeClr val="hlink"/>
                          </a:solidFill>
                          <a:hlinkClick r:id="rId8"/>
                        </a:rPr>
                        <a:t>VEMW</a:t>
                      </a:r>
                      <a:r>
                        <a:rPr lang="en-GB" sz="1200" u="none" strike="noStrike" cap="none" dirty="0"/>
                        <a:t>;</a:t>
                      </a:r>
                      <a:endParaRPr sz="1200" dirty="0"/>
                    </a:p>
                    <a:p>
                      <a:pPr marL="0" marR="0" lvl="0" indent="0" algn="just" rtl="0">
                        <a:lnSpc>
                          <a:spcPct val="135714"/>
                        </a:lnSpc>
                        <a:spcBef>
                          <a:spcPts val="0"/>
                        </a:spcBef>
                        <a:spcAft>
                          <a:spcPts val="0"/>
                        </a:spcAft>
                        <a:buNone/>
                      </a:pPr>
                      <a:r>
                        <a:rPr lang="en-GB" sz="1200" u="none" strike="noStrike" cap="none" dirty="0"/>
                        <a:t>C-347/06 </a:t>
                      </a:r>
                      <a:r>
                        <a:rPr lang="en-GB" sz="1200" i="1" u="sng" strike="noStrike" cap="none" dirty="0">
                          <a:solidFill>
                            <a:schemeClr val="hlink"/>
                          </a:solidFill>
                          <a:hlinkClick r:id="rId9"/>
                        </a:rPr>
                        <a:t>ASM Brescia</a:t>
                      </a:r>
                      <a:r>
                        <a:rPr lang="en-GB" sz="1200" u="none" strike="noStrike" cap="none" dirty="0"/>
                        <a:t>; </a:t>
                      </a:r>
                      <a:endParaRPr sz="1200" dirty="0"/>
                    </a:p>
                    <a:p>
                      <a:pPr marL="0" marR="0" lvl="0" indent="0" algn="just" rtl="0">
                        <a:lnSpc>
                          <a:spcPct val="135714"/>
                        </a:lnSpc>
                        <a:spcBef>
                          <a:spcPts val="0"/>
                        </a:spcBef>
                        <a:spcAft>
                          <a:spcPts val="0"/>
                        </a:spcAft>
                        <a:buNone/>
                      </a:pPr>
                      <a:r>
                        <a:rPr lang="en-GB" sz="1200" u="none" strike="noStrike" cap="none" dirty="0"/>
                        <a:t>C-362/12 </a:t>
                      </a:r>
                      <a:r>
                        <a:rPr lang="en-GB" sz="1200" i="1" u="sng" strike="noStrike" cap="none" dirty="0">
                          <a:solidFill>
                            <a:schemeClr val="hlink"/>
                          </a:solidFill>
                          <a:hlinkClick r:id="rId10"/>
                        </a:rPr>
                        <a:t>Test Claimants in the Franked Investment Income Group Litigation</a:t>
                      </a:r>
                      <a:r>
                        <a:rPr lang="en-GB" sz="1200" u="none" strike="noStrike" cap="none" dirty="0"/>
                        <a:t>; </a:t>
                      </a:r>
                      <a:endParaRPr sz="1200" dirty="0"/>
                    </a:p>
                    <a:p>
                      <a:pPr marL="0" marR="0" lvl="0" indent="0" algn="just" rtl="0">
                        <a:lnSpc>
                          <a:spcPct val="135714"/>
                        </a:lnSpc>
                        <a:spcBef>
                          <a:spcPts val="0"/>
                        </a:spcBef>
                        <a:spcAft>
                          <a:spcPts val="0"/>
                        </a:spcAft>
                        <a:buNone/>
                      </a:pPr>
                      <a:r>
                        <a:rPr lang="en-GB" sz="1200" u="none" strike="noStrike" cap="none" dirty="0"/>
                        <a:t>C-17/01 </a:t>
                      </a:r>
                      <a:r>
                        <a:rPr lang="en-GB" sz="1200" i="1" u="sng" strike="noStrike" cap="none" dirty="0" err="1">
                          <a:solidFill>
                            <a:schemeClr val="hlink"/>
                          </a:solidFill>
                          <a:hlinkClick r:id="rId11"/>
                        </a:rPr>
                        <a:t>Sudholz</a:t>
                      </a:r>
                      <a:r>
                        <a:rPr lang="en-GB" sz="1200" u="none" strike="noStrike" cap="none" dirty="0"/>
                        <a:t>; </a:t>
                      </a:r>
                      <a:endParaRPr sz="1200" dirty="0"/>
                    </a:p>
                    <a:p>
                      <a:pPr marL="0" marR="0" lvl="0" indent="0" algn="just" rtl="0">
                        <a:lnSpc>
                          <a:spcPct val="135714"/>
                        </a:lnSpc>
                        <a:spcBef>
                          <a:spcPts val="0"/>
                        </a:spcBef>
                        <a:spcAft>
                          <a:spcPts val="0"/>
                        </a:spcAft>
                        <a:buNone/>
                      </a:pPr>
                      <a:r>
                        <a:rPr lang="en-GB" sz="1200" u="none" strike="noStrike" cap="none" dirty="0"/>
                        <a:t>C-169/07 </a:t>
                      </a:r>
                      <a:r>
                        <a:rPr lang="en-GB" sz="1200" i="1" u="sng" strike="noStrike" cap="none" dirty="0" err="1">
                          <a:solidFill>
                            <a:schemeClr val="hlink"/>
                          </a:solidFill>
                          <a:hlinkClick r:id="rId12"/>
                        </a:rPr>
                        <a:t>Hartlauer</a:t>
                      </a:r>
                      <a:r>
                        <a:rPr lang="en-GB" sz="1200" i="1" u="none" strike="noStrike" cap="none" dirty="0"/>
                        <a:t>.</a:t>
                      </a:r>
                      <a:endParaRPr sz="1200" u="none" strike="noStrike" cap="none" dirty="0"/>
                    </a:p>
                  </a:txBody>
                  <a:tcPr marL="45431" marR="45431" marT="0" marB="0"/>
                </a:tc>
                <a:extLst>
                  <a:ext uri="{0D108BD9-81ED-4DB2-BD59-A6C34878D82A}">
                    <a16:rowId xmlns:a16="http://schemas.microsoft.com/office/drawing/2014/main" val="10001"/>
                  </a:ext>
                </a:extLst>
              </a:tr>
              <a:tr h="1055574">
                <a:tc>
                  <a:txBody>
                    <a:bodyPr/>
                    <a:lstStyle/>
                    <a:p>
                      <a:pPr marL="0" marR="0" lvl="0" indent="0" algn="just" rtl="0">
                        <a:lnSpc>
                          <a:spcPct val="135714"/>
                        </a:lnSpc>
                        <a:spcBef>
                          <a:spcPts val="0"/>
                        </a:spcBef>
                        <a:spcAft>
                          <a:spcPts val="0"/>
                        </a:spcAft>
                        <a:buNone/>
                      </a:pPr>
                      <a:r>
                        <a:rPr lang="en-GB" sz="1200" u="none" strike="noStrike" cap="none"/>
                        <a:t>Legitimate expectations</a:t>
                      </a:r>
                      <a:endParaRPr sz="1200" u="none" strike="noStrike" cap="none">
                        <a:latin typeface="Times New Roman"/>
                        <a:ea typeface="Times New Roman"/>
                        <a:cs typeface="Times New Roman"/>
                        <a:sym typeface="Times New Roman"/>
                      </a:endParaRPr>
                    </a:p>
                  </a:txBody>
                  <a:tcPr marL="45431" marR="45431" marT="0" marB="0"/>
                </a:tc>
                <a:tc>
                  <a:txBody>
                    <a:bodyPr/>
                    <a:lstStyle/>
                    <a:p>
                      <a:pPr marL="0" marR="0" lvl="0" indent="0" algn="just" rtl="0">
                        <a:lnSpc>
                          <a:spcPct val="135714"/>
                        </a:lnSpc>
                        <a:spcBef>
                          <a:spcPts val="0"/>
                        </a:spcBef>
                        <a:spcAft>
                          <a:spcPts val="0"/>
                        </a:spcAft>
                        <a:buNone/>
                      </a:pPr>
                      <a:r>
                        <a:rPr lang="en-GB" sz="1200" u="none" strike="noStrike" cap="none"/>
                        <a:t>- legitimate and prudent expectations </a:t>
                      </a:r>
                      <a:endParaRPr sz="1200" u="none" strike="noStrike" cap="none"/>
                    </a:p>
                    <a:p>
                      <a:pPr marL="0" marR="0" lvl="0" indent="0" algn="just" rtl="0">
                        <a:lnSpc>
                          <a:spcPct val="135714"/>
                        </a:lnSpc>
                        <a:spcBef>
                          <a:spcPts val="0"/>
                        </a:spcBef>
                        <a:spcAft>
                          <a:spcPts val="0"/>
                        </a:spcAft>
                        <a:buNone/>
                      </a:pPr>
                      <a:r>
                        <a:rPr lang="en-GB" sz="1200" u="none" strike="noStrike" cap="none"/>
                        <a:t>- new rules should be accompanied by adaptations for affected individuals or undertakings</a:t>
                      </a:r>
                      <a:endParaRPr sz="1200" u="none" strike="noStrike" cap="none">
                        <a:latin typeface="Times New Roman"/>
                        <a:ea typeface="Times New Roman"/>
                        <a:cs typeface="Times New Roman"/>
                        <a:sym typeface="Times New Roman"/>
                      </a:endParaRPr>
                    </a:p>
                  </a:txBody>
                  <a:tcPr marL="45431" marR="45431" marT="0" marB="0"/>
                </a:tc>
                <a:tc>
                  <a:txBody>
                    <a:bodyPr/>
                    <a:lstStyle/>
                    <a:p>
                      <a:pPr marL="0" marR="0" lvl="0" indent="0" algn="just" defTabSz="914400" rtl="0" eaLnBrk="1" fontAlgn="auto" latinLnBrk="0" hangingPunct="1">
                        <a:lnSpc>
                          <a:spcPct val="135714"/>
                        </a:lnSpc>
                        <a:spcBef>
                          <a:spcPts val="0"/>
                        </a:spcBef>
                        <a:spcAft>
                          <a:spcPts val="0"/>
                        </a:spcAft>
                        <a:buClr>
                          <a:srgbClr val="000000"/>
                        </a:buClr>
                        <a:buSzTx/>
                        <a:buFont typeface="Arial"/>
                        <a:buNone/>
                        <a:tabLst/>
                        <a:defRPr/>
                      </a:pPr>
                      <a:r>
                        <a:rPr lang="en-GB" sz="1200" u="none" strike="noStrike" cap="none" dirty="0"/>
                        <a:t>C-526/14 </a:t>
                      </a:r>
                      <a:r>
                        <a:rPr lang="en-GB" sz="1200" i="1" u="none" strike="noStrike" cap="none" dirty="0" err="1">
                          <a:hlinkClick r:id="rId13"/>
                        </a:rPr>
                        <a:t>Kotnik</a:t>
                      </a:r>
                      <a:endParaRPr lang="en-GB" sz="1200" i="1" u="none" strike="noStrike" cap="none" dirty="0"/>
                    </a:p>
                    <a:p>
                      <a:pPr marL="0" marR="0" lvl="0" indent="0" algn="just" defTabSz="914400" rtl="0" eaLnBrk="1" fontAlgn="auto" latinLnBrk="0" hangingPunct="1">
                        <a:lnSpc>
                          <a:spcPct val="135714"/>
                        </a:lnSpc>
                        <a:spcBef>
                          <a:spcPts val="0"/>
                        </a:spcBef>
                        <a:spcAft>
                          <a:spcPts val="0"/>
                        </a:spcAft>
                        <a:buClr>
                          <a:srgbClr val="000000"/>
                        </a:buClr>
                        <a:buSzTx/>
                        <a:buFont typeface="Arial"/>
                        <a:buNone/>
                        <a:tabLst/>
                        <a:defRPr/>
                      </a:pPr>
                      <a:r>
                        <a:rPr lang="en-US" sz="1200" u="none" strike="noStrike" cap="none" dirty="0"/>
                        <a:t>Joined Cases C‑798/18 and C‑799/18 </a:t>
                      </a:r>
                      <a:r>
                        <a:rPr lang="en-US" sz="1200" u="none" strike="noStrike" cap="none" dirty="0">
                          <a:hlinkClick r:id="rId5"/>
                        </a:rPr>
                        <a:t>Anie and </a:t>
                      </a:r>
                      <a:r>
                        <a:rPr lang="en-US" sz="1200" u="none" strike="noStrike" cap="none" dirty="0" err="1">
                          <a:hlinkClick r:id="rId5"/>
                        </a:rPr>
                        <a:t>Athesia</a:t>
                      </a:r>
                      <a:r>
                        <a:rPr lang="en-US" sz="1200" u="none" strike="noStrike" cap="none" dirty="0">
                          <a:hlinkClick r:id="rId5"/>
                        </a:rPr>
                        <a:t> </a:t>
                      </a:r>
                      <a:endParaRPr lang="en-GB" sz="1200" u="none" strike="noStrike" cap="none" dirty="0"/>
                    </a:p>
                    <a:p>
                      <a:pPr marL="0" marR="0" lvl="0" indent="0" algn="just" rtl="0">
                        <a:lnSpc>
                          <a:spcPct val="135714"/>
                        </a:lnSpc>
                        <a:spcBef>
                          <a:spcPts val="0"/>
                        </a:spcBef>
                        <a:spcAft>
                          <a:spcPts val="0"/>
                        </a:spcAft>
                        <a:buNone/>
                      </a:pPr>
                      <a:r>
                        <a:rPr lang="en-GB" sz="1200" u="none" strike="noStrike" cap="none" dirty="0"/>
                        <a:t>C-201/08 </a:t>
                      </a:r>
                      <a:r>
                        <a:rPr lang="en-GB" sz="1200" i="1" u="sng" strike="noStrike" cap="none" dirty="0" err="1">
                          <a:solidFill>
                            <a:schemeClr val="hlink"/>
                          </a:solidFill>
                          <a:hlinkClick r:id="rId14"/>
                        </a:rPr>
                        <a:t>Plantanol</a:t>
                      </a:r>
                      <a:r>
                        <a:rPr lang="en-GB" sz="1200" u="none" strike="noStrike" cap="none" dirty="0"/>
                        <a:t>; </a:t>
                      </a:r>
                      <a:endParaRPr sz="1200" dirty="0"/>
                    </a:p>
                    <a:p>
                      <a:pPr marL="0" marR="0" lvl="0" indent="0" algn="just" rtl="0">
                        <a:lnSpc>
                          <a:spcPct val="135714"/>
                        </a:lnSpc>
                        <a:spcBef>
                          <a:spcPts val="0"/>
                        </a:spcBef>
                        <a:spcAft>
                          <a:spcPts val="0"/>
                        </a:spcAft>
                        <a:buNone/>
                      </a:pPr>
                      <a:r>
                        <a:rPr lang="en-GB" sz="1200" u="none" strike="noStrike" cap="none" dirty="0"/>
                        <a:t>C-17/03 </a:t>
                      </a:r>
                      <a:r>
                        <a:rPr lang="en-GB" sz="1200" i="1" u="sng" strike="noStrike" cap="none" dirty="0">
                          <a:solidFill>
                            <a:schemeClr val="hlink"/>
                          </a:solidFill>
                          <a:hlinkClick r:id="rId15"/>
                        </a:rPr>
                        <a:t>VEMW</a:t>
                      </a:r>
                      <a:r>
                        <a:rPr lang="en-GB" sz="1200" u="none" strike="noStrike" cap="none" dirty="0"/>
                        <a:t>.</a:t>
                      </a:r>
                      <a:endParaRPr sz="1200" u="none" strike="noStrike" cap="none" dirty="0">
                        <a:latin typeface="Times New Roman"/>
                        <a:ea typeface="Times New Roman"/>
                        <a:cs typeface="Times New Roman"/>
                        <a:sym typeface="Times New Roman"/>
                      </a:endParaRPr>
                    </a:p>
                  </a:txBody>
                  <a:tcPr marL="45431" marR="45431" marT="0" marB="0"/>
                </a:tc>
                <a:extLst>
                  <a:ext uri="{0D108BD9-81ED-4DB2-BD59-A6C34878D82A}">
                    <a16:rowId xmlns:a16="http://schemas.microsoft.com/office/drawing/2014/main" val="10002"/>
                  </a:ext>
                </a:extLst>
              </a:tr>
            </a:tbl>
          </a:graphicData>
        </a:graphic>
      </p:graphicFrame>
      <p:sp>
        <p:nvSpPr>
          <p:cNvPr id="149" name="Google Shape;149;p5"/>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pPr>
              <a:defRPr/>
            </a:pPr>
            <a:fld id="{00000000-1234-1234-1234-123412341234}" type="slidenum">
              <a:rPr lang="en-GB" sz="788"/>
              <a:pPr>
                <a:defRPr/>
              </a:pPr>
              <a:t>11</a:t>
            </a:fld>
            <a:endParaRPr sz="788"/>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a:spLocks noGrp="1"/>
          </p:cNvSpPr>
          <p:nvPr>
            <p:ph type="title"/>
          </p:nvPr>
        </p:nvSpPr>
        <p:spPr>
          <a:xfrm>
            <a:off x="2078121" y="273976"/>
            <a:ext cx="7886700" cy="1371333"/>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5200"/>
            </a:pPr>
            <a:r>
              <a:rPr lang="en-GB" sz="2400" dirty="0">
                <a:latin typeface="+mn-lt"/>
              </a:rPr>
              <a:t>M2: Protection afforded by the EU’S fundamental rights and the ECHR </a:t>
            </a:r>
            <a:endParaRPr sz="2400" dirty="0">
              <a:latin typeface="+mn-lt"/>
            </a:endParaRPr>
          </a:p>
        </p:txBody>
      </p:sp>
      <p:sp>
        <p:nvSpPr>
          <p:cNvPr id="156" name="Google Shape;156;p6"/>
          <p:cNvSpPr txBox="1">
            <a:spLocks noGrp="1"/>
          </p:cNvSpPr>
          <p:nvPr>
            <p:ph type="body" idx="1"/>
          </p:nvPr>
        </p:nvSpPr>
        <p:spPr>
          <a:xfrm>
            <a:off x="2147987" y="2336181"/>
            <a:ext cx="3868820" cy="2797845"/>
          </a:xfrm>
          <a:prstGeom prst="rect">
            <a:avLst/>
          </a:prstGeom>
          <a:noFill/>
          <a:ln>
            <a:noFill/>
          </a:ln>
        </p:spPr>
        <p:txBody>
          <a:bodyPr spcFirstLastPara="1" vert="horz" wrap="square" lIns="68569" tIns="34275" rIns="68569" bIns="34275" rtlCol="0" anchor="t" anchorCtr="0">
            <a:normAutofit fontScale="70000" lnSpcReduction="20000"/>
          </a:bodyPr>
          <a:lstStyle/>
          <a:p>
            <a:pPr marL="171450" indent="-171450">
              <a:spcBef>
                <a:spcPts val="0"/>
              </a:spcBef>
              <a:spcAft>
                <a:spcPts val="0"/>
              </a:spcAft>
              <a:buClr>
                <a:schemeClr val="dk1"/>
              </a:buClr>
              <a:buSzPts val="2000"/>
              <a:buChar char="•"/>
            </a:pPr>
            <a:r>
              <a:rPr lang="en-GB" sz="2300" dirty="0"/>
              <a:t>CFR’s legal value – as part of primary EU law – clarified by the Lisbon Treaty</a:t>
            </a:r>
            <a:endParaRPr sz="2300" dirty="0"/>
          </a:p>
          <a:p>
            <a:pPr marL="171450" indent="-171450">
              <a:spcBef>
                <a:spcPts val="750"/>
              </a:spcBef>
              <a:spcAft>
                <a:spcPts val="0"/>
              </a:spcAft>
              <a:buClr>
                <a:schemeClr val="dk1"/>
              </a:buClr>
              <a:buSzPts val="2000"/>
              <a:buChar char="•"/>
            </a:pPr>
            <a:r>
              <a:rPr lang="en-GB" sz="2300" dirty="0"/>
              <a:t>Address EU bodies and Member States, when implementing EU law - Art. 51(1)</a:t>
            </a:r>
            <a:endParaRPr sz="2300" dirty="0"/>
          </a:p>
          <a:p>
            <a:pPr marL="171450" indent="-171450">
              <a:spcBef>
                <a:spcPts val="750"/>
              </a:spcBef>
              <a:spcAft>
                <a:spcPts val="0"/>
              </a:spcAft>
              <a:buClr>
                <a:schemeClr val="dk1"/>
              </a:buClr>
              <a:buSzPts val="2000"/>
              <a:buChar char="•"/>
            </a:pPr>
            <a:r>
              <a:rPr lang="en-GB" sz="2300" dirty="0"/>
              <a:t>Art. 16 CFR – freedom to conduct business</a:t>
            </a:r>
            <a:endParaRPr sz="2300" dirty="0"/>
          </a:p>
          <a:p>
            <a:pPr marL="171450" indent="-171450">
              <a:spcBef>
                <a:spcPts val="750"/>
              </a:spcBef>
              <a:spcAft>
                <a:spcPts val="0"/>
              </a:spcAft>
              <a:buClr>
                <a:schemeClr val="dk1"/>
              </a:buClr>
              <a:buSzPts val="2000"/>
              <a:buChar char="•"/>
            </a:pPr>
            <a:r>
              <a:rPr lang="en-GB" sz="2300" dirty="0"/>
              <a:t>Art. 17 CFR – right to property</a:t>
            </a:r>
            <a:endParaRPr sz="2300" dirty="0"/>
          </a:p>
          <a:p>
            <a:pPr marL="171450" indent="-171450">
              <a:spcBef>
                <a:spcPts val="750"/>
              </a:spcBef>
              <a:spcAft>
                <a:spcPts val="0"/>
              </a:spcAft>
              <a:buClr>
                <a:schemeClr val="dk1"/>
              </a:buClr>
              <a:buSzPts val="2000"/>
              <a:buChar char="•"/>
            </a:pPr>
            <a:r>
              <a:rPr lang="en-GB" sz="2300" dirty="0"/>
              <a:t>Importantly support and complement investor‘s rights defined by the four fundamental freedoms and further developed through adjudication of the CJEU. </a:t>
            </a:r>
            <a:endParaRPr sz="2300" dirty="0"/>
          </a:p>
          <a:p>
            <a:pPr marL="171450" indent="-76200">
              <a:spcBef>
                <a:spcPts val="750"/>
              </a:spcBef>
              <a:spcAft>
                <a:spcPts val="0"/>
              </a:spcAft>
              <a:buClr>
                <a:schemeClr val="dk1"/>
              </a:buClr>
              <a:buSzPts val="2000"/>
              <a:buNone/>
            </a:pPr>
            <a:endParaRPr dirty="0"/>
          </a:p>
        </p:txBody>
      </p:sp>
      <p:sp>
        <p:nvSpPr>
          <p:cNvPr id="157" name="Google Shape;157;p6"/>
          <p:cNvSpPr txBox="1">
            <a:spLocks noGrp="1"/>
          </p:cNvSpPr>
          <p:nvPr>
            <p:ph type="body" idx="2"/>
          </p:nvPr>
        </p:nvSpPr>
        <p:spPr>
          <a:xfrm>
            <a:off x="6165866" y="2336181"/>
            <a:ext cx="3873484" cy="2797845"/>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spcAft>
                <a:spcPts val="0"/>
              </a:spcAft>
              <a:buClr>
                <a:schemeClr val="dk1"/>
              </a:buClr>
              <a:buSzPts val="2000"/>
              <a:buChar char="•"/>
            </a:pPr>
            <a:r>
              <a:rPr lang="en-GB" dirty="0"/>
              <a:t>ECHR </a:t>
            </a:r>
            <a:endParaRPr dirty="0"/>
          </a:p>
          <a:p>
            <a:pPr marL="628650" lvl="1" indent="-285750">
              <a:spcBef>
                <a:spcPts val="375"/>
              </a:spcBef>
              <a:spcAft>
                <a:spcPts val="0"/>
              </a:spcAft>
              <a:buClr>
                <a:schemeClr val="dk1"/>
              </a:buClr>
              <a:buSzPts val="2000"/>
            </a:pPr>
            <a:r>
              <a:rPr lang="en-GB" sz="1500" dirty="0"/>
              <a:t>Is part of the constitutional traditions common to the Member States; its rights constitute general principles of Union law, Art. 6 (3) TEU</a:t>
            </a:r>
            <a:endParaRPr lang="en-GB" dirty="0"/>
          </a:p>
          <a:p>
            <a:pPr marL="628650" lvl="1" indent="-285750">
              <a:spcBef>
                <a:spcPts val="375"/>
              </a:spcBef>
              <a:spcAft>
                <a:spcPts val="0"/>
              </a:spcAft>
              <a:buClr>
                <a:schemeClr val="dk1"/>
              </a:buClr>
              <a:buSzPts val="2000"/>
            </a:pPr>
            <a:r>
              <a:rPr lang="en-GB" sz="1500" dirty="0"/>
              <a:t>Is referred to by the CFR, Art. 52 (3, 4) by way of renvoi</a:t>
            </a:r>
            <a:endParaRPr lang="en-GB" dirty="0"/>
          </a:p>
          <a:p>
            <a:pPr marL="628650" lvl="1" indent="-285750">
              <a:spcBef>
                <a:spcPts val="375"/>
              </a:spcBef>
              <a:spcAft>
                <a:spcPts val="0"/>
              </a:spcAft>
              <a:buClr>
                <a:schemeClr val="dk1"/>
              </a:buClr>
              <a:buSzPts val="2000"/>
            </a:pPr>
            <a:r>
              <a:rPr lang="en-GB" sz="1500" u="sng" dirty="0">
                <a:solidFill>
                  <a:schemeClr val="hlink"/>
                </a:solidFill>
                <a:hlinkClick r:id="rId3"/>
              </a:rPr>
              <a:t>Art. 1 of the First Protocol to the ECHR </a:t>
            </a:r>
            <a:r>
              <a:rPr lang="en-GB" sz="1500" dirty="0"/>
              <a:t>enshrines a right to property.</a:t>
            </a:r>
            <a:endParaRPr dirty="0"/>
          </a:p>
          <a:p>
            <a:pPr marL="171450" indent="-76200">
              <a:spcBef>
                <a:spcPts val="750"/>
              </a:spcBef>
              <a:spcAft>
                <a:spcPts val="0"/>
              </a:spcAft>
              <a:buClr>
                <a:schemeClr val="dk1"/>
              </a:buClr>
              <a:buSzPts val="2000"/>
              <a:buNone/>
            </a:pPr>
            <a:endParaRPr dirty="0"/>
          </a:p>
        </p:txBody>
      </p:sp>
      <p:sp>
        <p:nvSpPr>
          <p:cNvPr id="158" name="Google Shape;158;p6"/>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pPr>
              <a:defRPr/>
            </a:pPr>
            <a:fld id="{00000000-1234-1234-1234-123412341234}" type="slidenum">
              <a:rPr lang="en-GB" sz="788"/>
              <a:pPr>
                <a:defRPr/>
              </a:pPr>
              <a:t>12</a:t>
            </a:fld>
            <a:endParaRPr sz="788"/>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2152650" y="462557"/>
            <a:ext cx="7886700" cy="994172"/>
          </a:xfrm>
          <a:prstGeom prst="rect">
            <a:avLst/>
          </a:prstGeom>
          <a:noFill/>
          <a:ln>
            <a:noFill/>
          </a:ln>
        </p:spPr>
        <p:txBody>
          <a:bodyPr spcFirstLastPara="1" vert="horz" wrap="square" lIns="68569" tIns="34275" rIns="68569" bIns="34275" rtlCol="0" anchor="ctr" anchorCtr="0">
            <a:normAutofit fontScale="90000"/>
          </a:bodyPr>
          <a:lstStyle/>
          <a:p>
            <a:pPr>
              <a:lnSpc>
                <a:spcPct val="90000"/>
              </a:lnSpc>
              <a:spcBef>
                <a:spcPts val="0"/>
              </a:spcBef>
              <a:buClr>
                <a:schemeClr val="dk1"/>
              </a:buClr>
              <a:buSzPts val="4400"/>
            </a:pPr>
            <a:r>
              <a:rPr lang="en-GB" dirty="0"/>
              <a:t>M2: </a:t>
            </a:r>
            <a:r>
              <a:rPr lang="en-GB" sz="3300" dirty="0"/>
              <a:t>Protection against restrictions by way of EU competition rules</a:t>
            </a:r>
            <a:r>
              <a:rPr lang="en-GB" dirty="0"/>
              <a:t> </a:t>
            </a:r>
            <a:endParaRPr dirty="0"/>
          </a:p>
        </p:txBody>
      </p:sp>
      <p:sp>
        <p:nvSpPr>
          <p:cNvPr id="164" name="Google Shape;164;p7"/>
          <p:cNvSpPr txBox="1">
            <a:spLocks noGrp="1"/>
          </p:cNvSpPr>
          <p:nvPr>
            <p:ph type="body" idx="1"/>
          </p:nvPr>
        </p:nvSpPr>
        <p:spPr>
          <a:xfrm>
            <a:off x="2152650" y="2273970"/>
            <a:ext cx="7886700" cy="3263504"/>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spcAft>
                <a:spcPts val="0"/>
              </a:spcAft>
              <a:buClr>
                <a:schemeClr val="dk1"/>
              </a:buClr>
              <a:buSzPts val="2800"/>
              <a:buChar char="•"/>
            </a:pPr>
            <a:r>
              <a:rPr lang="en-GB" dirty="0"/>
              <a:t>The investor‘s competitive position is secured by the EU‘s competition law</a:t>
            </a:r>
          </a:p>
          <a:p>
            <a:pPr marL="0" indent="0">
              <a:spcBef>
                <a:spcPts val="0"/>
              </a:spcBef>
              <a:spcAft>
                <a:spcPts val="0"/>
              </a:spcAft>
              <a:buClr>
                <a:schemeClr val="dk1"/>
              </a:buClr>
              <a:buSzPts val="2800"/>
              <a:buNone/>
            </a:pPr>
            <a:endParaRPr dirty="0"/>
          </a:p>
          <a:p>
            <a:pPr marL="171450" indent="-171450">
              <a:spcBef>
                <a:spcPts val="750"/>
              </a:spcBef>
              <a:spcAft>
                <a:spcPts val="0"/>
              </a:spcAft>
              <a:buClr>
                <a:schemeClr val="dk1"/>
              </a:buClr>
              <a:buSzPts val="2800"/>
              <a:buChar char="•"/>
            </a:pPr>
            <a:r>
              <a:rPr lang="en-GB" dirty="0"/>
              <a:t>Arts 106, 101-109 and 18 TFEU provides for  level playing field in view of public undertakings and those which have been granted special or exclusive rights.</a:t>
            </a:r>
          </a:p>
          <a:p>
            <a:pPr marL="0" indent="0">
              <a:spcBef>
                <a:spcPts val="750"/>
              </a:spcBef>
              <a:spcAft>
                <a:spcPts val="0"/>
              </a:spcAft>
              <a:buClr>
                <a:schemeClr val="dk1"/>
              </a:buClr>
              <a:buSzPts val="2800"/>
              <a:buNone/>
            </a:pPr>
            <a:endParaRPr dirty="0"/>
          </a:p>
          <a:p>
            <a:pPr marL="171450" indent="-171450">
              <a:spcBef>
                <a:spcPts val="750"/>
              </a:spcBef>
              <a:spcAft>
                <a:spcPts val="0"/>
              </a:spcAft>
              <a:buClr>
                <a:schemeClr val="dk1"/>
              </a:buClr>
              <a:buSzPts val="2800"/>
              <a:buChar char="•"/>
            </a:pPr>
            <a:r>
              <a:rPr lang="en-GB" dirty="0"/>
              <a:t>Art. 107 disciplines Member States in view of granting state aids in the interest of fair competition.</a:t>
            </a:r>
            <a:endParaRPr dirty="0"/>
          </a:p>
        </p:txBody>
      </p:sp>
      <p:sp>
        <p:nvSpPr>
          <p:cNvPr id="165" name="Google Shape;165;p7"/>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pPr>
              <a:defRPr/>
            </a:pPr>
            <a:fld id="{00000000-1234-1234-1234-123412341234}" type="slidenum">
              <a:rPr lang="en-GB" sz="788"/>
              <a:pPr>
                <a:defRPr/>
              </a:pPr>
              <a:t>13</a:t>
            </a:fld>
            <a:endParaRPr sz="788"/>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p:nvPr/>
        </p:nvSpPr>
        <p:spPr>
          <a:xfrm>
            <a:off x="685800" y="1051560"/>
            <a:ext cx="10458450" cy="4572953"/>
          </a:xfrm>
          <a:prstGeom prst="rect">
            <a:avLst/>
          </a:prstGeom>
          <a:solidFill>
            <a:schemeClr val="lt1"/>
          </a:solidFill>
          <a:ln>
            <a:noFill/>
          </a:ln>
        </p:spPr>
        <p:txBody>
          <a:bodyPr spcFirstLastPara="1" wrap="square" lIns="68569" tIns="34275" rIns="68569" bIns="34275" anchor="ctr" anchorCtr="0">
            <a:noAutofit/>
          </a:bodyPr>
          <a:lstStyle/>
          <a:p>
            <a:pPr algn="ctr">
              <a:defRPr/>
            </a:pPr>
            <a:endParaRPr sz="1350">
              <a:solidFill>
                <a:prstClr val="white"/>
              </a:solidFill>
              <a:latin typeface="Calibri"/>
              <a:ea typeface="Calibri"/>
              <a:cs typeface="Calibri"/>
              <a:sym typeface="Calibri"/>
            </a:endParaRPr>
          </a:p>
        </p:txBody>
      </p:sp>
      <p:sp>
        <p:nvSpPr>
          <p:cNvPr id="173" name="Google Shape;173;p8"/>
          <p:cNvSpPr txBox="1">
            <a:spLocks noGrp="1"/>
          </p:cNvSpPr>
          <p:nvPr>
            <p:ph type="title"/>
          </p:nvPr>
        </p:nvSpPr>
        <p:spPr>
          <a:xfrm>
            <a:off x="1873624" y="1392234"/>
            <a:ext cx="3028950" cy="4073532"/>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400"/>
            </a:pPr>
            <a:r>
              <a:rPr lang="en-GB"/>
              <a:t>Procedural Rights and Right to an Effective Remedy</a:t>
            </a:r>
            <a:endParaRPr/>
          </a:p>
        </p:txBody>
      </p:sp>
      <p:sp>
        <p:nvSpPr>
          <p:cNvPr id="174" name="Google Shape;174;p8"/>
          <p:cNvSpPr txBox="1">
            <a:spLocks noGrp="1"/>
          </p:cNvSpPr>
          <p:nvPr>
            <p:ph type="body" idx="1"/>
          </p:nvPr>
        </p:nvSpPr>
        <p:spPr>
          <a:xfrm>
            <a:off x="4813488" y="1550981"/>
            <a:ext cx="6136452" cy="4073532"/>
          </a:xfrm>
          <a:prstGeom prst="rect">
            <a:avLst/>
          </a:prstGeom>
          <a:noFill/>
          <a:ln>
            <a:noFill/>
          </a:ln>
        </p:spPr>
        <p:txBody>
          <a:bodyPr spcFirstLastPara="1" vert="horz" wrap="square" lIns="68569" tIns="34275" rIns="68569" bIns="34275" rtlCol="0" anchor="ctr" anchorCtr="0">
            <a:noAutofit/>
          </a:bodyPr>
          <a:lstStyle/>
          <a:p>
            <a:pPr marL="171450" indent="-171450" algn="just">
              <a:spcBef>
                <a:spcPts val="0"/>
              </a:spcBef>
              <a:spcAft>
                <a:spcPts val="0"/>
              </a:spcAft>
              <a:buClr>
                <a:schemeClr val="dk1"/>
              </a:buClr>
              <a:buSzPts val="2000"/>
              <a:buChar char="•"/>
            </a:pPr>
            <a:r>
              <a:rPr lang="en-GB" sz="1200" dirty="0"/>
              <a:t>The conditions for the liability of Member States for damage caused to individuals by a breach of EU law does not differ from the conditions governing the liability of the EU and its institutions for such damage in accordance with Article 340 (2) TFEU:  Joined Cases C-46/93 and C-48/93 </a:t>
            </a:r>
            <a:r>
              <a:rPr lang="en-GB" sz="1200" i="1" u="sng" dirty="0">
                <a:solidFill>
                  <a:schemeClr val="hlink"/>
                </a:solidFill>
                <a:hlinkClick r:id="rId3"/>
              </a:rPr>
              <a:t>Brasserie du </a:t>
            </a:r>
            <a:r>
              <a:rPr lang="en-GB" sz="1200" i="1" u="sng" dirty="0" err="1">
                <a:solidFill>
                  <a:schemeClr val="hlink"/>
                </a:solidFill>
                <a:hlinkClick r:id="rId3"/>
              </a:rPr>
              <a:t>Pêcheur</a:t>
            </a:r>
            <a:r>
              <a:rPr lang="en-GB" sz="1200" i="1" u="sng" dirty="0">
                <a:solidFill>
                  <a:schemeClr val="hlink"/>
                </a:solidFill>
                <a:hlinkClick r:id="rId3"/>
              </a:rPr>
              <a:t> and Factortame</a:t>
            </a:r>
            <a:r>
              <a:rPr lang="en-GB" sz="1200" dirty="0"/>
              <a:t> (para. 42) and C-224/01 </a:t>
            </a:r>
            <a:r>
              <a:rPr lang="en-GB" sz="1200" i="1" u="sng" dirty="0" err="1">
                <a:solidFill>
                  <a:schemeClr val="hlink"/>
                </a:solidFill>
                <a:hlinkClick r:id="rId4"/>
              </a:rPr>
              <a:t>Köbler</a:t>
            </a:r>
            <a:r>
              <a:rPr lang="en-GB" sz="1200" dirty="0"/>
              <a:t> (para. 59).</a:t>
            </a:r>
            <a:endParaRPr sz="1200" dirty="0"/>
          </a:p>
          <a:p>
            <a:pPr marL="171450" indent="-171450" algn="just">
              <a:spcBef>
                <a:spcPts val="750"/>
              </a:spcBef>
              <a:spcAft>
                <a:spcPts val="0"/>
              </a:spcAft>
              <a:buClr>
                <a:schemeClr val="dk1"/>
              </a:buClr>
              <a:buSzPts val="2000"/>
              <a:buChar char="•"/>
            </a:pPr>
            <a:r>
              <a:rPr lang="en-GB" sz="1200" dirty="0"/>
              <a:t>Art. 19 (1) TEU and Art. 47 CFR enshrine procedural rights and right to an effective remedy</a:t>
            </a:r>
            <a:endParaRPr sz="1200" dirty="0"/>
          </a:p>
          <a:p>
            <a:pPr marL="171450" indent="-171450" algn="just">
              <a:spcBef>
                <a:spcPts val="750"/>
              </a:spcBef>
              <a:spcAft>
                <a:spcPts val="0"/>
              </a:spcAft>
              <a:buClr>
                <a:schemeClr val="dk1"/>
              </a:buClr>
              <a:buSzPts val="2000"/>
              <a:buChar char="•"/>
            </a:pPr>
            <a:r>
              <a:rPr lang="en-GB" sz="1200" dirty="0"/>
              <a:t>The remedies include: annulment of national measures, provisional measures (interim relief), request to interpret national law in a way that is consistent with EU law, disapply national provisions that are contrary to EU law and award damages.</a:t>
            </a:r>
            <a:endParaRPr sz="1200" dirty="0"/>
          </a:p>
          <a:p>
            <a:pPr marL="171450" indent="-171450" algn="just">
              <a:spcBef>
                <a:spcPts val="750"/>
              </a:spcBef>
              <a:spcAft>
                <a:spcPts val="0"/>
              </a:spcAft>
              <a:buClr>
                <a:schemeClr val="dk1"/>
              </a:buClr>
              <a:buSzPts val="2000"/>
              <a:buChar char="•"/>
            </a:pPr>
            <a:r>
              <a:rPr lang="en-GB" sz="1200" dirty="0"/>
              <a:t>Sometimes, under the law in some Member States, a claim for compensation of expropriation has to be decided in proceedings concerning the legality of the measure first, and the amount of compensation is set in subsequent proceedings. On damages for expropriation under the ECtHR see e.g., App No. 32377/12 </a:t>
            </a:r>
            <a:r>
              <a:rPr lang="en-GB" sz="1200" i="1" u="sng" dirty="0">
                <a:solidFill>
                  <a:schemeClr val="hlink"/>
                </a:solidFill>
                <a:hlinkClick r:id="rId5"/>
              </a:rPr>
              <a:t>Werra </a:t>
            </a:r>
            <a:r>
              <a:rPr lang="en-GB" sz="1200" i="1" u="sng" dirty="0" err="1">
                <a:solidFill>
                  <a:schemeClr val="hlink"/>
                </a:solidFill>
                <a:hlinkClick r:id="rId5"/>
              </a:rPr>
              <a:t>Naturstein</a:t>
            </a:r>
            <a:r>
              <a:rPr lang="en-GB" sz="1200" i="1" dirty="0"/>
              <a:t>.</a:t>
            </a:r>
          </a:p>
          <a:p>
            <a:pPr marL="171450" indent="-171450" algn="just">
              <a:spcBef>
                <a:spcPts val="750"/>
              </a:spcBef>
              <a:spcAft>
                <a:spcPts val="0"/>
              </a:spcAft>
              <a:buClr>
                <a:schemeClr val="dk1"/>
              </a:buClr>
              <a:buSzPts val="2000"/>
              <a:buChar char="•"/>
            </a:pPr>
            <a:r>
              <a:rPr lang="en-US" sz="1200" dirty="0"/>
              <a:t>Case-law of the Court limits the national procedural autonomy of the Member States in the application of EU law. The principle of equivalence requires the same remedies and procedural rules to be available to claims based on EU law as are extended to analogous claims of a purely domestic nature. The principle of effectiveness obliges Member State courts to ensure that national remedies and procedural rules do not render claims based on EU law impossible in practice or excessively difficult to enforce.</a:t>
            </a:r>
            <a:endParaRPr sz="1200" dirty="0"/>
          </a:p>
        </p:txBody>
      </p:sp>
      <p:sp>
        <p:nvSpPr>
          <p:cNvPr id="175" name="Google Shape;175;p8"/>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rmAutofit/>
          </a:bodyPr>
          <a:lstStyle/>
          <a:p>
            <a:pPr>
              <a:defRPr/>
            </a:pPr>
            <a:fld id="{00000000-1234-1234-1234-123412341234}" type="slidenum">
              <a:rPr lang="en-GB" sz="788"/>
              <a:pPr>
                <a:defRPr/>
              </a:pPr>
              <a:t>14</a:t>
            </a:fld>
            <a:endParaRPr sz="788"/>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000" dirty="0"/>
              <a:t>Content of these slides were created by Prof Peter-Tobias Stoll  </a:t>
            </a:r>
            <a:br>
              <a:rPr lang="en-GB" sz="3600" dirty="0"/>
            </a:br>
            <a:br>
              <a:rPr lang="en-GB" sz="3600" dirty="0"/>
            </a:br>
            <a:br>
              <a:rPr lang="en-GB" sz="3600" dirty="0"/>
            </a:br>
            <a:r>
              <a:rPr lang="en-GB" sz="3600" dirty="0"/>
              <a:t>Further training material available at:</a:t>
            </a:r>
            <a:br>
              <a:rPr lang="en-GB" sz="3600"/>
            </a:br>
            <a:r>
              <a:rPr lang="en-GB" sz="3600"/>
              <a:t>https://elearning-fisma.era.int/</a:t>
            </a:r>
            <a:endParaRPr lang="en-GB" sz="3600" dirty="0"/>
          </a:p>
        </p:txBody>
      </p:sp>
      <p:sp>
        <p:nvSpPr>
          <p:cNvPr id="3" name="Textplatzhalter 2"/>
          <p:cNvSpPr>
            <a:spLocks noGrp="1"/>
          </p:cNvSpPr>
          <p:nvPr>
            <p:ph type="body" idx="1"/>
          </p:nvPr>
        </p:nvSpPr>
        <p:spPr>
          <a:xfrm>
            <a:off x="565962" y="5715000"/>
            <a:ext cx="9885051" cy="1143000"/>
          </a:xfrm>
        </p:spPr>
        <p:txBody>
          <a:bodyPr>
            <a:normAutofit/>
          </a:bodyPr>
          <a:lstStyle/>
          <a:p>
            <a:endParaRPr lang="de-DE" sz="2400" dirty="0"/>
          </a:p>
          <a:p>
            <a:r>
              <a:rPr lang="de-DE" sz="2400" dirty="0">
                <a:solidFill>
                  <a:schemeClr val="bg1"/>
                </a:solidFill>
                <a:latin typeface="Arial" panose="020B0604020202020204" pitchFamily="34" charset="0"/>
              </a:rPr>
              <a:t>www.european.law</a:t>
            </a:r>
          </a:p>
        </p:txBody>
      </p:sp>
      <p:pic>
        <p:nvPicPr>
          <p:cNvPr id="4" name="Google Shape;96;p1" descr="Text&#10;&#10;Description automatically generated">
            <a:extLst>
              <a:ext uri="{FF2B5EF4-FFF2-40B4-BE49-F238E27FC236}">
                <a16:creationId xmlns:a16="http://schemas.microsoft.com/office/drawing/2014/main" id="{59BE6834-741A-726A-3541-8E8F70984764}"/>
              </a:ext>
            </a:extLst>
          </p:cNvPr>
          <p:cNvPicPr preferRelativeResize="0"/>
          <p:nvPr/>
        </p:nvPicPr>
        <p:blipFill rotWithShape="1">
          <a:blip r:embed="rId2"/>
          <a:stretch/>
        </p:blipFill>
        <p:spPr>
          <a:xfrm>
            <a:off x="4904943" y="2464205"/>
            <a:ext cx="1616881" cy="332784"/>
          </a:xfrm>
          <a:prstGeom prst="rect">
            <a:avLst/>
          </a:prstGeom>
          <a:solidFill>
            <a:schemeClr val="bg1"/>
          </a:solidFill>
        </p:spPr>
      </p:pic>
    </p:spTree>
    <p:extLst>
      <p:ext uri="{BB962C8B-B14F-4D97-AF65-F5344CB8AC3E}">
        <p14:creationId xmlns:p14="http://schemas.microsoft.com/office/powerpoint/2010/main" val="319535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1902164" y="573029"/>
            <a:ext cx="8178800" cy="851803"/>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3600"/>
            </a:pPr>
            <a:r>
              <a:rPr lang="en-GB" sz="2700" dirty="0">
                <a:solidFill>
                  <a:schemeClr val="dk1"/>
                </a:solidFill>
                <a:latin typeface="Calibri"/>
                <a:ea typeface="Calibri"/>
                <a:cs typeface="Calibri"/>
                <a:sym typeface="Calibri"/>
              </a:rPr>
              <a:t>M1: International Investment Law and Investor-State Dispute Settlement</a:t>
            </a:r>
            <a:endParaRPr dirty="0"/>
          </a:p>
        </p:txBody>
      </p:sp>
      <p:grpSp>
        <p:nvGrpSpPr>
          <p:cNvPr id="112" name="Google Shape;112;p3"/>
          <p:cNvGrpSpPr/>
          <p:nvPr/>
        </p:nvGrpSpPr>
        <p:grpSpPr>
          <a:xfrm>
            <a:off x="1451610" y="1623060"/>
            <a:ext cx="9646920" cy="1760229"/>
            <a:chOff x="90684" y="0"/>
            <a:chExt cx="11450698" cy="1910577"/>
          </a:xfrm>
        </p:grpSpPr>
        <p:sp>
          <p:nvSpPr>
            <p:cNvPr id="113" name="Google Shape;113;p3"/>
            <p:cNvSpPr/>
            <p:nvPr/>
          </p:nvSpPr>
          <p:spPr>
            <a:xfrm>
              <a:off x="752829" y="0"/>
              <a:ext cx="638009" cy="58132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14" name="Google Shape;114;p3"/>
            <p:cNvSpPr/>
            <p:nvPr/>
          </p:nvSpPr>
          <p:spPr>
            <a:xfrm>
              <a:off x="90684" y="629324"/>
              <a:ext cx="2319993" cy="435423"/>
            </a:xfrm>
            <a:prstGeom prst="rect">
              <a:avLst/>
            </a:prstGeom>
            <a:noFill/>
            <a:ln>
              <a:noFill/>
            </a:ln>
          </p:spPr>
          <p:txBody>
            <a:bodyPr spcFirstLastPara="1" wrap="square" lIns="68569" tIns="68569" rIns="68569" bIns="68569" anchor="ctr" anchorCtr="0">
              <a:noAutofit/>
            </a:bodyPr>
            <a:lstStyle/>
            <a:p>
              <a:endParaRPr sz="1350"/>
            </a:p>
          </p:txBody>
        </p:sp>
        <p:sp>
          <p:nvSpPr>
            <p:cNvPr id="115" name="Google Shape;115;p3"/>
            <p:cNvSpPr txBox="1"/>
            <p:nvPr/>
          </p:nvSpPr>
          <p:spPr>
            <a:xfrm>
              <a:off x="90684" y="629324"/>
              <a:ext cx="2319993" cy="435423"/>
            </a:xfrm>
            <a:prstGeom prst="rect">
              <a:avLst/>
            </a:prstGeom>
            <a:noFill/>
            <a:ln>
              <a:noFill/>
            </a:ln>
          </p:spPr>
          <p:txBody>
            <a:bodyPr spcFirstLastPara="1" wrap="square" lIns="0" tIns="0" rIns="0" bIns="0" anchor="t" anchorCtr="0">
              <a:noAutofit/>
            </a:bodyPr>
            <a:lstStyle/>
            <a:p>
              <a:pPr algn="ctr">
                <a:buClr>
                  <a:schemeClr val="dk1"/>
                </a:buClr>
                <a:buSzPts val="1400"/>
              </a:pPr>
              <a:r>
                <a:rPr lang="en-GB" sz="1050" b="1">
                  <a:solidFill>
                    <a:schemeClr val="dk1"/>
                  </a:solidFill>
                  <a:latin typeface="Calibri"/>
                  <a:ea typeface="Calibri"/>
                  <a:cs typeface="Calibri"/>
                  <a:sym typeface="Calibri"/>
                </a:rPr>
                <a:t>Features and Sources </a:t>
              </a:r>
              <a:endParaRPr sz="1350"/>
            </a:p>
          </p:txBody>
        </p:sp>
        <p:sp>
          <p:nvSpPr>
            <p:cNvPr id="116" name="Google Shape;116;p3"/>
            <p:cNvSpPr/>
            <p:nvPr/>
          </p:nvSpPr>
          <p:spPr>
            <a:xfrm>
              <a:off x="90684" y="895544"/>
              <a:ext cx="2319993" cy="927750"/>
            </a:xfrm>
            <a:prstGeom prst="rect">
              <a:avLst/>
            </a:prstGeom>
            <a:noFill/>
            <a:ln>
              <a:noFill/>
            </a:ln>
          </p:spPr>
          <p:txBody>
            <a:bodyPr spcFirstLastPara="1" wrap="square" lIns="68569" tIns="68569" rIns="68569" bIns="68569" anchor="ctr" anchorCtr="0">
              <a:noAutofit/>
            </a:bodyPr>
            <a:lstStyle/>
            <a:p>
              <a:endParaRPr sz="1350"/>
            </a:p>
          </p:txBody>
        </p:sp>
        <p:sp>
          <p:nvSpPr>
            <p:cNvPr id="117" name="Google Shape;117;p3"/>
            <p:cNvSpPr txBox="1"/>
            <p:nvPr/>
          </p:nvSpPr>
          <p:spPr>
            <a:xfrm>
              <a:off x="90684" y="895544"/>
              <a:ext cx="2319993" cy="927750"/>
            </a:xfrm>
            <a:prstGeom prst="rect">
              <a:avLst/>
            </a:prstGeom>
            <a:noFill/>
            <a:ln>
              <a:noFill/>
            </a:ln>
          </p:spPr>
          <p:txBody>
            <a:bodyPr spcFirstLastPara="1" wrap="square" lIns="0" tIns="0" rIns="0" bIns="0" anchor="t" anchorCtr="0">
              <a:noAutofit/>
            </a:bodyPr>
            <a:lstStyle/>
            <a:p>
              <a:pPr algn="just">
                <a:buClr>
                  <a:schemeClr val="dk1"/>
                </a:buClr>
                <a:buSzPts val="1200"/>
              </a:pPr>
              <a:r>
                <a:rPr lang="en-GB" sz="1050" dirty="0">
                  <a:solidFill>
                    <a:schemeClr val="dk1"/>
                  </a:solidFill>
                  <a:latin typeface="Calibri"/>
                  <a:ea typeface="Calibri"/>
                  <a:cs typeface="Calibri"/>
                  <a:sym typeface="Calibri"/>
                </a:rPr>
                <a:t>- Field of Public International Law. Governing relationship between a foreign investor and a State. </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 Enshrined in International Investment Agreements (IIAs), both bilateral treaties (BITs) and multilateral agreements (e.g., the Energy Charter Treaty) </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 BITs are concluded between two States on reciprocal basis (home State – nationality of the investor, and host State – respondent)</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- 3200 BITs in force today, </a:t>
              </a:r>
              <a:r>
                <a:rPr lang="en-GB" sz="1050" u="sng" dirty="0">
                  <a:solidFill>
                    <a:schemeClr val="dk1"/>
                  </a:solidFill>
                  <a:latin typeface="Calibri"/>
                  <a:ea typeface="Calibri"/>
                  <a:cs typeface="Calibri"/>
                  <a:sym typeface="Calibri"/>
                </a:rPr>
                <a:t>prior to 2018 there were 190 BITs between EU Member States</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 Aim: Promote economic development and incentivise investment by providing the investor with a number of substantive protection standards</a:t>
              </a:r>
              <a:endParaRPr sz="1050" dirty="0"/>
            </a:p>
          </p:txBody>
        </p:sp>
        <p:sp>
          <p:nvSpPr>
            <p:cNvPr id="118" name="Google Shape;118;p3"/>
            <p:cNvSpPr/>
            <p:nvPr/>
          </p:nvSpPr>
          <p:spPr>
            <a:xfrm>
              <a:off x="4003627" y="0"/>
              <a:ext cx="638009" cy="581329"/>
            </a:xfrm>
            <a:prstGeom prst="rect">
              <a:avLst/>
            </a:prstGeom>
            <a:blipFill rotWithShape="1">
              <a:blip r:embed="rId4">
                <a:alphaModFix/>
              </a:blip>
              <a:stretch>
                <a:fillRect t="-4999" b="-4998"/>
              </a:stretch>
            </a:blip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19" name="Google Shape;119;p3"/>
            <p:cNvSpPr/>
            <p:nvPr/>
          </p:nvSpPr>
          <p:spPr>
            <a:xfrm>
              <a:off x="3286916" y="629328"/>
              <a:ext cx="2319993" cy="435423"/>
            </a:xfrm>
            <a:prstGeom prst="rect">
              <a:avLst/>
            </a:prstGeom>
            <a:noFill/>
            <a:ln>
              <a:noFill/>
            </a:ln>
          </p:spPr>
          <p:txBody>
            <a:bodyPr spcFirstLastPara="1" wrap="square" lIns="68569" tIns="68569" rIns="68569" bIns="68569" anchor="ctr" anchorCtr="0">
              <a:noAutofit/>
            </a:bodyPr>
            <a:lstStyle/>
            <a:p>
              <a:endParaRPr sz="1350"/>
            </a:p>
          </p:txBody>
        </p:sp>
        <p:sp>
          <p:nvSpPr>
            <p:cNvPr id="120" name="Google Shape;120;p3"/>
            <p:cNvSpPr txBox="1"/>
            <p:nvPr/>
          </p:nvSpPr>
          <p:spPr>
            <a:xfrm>
              <a:off x="3286916" y="629328"/>
              <a:ext cx="2319993" cy="435423"/>
            </a:xfrm>
            <a:prstGeom prst="rect">
              <a:avLst/>
            </a:prstGeom>
            <a:noFill/>
            <a:ln>
              <a:noFill/>
            </a:ln>
          </p:spPr>
          <p:txBody>
            <a:bodyPr spcFirstLastPara="1" wrap="square" lIns="0" tIns="0" rIns="0" bIns="0" anchor="t" anchorCtr="0">
              <a:noAutofit/>
            </a:bodyPr>
            <a:lstStyle/>
            <a:p>
              <a:pPr algn="ctr">
                <a:buClr>
                  <a:schemeClr val="dk1"/>
                </a:buClr>
                <a:buSzPts val="1400"/>
              </a:pPr>
              <a:r>
                <a:rPr lang="en-GB" sz="1050" b="1">
                  <a:solidFill>
                    <a:schemeClr val="dk1"/>
                  </a:solidFill>
                  <a:latin typeface="Calibri"/>
                  <a:ea typeface="Calibri"/>
                  <a:cs typeface="Calibri"/>
                  <a:sym typeface="Calibri"/>
                </a:rPr>
                <a:t>Substantive protections</a:t>
              </a:r>
              <a:endParaRPr sz="1350"/>
            </a:p>
          </p:txBody>
        </p:sp>
        <p:sp>
          <p:nvSpPr>
            <p:cNvPr id="121" name="Google Shape;121;p3"/>
            <p:cNvSpPr/>
            <p:nvPr/>
          </p:nvSpPr>
          <p:spPr>
            <a:xfrm>
              <a:off x="2730976" y="895544"/>
              <a:ext cx="3369604" cy="927750"/>
            </a:xfrm>
            <a:prstGeom prst="rect">
              <a:avLst/>
            </a:prstGeom>
            <a:noFill/>
            <a:ln>
              <a:noFill/>
            </a:ln>
          </p:spPr>
          <p:txBody>
            <a:bodyPr spcFirstLastPara="1" wrap="square" lIns="68569" tIns="68569" rIns="68569" bIns="68569" anchor="ctr" anchorCtr="0">
              <a:noAutofit/>
            </a:bodyPr>
            <a:lstStyle/>
            <a:p>
              <a:endParaRPr sz="1350"/>
            </a:p>
          </p:txBody>
        </p:sp>
        <p:sp>
          <p:nvSpPr>
            <p:cNvPr id="122" name="Google Shape;122;p3"/>
            <p:cNvSpPr txBox="1"/>
            <p:nvPr/>
          </p:nvSpPr>
          <p:spPr>
            <a:xfrm>
              <a:off x="2730976" y="895544"/>
              <a:ext cx="3369604" cy="927750"/>
            </a:xfrm>
            <a:prstGeom prst="rect">
              <a:avLst/>
            </a:prstGeom>
            <a:noFill/>
            <a:ln>
              <a:noFill/>
            </a:ln>
          </p:spPr>
          <p:txBody>
            <a:bodyPr spcFirstLastPara="1" wrap="square" lIns="0" tIns="0" rIns="0" bIns="0" anchor="t" anchorCtr="0">
              <a:noAutofit/>
            </a:bodyPr>
            <a:lstStyle/>
            <a:p>
              <a:pPr algn="just">
                <a:buClr>
                  <a:schemeClr val="dk1"/>
                </a:buClr>
                <a:buSzPts val="1200"/>
              </a:pPr>
              <a:r>
                <a:rPr lang="en-GB" sz="900" dirty="0">
                  <a:solidFill>
                    <a:schemeClr val="dk1"/>
                  </a:solidFill>
                  <a:latin typeface="Calibri"/>
                  <a:ea typeface="Calibri"/>
                  <a:cs typeface="Calibri"/>
                  <a:sym typeface="Calibri"/>
                </a:rPr>
                <a:t>- </a:t>
              </a:r>
              <a:r>
                <a:rPr lang="en-GB" sz="1050" dirty="0">
                  <a:solidFill>
                    <a:schemeClr val="dk1"/>
                  </a:solidFill>
                  <a:latin typeface="Calibri"/>
                  <a:ea typeface="Calibri"/>
                  <a:cs typeface="Calibri"/>
                  <a:sym typeface="Calibri"/>
                </a:rPr>
                <a:t>Most-Favoured Nation (</a:t>
              </a:r>
              <a:r>
                <a:rPr lang="en-GB" sz="1050" b="1" dirty="0">
                  <a:solidFill>
                    <a:schemeClr val="dk1"/>
                  </a:solidFill>
                  <a:latin typeface="Calibri"/>
                  <a:ea typeface="Calibri"/>
                  <a:cs typeface="Calibri"/>
                  <a:sym typeface="Calibri"/>
                </a:rPr>
                <a:t>MFN</a:t>
              </a:r>
              <a:r>
                <a:rPr lang="en-GB" sz="1050" dirty="0">
                  <a:solidFill>
                    <a:schemeClr val="dk1"/>
                  </a:solidFill>
                  <a:latin typeface="Calibri"/>
                  <a:ea typeface="Calibri"/>
                  <a:cs typeface="Calibri"/>
                  <a:sym typeface="Calibri"/>
                </a:rPr>
                <a:t>) treatment – assert advantages available under host State’s BIT with a third State. </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 </a:t>
              </a:r>
              <a:r>
                <a:rPr lang="en-GB" sz="1050" b="1" dirty="0">
                  <a:solidFill>
                    <a:schemeClr val="dk1"/>
                  </a:solidFill>
                  <a:latin typeface="Calibri"/>
                  <a:ea typeface="Calibri"/>
                  <a:cs typeface="Calibri"/>
                  <a:sym typeface="Calibri"/>
                </a:rPr>
                <a:t>National Treatment </a:t>
              </a:r>
              <a:r>
                <a:rPr lang="en-GB" sz="1050" dirty="0">
                  <a:solidFill>
                    <a:schemeClr val="dk1"/>
                  </a:solidFill>
                  <a:latin typeface="Calibri"/>
                  <a:ea typeface="Calibri"/>
                  <a:cs typeface="Calibri"/>
                  <a:sym typeface="Calibri"/>
                </a:rPr>
                <a:t>– non-discrimination between foreign and domestic investors. </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 Fair and Equitable Treatment (</a:t>
              </a:r>
              <a:r>
                <a:rPr lang="en-GB" sz="1050" b="1" dirty="0">
                  <a:solidFill>
                    <a:schemeClr val="dk1"/>
                  </a:solidFill>
                  <a:latin typeface="Calibri"/>
                  <a:ea typeface="Calibri"/>
                  <a:cs typeface="Calibri"/>
                  <a:sym typeface="Calibri"/>
                </a:rPr>
                <a:t>FET</a:t>
              </a:r>
              <a:r>
                <a:rPr lang="en-GB" sz="1050" dirty="0">
                  <a:solidFill>
                    <a:schemeClr val="dk1"/>
                  </a:solidFill>
                  <a:latin typeface="Calibri"/>
                  <a:ea typeface="Calibri"/>
                  <a:cs typeface="Calibri"/>
                  <a:sym typeface="Calibri"/>
                </a:rPr>
                <a:t>) – provide a consistent, reliant and predictable legal framework  that fulfils investor’s legitimate expectations. </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 Protection from unlawful </a:t>
              </a:r>
              <a:r>
                <a:rPr lang="en-GB" sz="1050" b="1" dirty="0">
                  <a:solidFill>
                    <a:schemeClr val="dk1"/>
                  </a:solidFill>
                  <a:latin typeface="Calibri"/>
                  <a:ea typeface="Calibri"/>
                  <a:cs typeface="Calibri"/>
                  <a:sym typeface="Calibri"/>
                </a:rPr>
                <a:t>expropriation</a:t>
              </a:r>
              <a:r>
                <a:rPr lang="en-GB" sz="1050" dirty="0">
                  <a:solidFill>
                    <a:schemeClr val="dk1"/>
                  </a:solidFill>
                  <a:latin typeface="Calibri"/>
                  <a:ea typeface="Calibri"/>
                  <a:cs typeface="Calibri"/>
                  <a:sym typeface="Calibri"/>
                </a:rPr>
                <a:t> (direct or indirect)</a:t>
              </a:r>
              <a:endParaRPr sz="1050" dirty="0"/>
            </a:p>
            <a:p>
              <a:pPr algn="just">
                <a:spcBef>
                  <a:spcPts val="315"/>
                </a:spcBef>
                <a:buClr>
                  <a:schemeClr val="dk1"/>
                </a:buClr>
                <a:buSzPts val="1200"/>
              </a:pPr>
              <a:r>
                <a:rPr lang="en-GB" sz="1050" dirty="0">
                  <a:solidFill>
                    <a:schemeClr val="dk1"/>
                  </a:solidFill>
                  <a:latin typeface="Calibri"/>
                  <a:ea typeface="Calibri"/>
                  <a:cs typeface="Calibri"/>
                  <a:sym typeface="Calibri"/>
                </a:rPr>
                <a:t>Lawful = must serve public purpose; must not be arbitrary or discriminatory;  must be outweighed by prompt, adequate and effective compensation  (Hull Formula). </a:t>
              </a:r>
              <a:endParaRPr sz="1050" dirty="0">
                <a:solidFill>
                  <a:schemeClr val="dk1"/>
                </a:solidFill>
                <a:latin typeface="Calibri"/>
                <a:ea typeface="Calibri"/>
                <a:cs typeface="Calibri"/>
                <a:sym typeface="Calibri"/>
              </a:endParaRPr>
            </a:p>
            <a:p>
              <a:pPr algn="just">
                <a:spcBef>
                  <a:spcPts val="315"/>
                </a:spcBef>
                <a:buClr>
                  <a:schemeClr val="dk1"/>
                </a:buClr>
                <a:buSzPts val="1200"/>
              </a:pPr>
              <a:r>
                <a:rPr lang="en-GB" sz="1050" dirty="0">
                  <a:solidFill>
                    <a:schemeClr val="dk1"/>
                  </a:solidFill>
                  <a:latin typeface="Calibri"/>
                  <a:ea typeface="Calibri"/>
                  <a:cs typeface="Calibri"/>
                  <a:sym typeface="Calibri"/>
                </a:rPr>
                <a:t>- Full Protection and Security (</a:t>
              </a:r>
              <a:r>
                <a:rPr lang="en-GB" sz="1050" b="1" dirty="0">
                  <a:solidFill>
                    <a:schemeClr val="dk1"/>
                  </a:solidFill>
                  <a:latin typeface="Calibri"/>
                  <a:ea typeface="Calibri"/>
                  <a:cs typeface="Calibri"/>
                  <a:sym typeface="Calibri"/>
                </a:rPr>
                <a:t>FPS</a:t>
              </a:r>
              <a:r>
                <a:rPr lang="en-GB" sz="1050" dirty="0">
                  <a:solidFill>
                    <a:schemeClr val="dk1"/>
                  </a:solidFill>
                  <a:latin typeface="Calibri"/>
                  <a:ea typeface="Calibri"/>
                  <a:cs typeface="Calibri"/>
                  <a:sym typeface="Calibri"/>
                </a:rPr>
                <a:t>) standard guarantees protection of investment against physical attacks by both State and non-State actors and the exercise of due diligence</a:t>
              </a:r>
              <a:r>
                <a:rPr lang="en-GB" sz="900" dirty="0">
                  <a:solidFill>
                    <a:schemeClr val="dk1"/>
                  </a:solidFill>
                  <a:latin typeface="Calibri"/>
                  <a:ea typeface="Calibri"/>
                  <a:cs typeface="Calibri"/>
                  <a:sym typeface="Calibri"/>
                </a:rPr>
                <a:t>.</a:t>
              </a:r>
              <a:endParaRPr sz="1350" dirty="0"/>
            </a:p>
          </p:txBody>
        </p:sp>
        <p:sp>
          <p:nvSpPr>
            <p:cNvPr id="123" name="Google Shape;123;p3"/>
            <p:cNvSpPr/>
            <p:nvPr/>
          </p:nvSpPr>
          <p:spPr>
            <a:xfrm>
              <a:off x="7254425" y="0"/>
              <a:ext cx="638009" cy="581329"/>
            </a:xfrm>
            <a:prstGeom prst="rect">
              <a:avLst/>
            </a:prstGeom>
            <a:blipFill rotWithShape="1">
              <a:blip r:embed="rId5">
                <a:alphaModFix/>
              </a:blip>
              <a:stretch>
                <a:fillRect t="-4999" b="-4998"/>
              </a:stretch>
            </a:blip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24" name="Google Shape;124;p3"/>
            <p:cNvSpPr/>
            <p:nvPr/>
          </p:nvSpPr>
          <p:spPr>
            <a:xfrm>
              <a:off x="6481686" y="550547"/>
              <a:ext cx="2319993" cy="435423"/>
            </a:xfrm>
            <a:prstGeom prst="rect">
              <a:avLst/>
            </a:prstGeom>
            <a:noFill/>
            <a:ln>
              <a:noFill/>
            </a:ln>
          </p:spPr>
          <p:txBody>
            <a:bodyPr spcFirstLastPara="1" wrap="square" lIns="68569" tIns="68569" rIns="68569" bIns="68569" anchor="ctr" anchorCtr="0">
              <a:noAutofit/>
            </a:bodyPr>
            <a:lstStyle/>
            <a:p>
              <a:endParaRPr sz="1350"/>
            </a:p>
          </p:txBody>
        </p:sp>
        <p:sp>
          <p:nvSpPr>
            <p:cNvPr id="125" name="Google Shape;125;p3"/>
            <p:cNvSpPr txBox="1"/>
            <p:nvPr/>
          </p:nvSpPr>
          <p:spPr>
            <a:xfrm>
              <a:off x="6481686" y="550547"/>
              <a:ext cx="2319993" cy="435423"/>
            </a:xfrm>
            <a:prstGeom prst="rect">
              <a:avLst/>
            </a:prstGeom>
            <a:noFill/>
            <a:ln>
              <a:noFill/>
            </a:ln>
          </p:spPr>
          <p:txBody>
            <a:bodyPr spcFirstLastPara="1" wrap="square" lIns="0" tIns="0" rIns="0" bIns="0" anchor="t" anchorCtr="0">
              <a:noAutofit/>
            </a:bodyPr>
            <a:lstStyle/>
            <a:p>
              <a:pPr algn="ctr">
                <a:buClr>
                  <a:schemeClr val="dk1"/>
                </a:buClr>
                <a:buSzPts val="1400"/>
              </a:pPr>
              <a:r>
                <a:rPr lang="en-GB" sz="1050" b="1">
                  <a:solidFill>
                    <a:schemeClr val="dk1"/>
                  </a:solidFill>
                  <a:latin typeface="Calibri"/>
                  <a:ea typeface="Calibri"/>
                  <a:cs typeface="Calibri"/>
                  <a:sym typeface="Calibri"/>
                </a:rPr>
                <a:t>Investor-State Dispute Settlement (ISDS)</a:t>
              </a:r>
              <a:endParaRPr sz="1350"/>
            </a:p>
          </p:txBody>
        </p:sp>
        <p:sp>
          <p:nvSpPr>
            <p:cNvPr id="126" name="Google Shape;126;p3"/>
            <p:cNvSpPr/>
            <p:nvPr/>
          </p:nvSpPr>
          <p:spPr>
            <a:xfrm>
              <a:off x="6537714" y="982827"/>
              <a:ext cx="2319993" cy="927750"/>
            </a:xfrm>
            <a:prstGeom prst="rect">
              <a:avLst/>
            </a:prstGeom>
            <a:noFill/>
            <a:ln>
              <a:noFill/>
            </a:ln>
          </p:spPr>
          <p:txBody>
            <a:bodyPr spcFirstLastPara="1" wrap="square" lIns="68569" tIns="68569" rIns="68569" bIns="68569" anchor="ctr" anchorCtr="0">
              <a:noAutofit/>
            </a:bodyPr>
            <a:lstStyle/>
            <a:p>
              <a:endParaRPr sz="1350"/>
            </a:p>
          </p:txBody>
        </p:sp>
        <p:sp>
          <p:nvSpPr>
            <p:cNvPr id="127" name="Google Shape;127;p3"/>
            <p:cNvSpPr txBox="1"/>
            <p:nvPr/>
          </p:nvSpPr>
          <p:spPr>
            <a:xfrm>
              <a:off x="6537714" y="982827"/>
              <a:ext cx="2319993" cy="927750"/>
            </a:xfrm>
            <a:prstGeom prst="rect">
              <a:avLst/>
            </a:prstGeom>
            <a:noFill/>
            <a:ln>
              <a:noFill/>
            </a:ln>
          </p:spPr>
          <p:txBody>
            <a:bodyPr spcFirstLastPara="1" wrap="square" lIns="0" tIns="0" rIns="0" bIns="0" anchor="t" anchorCtr="0">
              <a:noAutofit/>
            </a:bodyPr>
            <a:lstStyle/>
            <a:p>
              <a:pPr algn="just">
                <a:buClr>
                  <a:schemeClr val="dk1"/>
                </a:buClr>
                <a:buSzPts val="1400"/>
              </a:pPr>
              <a:r>
                <a:rPr lang="en-GB" sz="1050" dirty="0">
                  <a:solidFill>
                    <a:schemeClr val="dk1"/>
                  </a:solidFill>
                  <a:latin typeface="Calibri"/>
                  <a:ea typeface="Calibri"/>
                  <a:cs typeface="Calibri"/>
                  <a:sym typeface="Calibri"/>
                </a:rPr>
                <a:t>- Direct right of action against the government without the need to exhaust local remedies or involve local courts</a:t>
              </a:r>
              <a:endParaRPr sz="1350" dirty="0"/>
            </a:p>
            <a:p>
              <a:pPr algn="just">
                <a:spcBef>
                  <a:spcPts val="368"/>
                </a:spcBef>
                <a:buClr>
                  <a:schemeClr val="dk1"/>
                </a:buClr>
                <a:buSzPts val="1400"/>
              </a:pPr>
              <a:r>
                <a:rPr lang="en-GB" sz="1050" dirty="0">
                  <a:solidFill>
                    <a:schemeClr val="dk1"/>
                  </a:solidFill>
                  <a:latin typeface="Calibri"/>
                  <a:ea typeface="Calibri"/>
                  <a:cs typeface="Calibri"/>
                  <a:sym typeface="Calibri"/>
                </a:rPr>
                <a:t>- Cases are decided by three arbitrators appointed by the parties. </a:t>
              </a:r>
              <a:endParaRPr sz="1350" dirty="0"/>
            </a:p>
            <a:p>
              <a:pPr algn="just">
                <a:spcBef>
                  <a:spcPts val="368"/>
                </a:spcBef>
                <a:buClr>
                  <a:schemeClr val="dk1"/>
                </a:buClr>
                <a:buSzPts val="1400"/>
              </a:pPr>
              <a:r>
                <a:rPr lang="en-GB" sz="1050" dirty="0">
                  <a:solidFill>
                    <a:schemeClr val="dk1"/>
                  </a:solidFill>
                  <a:latin typeface="Calibri"/>
                  <a:ea typeface="Calibri"/>
                  <a:cs typeface="Calibri"/>
                  <a:sym typeface="Calibri"/>
                </a:rPr>
                <a:t>- Decisions (Awards)  are final and binding and are enforceable as local court judgments under the existing treaties and conventions (e.g. ICSID Convention or the New York Convention)</a:t>
              </a:r>
              <a:endParaRPr sz="1350" dirty="0"/>
            </a:p>
            <a:p>
              <a:pPr algn="just">
                <a:spcBef>
                  <a:spcPts val="368"/>
                </a:spcBef>
                <a:buClr>
                  <a:schemeClr val="dk1"/>
                </a:buClr>
                <a:buSzPts val="1400"/>
              </a:pPr>
              <a:r>
                <a:rPr lang="en-GB" sz="1050" dirty="0">
                  <a:solidFill>
                    <a:schemeClr val="dk1"/>
                  </a:solidFill>
                  <a:latin typeface="Calibri"/>
                  <a:ea typeface="Calibri"/>
                  <a:cs typeface="Calibri"/>
                  <a:sym typeface="Calibri"/>
                </a:rPr>
                <a:t>- Around 1200 known ISDS cases (based on IIAs)</a:t>
              </a:r>
              <a:endParaRPr sz="1350" dirty="0"/>
            </a:p>
            <a:p>
              <a:pPr algn="ctr">
                <a:spcBef>
                  <a:spcPts val="368"/>
                </a:spcBef>
                <a:buClr>
                  <a:schemeClr val="dk1"/>
                </a:buClr>
                <a:buSzPts val="1400"/>
              </a:pPr>
              <a:endParaRPr sz="1050" dirty="0">
                <a:solidFill>
                  <a:schemeClr val="dk1"/>
                </a:solidFill>
                <a:latin typeface="Calibri"/>
                <a:ea typeface="Calibri"/>
                <a:cs typeface="Calibri"/>
                <a:sym typeface="Calibri"/>
              </a:endParaRPr>
            </a:p>
          </p:txBody>
        </p:sp>
        <p:sp>
          <p:nvSpPr>
            <p:cNvPr id="128" name="Google Shape;128;p3"/>
            <p:cNvSpPr/>
            <p:nvPr/>
          </p:nvSpPr>
          <p:spPr>
            <a:xfrm>
              <a:off x="9969691" y="0"/>
              <a:ext cx="659461" cy="655504"/>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29" name="Google Shape;129;p3"/>
            <p:cNvSpPr/>
            <p:nvPr/>
          </p:nvSpPr>
          <p:spPr>
            <a:xfrm>
              <a:off x="9221389" y="667675"/>
              <a:ext cx="2319993" cy="435423"/>
            </a:xfrm>
            <a:prstGeom prst="rect">
              <a:avLst/>
            </a:prstGeom>
            <a:noFill/>
            <a:ln>
              <a:noFill/>
            </a:ln>
          </p:spPr>
          <p:txBody>
            <a:bodyPr spcFirstLastPara="1" wrap="square" lIns="68569" tIns="68569" rIns="68569" bIns="68569" anchor="ctr" anchorCtr="0">
              <a:noAutofit/>
            </a:bodyPr>
            <a:lstStyle/>
            <a:p>
              <a:endParaRPr sz="1350"/>
            </a:p>
          </p:txBody>
        </p:sp>
        <p:sp>
          <p:nvSpPr>
            <p:cNvPr id="130" name="Google Shape;130;p3"/>
            <p:cNvSpPr txBox="1"/>
            <p:nvPr/>
          </p:nvSpPr>
          <p:spPr>
            <a:xfrm>
              <a:off x="9221389" y="667675"/>
              <a:ext cx="2319993" cy="435423"/>
            </a:xfrm>
            <a:prstGeom prst="rect">
              <a:avLst/>
            </a:prstGeom>
            <a:noFill/>
            <a:ln>
              <a:noFill/>
            </a:ln>
          </p:spPr>
          <p:txBody>
            <a:bodyPr spcFirstLastPara="1" wrap="square" lIns="0" tIns="0" rIns="0" bIns="0" anchor="t" anchorCtr="0">
              <a:noAutofit/>
            </a:bodyPr>
            <a:lstStyle/>
            <a:p>
              <a:pPr algn="ctr">
                <a:buClr>
                  <a:schemeClr val="dk1"/>
                </a:buClr>
                <a:buSzPts val="1400"/>
              </a:pPr>
              <a:r>
                <a:rPr lang="en-GB" sz="1050" b="1">
                  <a:solidFill>
                    <a:schemeClr val="dk1"/>
                  </a:solidFill>
                  <a:latin typeface="Calibri"/>
                  <a:ea typeface="Calibri"/>
                  <a:cs typeface="Calibri"/>
                  <a:sym typeface="Calibri"/>
                </a:rPr>
                <a:t>Criticism</a:t>
              </a:r>
              <a:endParaRPr sz="1350"/>
            </a:p>
          </p:txBody>
        </p:sp>
        <p:sp>
          <p:nvSpPr>
            <p:cNvPr id="131" name="Google Shape;131;p3"/>
            <p:cNvSpPr/>
            <p:nvPr/>
          </p:nvSpPr>
          <p:spPr>
            <a:xfrm>
              <a:off x="9221389" y="939110"/>
              <a:ext cx="2319993" cy="927750"/>
            </a:xfrm>
            <a:prstGeom prst="rect">
              <a:avLst/>
            </a:prstGeom>
            <a:noFill/>
            <a:ln>
              <a:noFill/>
            </a:ln>
          </p:spPr>
          <p:txBody>
            <a:bodyPr spcFirstLastPara="1" wrap="square" lIns="68569" tIns="68569" rIns="68569" bIns="68569" anchor="ctr" anchorCtr="0">
              <a:noAutofit/>
            </a:bodyPr>
            <a:lstStyle/>
            <a:p>
              <a:endParaRPr sz="1350"/>
            </a:p>
          </p:txBody>
        </p:sp>
        <p:sp>
          <p:nvSpPr>
            <p:cNvPr id="132" name="Google Shape;132;p3"/>
            <p:cNvSpPr txBox="1"/>
            <p:nvPr/>
          </p:nvSpPr>
          <p:spPr>
            <a:xfrm>
              <a:off x="9221389" y="939110"/>
              <a:ext cx="2319993" cy="927750"/>
            </a:xfrm>
            <a:prstGeom prst="rect">
              <a:avLst/>
            </a:prstGeom>
            <a:noFill/>
            <a:ln>
              <a:noFill/>
            </a:ln>
          </p:spPr>
          <p:txBody>
            <a:bodyPr spcFirstLastPara="1" wrap="square" lIns="0" tIns="0" rIns="0" bIns="0" anchor="t" anchorCtr="0">
              <a:noAutofit/>
            </a:bodyPr>
            <a:lstStyle/>
            <a:p>
              <a:pPr algn="just">
                <a:buClr>
                  <a:schemeClr val="dk1"/>
                </a:buClr>
                <a:buSzPts val="1400"/>
              </a:pPr>
              <a:r>
                <a:rPr lang="en-GB" sz="1050">
                  <a:solidFill>
                    <a:schemeClr val="dk1"/>
                  </a:solidFill>
                  <a:latin typeface="Calibri"/>
                  <a:ea typeface="Calibri"/>
                  <a:cs typeface="Calibri"/>
                  <a:sym typeface="Calibri"/>
                </a:rPr>
                <a:t>- Perceived Rule of Law deficit (lack of transparency, lack of predictability, “secretive” courts etc.)</a:t>
              </a:r>
              <a:endParaRPr sz="1350"/>
            </a:p>
            <a:p>
              <a:pPr algn="just">
                <a:spcBef>
                  <a:spcPts val="368"/>
                </a:spcBef>
                <a:buClr>
                  <a:schemeClr val="dk1"/>
                </a:buClr>
                <a:buSzPts val="1400"/>
              </a:pPr>
              <a:r>
                <a:rPr lang="en-GB" sz="1050">
                  <a:solidFill>
                    <a:schemeClr val="dk1"/>
                  </a:solidFill>
                  <a:latin typeface="Calibri"/>
                  <a:ea typeface="Calibri"/>
                  <a:cs typeface="Calibri"/>
                  <a:sym typeface="Calibri"/>
                </a:rPr>
                <a:t>- Protection of no longer 'welcome' investment (i.e. fossil fuels) + preventing States from adopting necessary reforms, = “regulatory chill”</a:t>
              </a:r>
              <a:endParaRPr sz="1350"/>
            </a:p>
            <a:p>
              <a:pPr algn="just">
                <a:spcBef>
                  <a:spcPts val="368"/>
                </a:spcBef>
                <a:buClr>
                  <a:schemeClr val="dk1"/>
                </a:buClr>
                <a:buSzPts val="1400"/>
              </a:pPr>
              <a:r>
                <a:rPr lang="en-GB" sz="1050">
                  <a:solidFill>
                    <a:schemeClr val="dk1"/>
                  </a:solidFill>
                  <a:latin typeface="Calibri"/>
                  <a:ea typeface="Calibri"/>
                  <a:cs typeface="Calibri"/>
                  <a:sym typeface="Calibri"/>
                </a:rPr>
                <a:t>- Big damages claimed (and sometimes) awarded</a:t>
              </a:r>
              <a:endParaRPr sz="1350"/>
            </a:p>
            <a:p>
              <a:pPr algn="just">
                <a:spcBef>
                  <a:spcPts val="368"/>
                </a:spcBef>
                <a:buClr>
                  <a:schemeClr val="dk1"/>
                </a:buClr>
                <a:buSzPts val="1400"/>
              </a:pPr>
              <a:r>
                <a:rPr lang="en-GB" sz="1050">
                  <a:solidFill>
                    <a:schemeClr val="dk1"/>
                  </a:solidFill>
                  <a:latin typeface="Calibri"/>
                  <a:ea typeface="Calibri"/>
                  <a:cs typeface="Calibri"/>
                  <a:sym typeface="Calibri"/>
                </a:rPr>
                <a:t>- In EU law context: international investment law, and especially ISDS is incompatible with EU law as it undermines the autonomy of EU law</a:t>
              </a:r>
              <a:endParaRPr sz="1350"/>
            </a:p>
          </p:txBody>
        </p:sp>
      </p:grpSp>
      <p:sp>
        <p:nvSpPr>
          <p:cNvPr id="133" name="Google Shape;133;p3"/>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GB"/>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1" name="Google Shape;141;p4"/>
          <p:cNvSpPr txBox="1">
            <a:spLocks noGrp="1"/>
          </p:cNvSpPr>
          <p:nvPr>
            <p:ph type="title"/>
          </p:nvPr>
        </p:nvSpPr>
        <p:spPr>
          <a:xfrm>
            <a:off x="1688592" y="787003"/>
            <a:ext cx="7886700" cy="994172"/>
          </a:xfrm>
          <a:prstGeom prst="rect">
            <a:avLst/>
          </a:prstGeom>
          <a:noFill/>
          <a:ln>
            <a:noFill/>
          </a:ln>
        </p:spPr>
        <p:txBody>
          <a:bodyPr spcFirstLastPara="1" vert="horz" wrap="square" lIns="68569" tIns="34275" rIns="68569" bIns="34275" rtlCol="0" anchor="ctr" anchorCtr="0">
            <a:normAutofit fontScale="90000"/>
          </a:bodyPr>
          <a:lstStyle/>
          <a:p>
            <a:pPr>
              <a:lnSpc>
                <a:spcPct val="90000"/>
              </a:lnSpc>
              <a:spcBef>
                <a:spcPts val="0"/>
              </a:spcBef>
              <a:buClr>
                <a:schemeClr val="dk1"/>
              </a:buClr>
              <a:buSzPts val="2800"/>
            </a:pPr>
            <a:br>
              <a:rPr lang="en-GB" sz="2100" dirty="0"/>
            </a:br>
            <a:r>
              <a:rPr lang="en-GB" sz="2700" dirty="0">
                <a:latin typeface="+mn-lt"/>
              </a:rPr>
              <a:t>M1: </a:t>
            </a:r>
            <a:r>
              <a:rPr lang="en-US" sz="2700" dirty="0">
                <a:latin typeface="+mn-lt"/>
              </a:rPr>
              <a:t>Investment Protection in the EU: the </a:t>
            </a:r>
            <a:r>
              <a:rPr lang="en-US" sz="2700" dirty="0" err="1">
                <a:latin typeface="+mn-lt"/>
              </a:rPr>
              <a:t>Achmea</a:t>
            </a:r>
            <a:r>
              <a:rPr lang="en-US" sz="2700" dirty="0">
                <a:latin typeface="+mn-lt"/>
              </a:rPr>
              <a:t> Decision</a:t>
            </a:r>
            <a:br>
              <a:rPr lang="en-US" sz="2100" dirty="0"/>
            </a:br>
            <a:endParaRPr dirty="0"/>
          </a:p>
        </p:txBody>
      </p:sp>
      <p:grpSp>
        <p:nvGrpSpPr>
          <p:cNvPr id="142" name="Google Shape;142;p4"/>
          <p:cNvGrpSpPr/>
          <p:nvPr/>
        </p:nvGrpSpPr>
        <p:grpSpPr>
          <a:xfrm>
            <a:off x="1900153" y="1782930"/>
            <a:ext cx="7893349" cy="3874839"/>
            <a:chOff x="399936" y="2338"/>
            <a:chExt cx="10524465" cy="5166452"/>
          </a:xfrm>
        </p:grpSpPr>
        <p:sp>
          <p:nvSpPr>
            <p:cNvPr id="143" name="Google Shape;143;p4"/>
            <p:cNvSpPr/>
            <p:nvPr/>
          </p:nvSpPr>
          <p:spPr>
            <a:xfrm>
              <a:off x="6268387" y="403519"/>
              <a:ext cx="3438033" cy="2709652"/>
            </a:xfrm>
            <a:custGeom>
              <a:avLst/>
              <a:gdLst/>
              <a:ahLst/>
              <a:cxnLst/>
              <a:rect l="l" t="t" r="r" b="b"/>
              <a:pathLst>
                <a:path w="120000" h="120000" extrusionOk="0">
                  <a:moveTo>
                    <a:pt x="0" y="120000"/>
                  </a:moveTo>
                  <a:lnTo>
                    <a:pt x="120000" y="0"/>
                  </a:lnTo>
                </a:path>
              </a:pathLst>
            </a:custGeom>
            <a:noFill/>
            <a:ln w="12700" cap="flat" cmpd="sng">
              <a:solidFill>
                <a:srgbClr val="75BDA5"/>
              </a:solidFill>
              <a:prstDash val="solid"/>
              <a:miter lim="800000"/>
              <a:headEnd type="none" w="sm" len="sm"/>
              <a:tailEnd type="none" w="sm" len="sm"/>
            </a:ln>
          </p:spPr>
          <p:txBody>
            <a:bodyPr/>
            <a:lstStyle/>
            <a:p>
              <a:endParaRPr lang="en-DE" sz="1350"/>
            </a:p>
          </p:txBody>
        </p:sp>
        <p:sp>
          <p:nvSpPr>
            <p:cNvPr id="144" name="Google Shape;144;p4"/>
            <p:cNvSpPr/>
            <p:nvPr/>
          </p:nvSpPr>
          <p:spPr>
            <a:xfrm>
              <a:off x="6268387" y="3113172"/>
              <a:ext cx="1217980" cy="579648"/>
            </a:xfrm>
            <a:custGeom>
              <a:avLst/>
              <a:gdLst/>
              <a:ahLst/>
              <a:cxnLst/>
              <a:rect l="l" t="t" r="r" b="b"/>
              <a:pathLst>
                <a:path w="120000" h="120000" extrusionOk="0">
                  <a:moveTo>
                    <a:pt x="0" y="0"/>
                  </a:moveTo>
                  <a:lnTo>
                    <a:pt x="0" y="81776"/>
                  </a:lnTo>
                  <a:lnTo>
                    <a:pt x="120000" y="81776"/>
                  </a:lnTo>
                  <a:lnTo>
                    <a:pt x="120000" y="120000"/>
                  </a:lnTo>
                </a:path>
              </a:pathLst>
            </a:custGeom>
            <a:noFill/>
            <a:ln w="12700" cap="flat" cmpd="sng">
              <a:solidFill>
                <a:srgbClr val="75BDA5"/>
              </a:solidFill>
              <a:prstDash val="solid"/>
              <a:miter lim="800000"/>
              <a:headEnd type="none" w="sm" len="sm"/>
              <a:tailEnd type="none" w="sm" len="sm"/>
            </a:ln>
          </p:spPr>
          <p:txBody>
            <a:bodyPr/>
            <a:lstStyle/>
            <a:p>
              <a:endParaRPr lang="en-DE" sz="1350"/>
            </a:p>
          </p:txBody>
        </p:sp>
        <p:sp>
          <p:nvSpPr>
            <p:cNvPr id="145" name="Google Shape;145;p4"/>
            <p:cNvSpPr/>
            <p:nvPr/>
          </p:nvSpPr>
          <p:spPr>
            <a:xfrm>
              <a:off x="5050407" y="3113172"/>
              <a:ext cx="1217980" cy="579648"/>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rgbClr val="75BDA5"/>
              </a:solidFill>
              <a:prstDash val="solid"/>
              <a:miter lim="800000"/>
              <a:headEnd type="none" w="sm" len="sm"/>
              <a:tailEnd type="none" w="sm" len="sm"/>
            </a:ln>
          </p:spPr>
          <p:txBody>
            <a:bodyPr/>
            <a:lstStyle/>
            <a:p>
              <a:endParaRPr lang="en-DE" sz="1350"/>
            </a:p>
          </p:txBody>
        </p:sp>
        <p:sp>
          <p:nvSpPr>
            <p:cNvPr id="146" name="Google Shape;146;p4"/>
            <p:cNvSpPr/>
            <p:nvPr/>
          </p:nvSpPr>
          <p:spPr>
            <a:xfrm>
              <a:off x="2614446" y="3113172"/>
              <a:ext cx="3653941" cy="579648"/>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rgbClr val="75BDA5"/>
              </a:solidFill>
              <a:prstDash val="solid"/>
              <a:miter lim="800000"/>
              <a:headEnd type="none" w="sm" len="sm"/>
              <a:tailEnd type="none" w="sm" len="sm"/>
            </a:ln>
          </p:spPr>
          <p:txBody>
            <a:bodyPr/>
            <a:lstStyle/>
            <a:p>
              <a:endParaRPr lang="en-DE" sz="1350"/>
            </a:p>
          </p:txBody>
        </p:sp>
        <p:sp>
          <p:nvSpPr>
            <p:cNvPr id="147" name="Google Shape;147;p4"/>
            <p:cNvSpPr/>
            <p:nvPr/>
          </p:nvSpPr>
          <p:spPr>
            <a:xfrm>
              <a:off x="3832426" y="1267931"/>
              <a:ext cx="2435961" cy="579648"/>
            </a:xfrm>
            <a:custGeom>
              <a:avLst/>
              <a:gdLst/>
              <a:ahLst/>
              <a:cxnLst/>
              <a:rect l="l" t="t" r="r" b="b"/>
              <a:pathLst>
                <a:path w="120000" h="120000" extrusionOk="0">
                  <a:moveTo>
                    <a:pt x="0" y="0"/>
                  </a:moveTo>
                  <a:lnTo>
                    <a:pt x="0" y="81776"/>
                  </a:lnTo>
                  <a:lnTo>
                    <a:pt x="120000" y="81776"/>
                  </a:lnTo>
                  <a:lnTo>
                    <a:pt x="120000" y="120000"/>
                  </a:lnTo>
                </a:path>
              </a:pathLst>
            </a:custGeom>
            <a:noFill/>
            <a:ln w="12700" cap="flat" cmpd="sng">
              <a:solidFill>
                <a:schemeClr val="accent2"/>
              </a:solidFill>
              <a:prstDash val="solid"/>
              <a:miter lim="800000"/>
              <a:headEnd type="none" w="sm" len="sm"/>
              <a:tailEnd type="none" w="sm" len="sm"/>
            </a:ln>
          </p:spPr>
          <p:txBody>
            <a:bodyPr/>
            <a:lstStyle/>
            <a:p>
              <a:endParaRPr lang="en-DE" sz="1350"/>
            </a:p>
          </p:txBody>
        </p:sp>
        <p:sp>
          <p:nvSpPr>
            <p:cNvPr id="148" name="Google Shape;148;p4"/>
            <p:cNvSpPr/>
            <p:nvPr/>
          </p:nvSpPr>
          <p:spPr>
            <a:xfrm>
              <a:off x="3786706" y="1267931"/>
              <a:ext cx="91440" cy="579648"/>
            </a:xfrm>
            <a:custGeom>
              <a:avLst/>
              <a:gdLst/>
              <a:ahLst/>
              <a:cxnLst/>
              <a:rect l="l" t="t" r="r" b="b"/>
              <a:pathLst>
                <a:path w="120000" h="120000" extrusionOk="0">
                  <a:moveTo>
                    <a:pt x="60000" y="0"/>
                  </a:moveTo>
                  <a:lnTo>
                    <a:pt x="60000" y="120000"/>
                  </a:lnTo>
                </a:path>
              </a:pathLst>
            </a:custGeom>
            <a:noFill/>
            <a:ln w="12700" cap="flat" cmpd="sng">
              <a:solidFill>
                <a:schemeClr val="accent2"/>
              </a:solidFill>
              <a:prstDash val="solid"/>
              <a:miter lim="800000"/>
              <a:headEnd type="none" w="sm" len="sm"/>
              <a:tailEnd type="none" w="sm" len="sm"/>
            </a:ln>
          </p:spPr>
          <p:txBody>
            <a:bodyPr/>
            <a:lstStyle/>
            <a:p>
              <a:endParaRPr lang="en-DE" sz="1350"/>
            </a:p>
          </p:txBody>
        </p:sp>
        <p:sp>
          <p:nvSpPr>
            <p:cNvPr id="149" name="Google Shape;149;p4"/>
            <p:cNvSpPr/>
            <p:nvPr/>
          </p:nvSpPr>
          <p:spPr>
            <a:xfrm>
              <a:off x="1396465" y="1267931"/>
              <a:ext cx="2435961" cy="579648"/>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chemeClr val="accent2"/>
              </a:solidFill>
              <a:prstDash val="solid"/>
              <a:miter lim="800000"/>
              <a:headEnd type="none" w="sm" len="sm"/>
              <a:tailEnd type="none" w="sm" len="sm"/>
            </a:ln>
          </p:spPr>
          <p:txBody>
            <a:bodyPr/>
            <a:lstStyle/>
            <a:p>
              <a:endParaRPr lang="en-DE" sz="1350"/>
            </a:p>
          </p:txBody>
        </p:sp>
        <p:sp>
          <p:nvSpPr>
            <p:cNvPr id="150" name="Google Shape;150;p4"/>
            <p:cNvSpPr/>
            <p:nvPr/>
          </p:nvSpPr>
          <p:spPr>
            <a:xfrm>
              <a:off x="2835897" y="2338"/>
              <a:ext cx="1993059" cy="1265592"/>
            </a:xfrm>
            <a:prstGeom prst="roundRect">
              <a:avLst>
                <a:gd name="adj" fmla="val 10000"/>
              </a:avLst>
            </a:prstGeom>
            <a:solidFill>
              <a:srgbClr val="3194BA"/>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51" name="Google Shape;151;p4"/>
            <p:cNvSpPr/>
            <p:nvPr/>
          </p:nvSpPr>
          <p:spPr>
            <a:xfrm>
              <a:off x="3057348" y="212717"/>
              <a:ext cx="1993059" cy="1265592"/>
            </a:xfrm>
            <a:prstGeom prst="roundRect">
              <a:avLst>
                <a:gd name="adj" fmla="val 10000"/>
              </a:avLst>
            </a:prstGeom>
            <a:solidFill>
              <a:schemeClr val="lt1">
                <a:alpha val="89803"/>
              </a:schemeClr>
            </a:solidFill>
            <a:ln w="12700" cap="flat" cmpd="sng">
              <a:solidFill>
                <a:srgbClr val="3194BA"/>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52" name="Google Shape;152;p4"/>
            <p:cNvSpPr txBox="1"/>
            <p:nvPr/>
          </p:nvSpPr>
          <p:spPr>
            <a:xfrm>
              <a:off x="3094416" y="249785"/>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Slovak Republic v. Achmea </a:t>
              </a:r>
              <a:endParaRPr sz="825" i="1">
                <a:solidFill>
                  <a:schemeClr val="dk1"/>
                </a:solidFill>
                <a:latin typeface="Calibri"/>
                <a:ea typeface="Calibri"/>
                <a:cs typeface="Calibri"/>
                <a:sym typeface="Calibri"/>
              </a:endParaRPr>
            </a:p>
            <a:p>
              <a:pPr algn="ctr">
                <a:lnSpc>
                  <a:spcPct val="90000"/>
                </a:lnSpc>
                <a:spcBef>
                  <a:spcPts val="289"/>
                </a:spcBef>
                <a:buClr>
                  <a:schemeClr val="dk1"/>
                </a:buClr>
                <a:buSzPts val="1100"/>
              </a:pPr>
              <a:r>
                <a:rPr lang="en-GB" sz="825" b="1">
                  <a:solidFill>
                    <a:schemeClr val="dk1"/>
                  </a:solidFill>
                  <a:latin typeface="Calibri"/>
                  <a:ea typeface="Calibri"/>
                  <a:cs typeface="Calibri"/>
                  <a:sym typeface="Calibri"/>
                </a:rPr>
                <a:t>6 March 2018</a:t>
              </a:r>
              <a:endParaRPr sz="1350"/>
            </a:p>
            <a:p>
              <a:pPr algn="ctr">
                <a:lnSpc>
                  <a:spcPct val="90000"/>
                </a:lnSpc>
                <a:spcBef>
                  <a:spcPts val="289"/>
                </a:spcBef>
                <a:buClr>
                  <a:schemeClr val="dk1"/>
                </a:buClr>
                <a:buSzPts val="1100"/>
              </a:pPr>
              <a:r>
                <a:rPr lang="en-GB" sz="825">
                  <a:solidFill>
                    <a:schemeClr val="dk1"/>
                  </a:solidFill>
                  <a:latin typeface="Calibri"/>
                  <a:ea typeface="Calibri"/>
                  <a:cs typeface="Calibri"/>
                  <a:sym typeface="Calibri"/>
                </a:rPr>
                <a:t>ISDS clauses in BITs are incompatible with EU Law – Arts 267 and 344 TFEU</a:t>
              </a:r>
              <a:endParaRPr sz="1350"/>
            </a:p>
          </p:txBody>
        </p:sp>
        <p:sp>
          <p:nvSpPr>
            <p:cNvPr id="153" name="Google Shape;153;p4"/>
            <p:cNvSpPr/>
            <p:nvPr/>
          </p:nvSpPr>
          <p:spPr>
            <a:xfrm>
              <a:off x="399936" y="1847579"/>
              <a:ext cx="1993059" cy="126559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54" name="Google Shape;154;p4"/>
            <p:cNvSpPr/>
            <p:nvPr/>
          </p:nvSpPr>
          <p:spPr>
            <a:xfrm>
              <a:off x="621387" y="2057957"/>
              <a:ext cx="1993059" cy="1265592"/>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55" name="Google Shape;155;p4"/>
            <p:cNvSpPr txBox="1"/>
            <p:nvPr/>
          </p:nvSpPr>
          <p:spPr>
            <a:xfrm>
              <a:off x="658455" y="2095025"/>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Declarations of the Member States</a:t>
              </a:r>
              <a:r>
                <a:rPr lang="en-GB" sz="825" dirty="0">
                  <a:solidFill>
                    <a:schemeClr val="dk1"/>
                  </a:solidFill>
                  <a:latin typeface="Calibri"/>
                  <a:ea typeface="Calibri"/>
                  <a:cs typeface="Calibri"/>
                  <a:sym typeface="Calibri"/>
                </a:rPr>
                <a:t> on the legal consequences of the </a:t>
              </a:r>
              <a:r>
                <a:rPr lang="en-GB" sz="825" i="1" dirty="0" err="1">
                  <a:solidFill>
                    <a:schemeClr val="dk1"/>
                  </a:solidFill>
                  <a:latin typeface="Calibri"/>
                  <a:ea typeface="Calibri"/>
                  <a:cs typeface="Calibri"/>
                  <a:sym typeface="Calibri"/>
                </a:rPr>
                <a:t>Achmea</a:t>
              </a:r>
              <a:r>
                <a:rPr lang="en-GB" sz="825" dirty="0">
                  <a:solidFill>
                    <a:schemeClr val="dk1"/>
                  </a:solidFill>
                  <a:latin typeface="Calibri"/>
                  <a:ea typeface="Calibri"/>
                  <a:cs typeface="Calibri"/>
                  <a:sym typeface="Calibri"/>
                </a:rPr>
                <a:t> judgment and on investment Protection. </a:t>
              </a:r>
              <a:endParaRPr sz="1350" dirty="0"/>
            </a:p>
            <a:p>
              <a:pPr algn="ctr">
                <a:lnSpc>
                  <a:spcPct val="90000"/>
                </a:lnSpc>
                <a:spcBef>
                  <a:spcPts val="289"/>
                </a:spcBef>
                <a:buClr>
                  <a:schemeClr val="dk1"/>
                </a:buClr>
                <a:buSzPts val="1100"/>
              </a:pPr>
              <a:r>
                <a:rPr lang="en-GB" sz="825" b="1" dirty="0">
                  <a:solidFill>
                    <a:schemeClr val="dk1"/>
                  </a:solidFill>
                  <a:latin typeface="Calibri"/>
                  <a:ea typeface="Calibri"/>
                  <a:cs typeface="Calibri"/>
                  <a:sym typeface="Calibri"/>
                </a:rPr>
                <a:t>15/16 January 2019</a:t>
              </a:r>
              <a:endParaRPr sz="1350" dirty="0"/>
            </a:p>
          </p:txBody>
        </p:sp>
        <p:sp>
          <p:nvSpPr>
            <p:cNvPr id="156" name="Google Shape;156;p4"/>
            <p:cNvSpPr/>
            <p:nvPr/>
          </p:nvSpPr>
          <p:spPr>
            <a:xfrm>
              <a:off x="2835897" y="1847579"/>
              <a:ext cx="1993059" cy="126559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57" name="Google Shape;157;p4"/>
            <p:cNvSpPr/>
            <p:nvPr/>
          </p:nvSpPr>
          <p:spPr>
            <a:xfrm>
              <a:off x="3057348" y="2057957"/>
              <a:ext cx="1993059" cy="1265592"/>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58" name="Google Shape;158;p4"/>
            <p:cNvSpPr txBox="1"/>
            <p:nvPr/>
          </p:nvSpPr>
          <p:spPr>
            <a:xfrm>
              <a:off x="3094416" y="2095025"/>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Agreement for the Termination of BITs between the Member States of the EU </a:t>
              </a:r>
              <a:endParaRPr sz="825">
                <a:solidFill>
                  <a:schemeClr val="dk1"/>
                </a:solidFill>
                <a:latin typeface="Calibri"/>
                <a:ea typeface="Calibri"/>
                <a:cs typeface="Calibri"/>
                <a:sym typeface="Calibri"/>
              </a:endParaRPr>
            </a:p>
            <a:p>
              <a:pPr algn="ctr">
                <a:lnSpc>
                  <a:spcPct val="90000"/>
                </a:lnSpc>
                <a:spcBef>
                  <a:spcPts val="289"/>
                </a:spcBef>
                <a:buClr>
                  <a:schemeClr val="dk1"/>
                </a:buClr>
                <a:buSzPts val="1100"/>
              </a:pPr>
              <a:r>
                <a:rPr lang="en-GB" sz="825" b="1">
                  <a:solidFill>
                    <a:schemeClr val="dk1"/>
                  </a:solidFill>
                  <a:latin typeface="Calibri"/>
                  <a:ea typeface="Calibri"/>
                  <a:cs typeface="Calibri"/>
                  <a:sym typeface="Calibri"/>
                </a:rPr>
                <a:t>5 May 2020</a:t>
              </a:r>
              <a:endParaRPr sz="1350"/>
            </a:p>
            <a:p>
              <a:pPr algn="ctr">
                <a:lnSpc>
                  <a:spcPct val="90000"/>
                </a:lnSpc>
                <a:spcBef>
                  <a:spcPts val="289"/>
                </a:spcBef>
                <a:buClr>
                  <a:schemeClr val="dk1"/>
                </a:buClr>
                <a:buSzPts val="1100"/>
              </a:pPr>
              <a:r>
                <a:rPr lang="en-GB" sz="825">
                  <a:solidFill>
                    <a:schemeClr val="dk1"/>
                  </a:solidFill>
                  <a:latin typeface="Calibri"/>
                  <a:ea typeface="Calibri"/>
                  <a:cs typeface="Calibri"/>
                  <a:sym typeface="Calibri"/>
                </a:rPr>
                <a:t>MS agreed to terminated some 190 BITs</a:t>
              </a:r>
              <a:endParaRPr sz="1350"/>
            </a:p>
          </p:txBody>
        </p:sp>
        <p:sp>
          <p:nvSpPr>
            <p:cNvPr id="159" name="Google Shape;159;p4"/>
            <p:cNvSpPr/>
            <p:nvPr/>
          </p:nvSpPr>
          <p:spPr>
            <a:xfrm>
              <a:off x="5271858" y="1847579"/>
              <a:ext cx="1993059" cy="126559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60" name="Google Shape;160;p4"/>
            <p:cNvSpPr/>
            <p:nvPr/>
          </p:nvSpPr>
          <p:spPr>
            <a:xfrm>
              <a:off x="5493309" y="2057957"/>
              <a:ext cx="1993059" cy="1265592"/>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61" name="Google Shape;161;p4"/>
            <p:cNvSpPr txBox="1"/>
            <p:nvPr/>
          </p:nvSpPr>
          <p:spPr>
            <a:xfrm>
              <a:off x="5530377" y="2095025"/>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a:solidFill>
                    <a:schemeClr val="dk1"/>
                  </a:solidFill>
                  <a:latin typeface="Calibri"/>
                  <a:ea typeface="Calibri"/>
                  <a:cs typeface="Calibri"/>
                  <a:sym typeface="Calibri"/>
                </a:rPr>
                <a:t>Subsequent EU  Case Law developments</a:t>
              </a:r>
              <a:endParaRPr sz="1350"/>
            </a:p>
          </p:txBody>
        </p:sp>
        <p:sp>
          <p:nvSpPr>
            <p:cNvPr id="162" name="Google Shape;162;p4"/>
            <p:cNvSpPr/>
            <p:nvPr/>
          </p:nvSpPr>
          <p:spPr>
            <a:xfrm>
              <a:off x="1617916" y="3692820"/>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63" name="Google Shape;163;p4"/>
            <p:cNvSpPr/>
            <p:nvPr/>
          </p:nvSpPr>
          <p:spPr>
            <a:xfrm>
              <a:off x="1839367" y="39031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64" name="Google Shape;164;p4"/>
            <p:cNvSpPr txBox="1"/>
            <p:nvPr/>
          </p:nvSpPr>
          <p:spPr>
            <a:xfrm>
              <a:off x="1876435" y="3940266"/>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Moldova v. Komstroy</a:t>
              </a:r>
              <a:r>
                <a:rPr lang="en-GB" sz="825"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GB" sz="825">
                  <a:solidFill>
                    <a:schemeClr val="dk1"/>
                  </a:solidFill>
                  <a:latin typeface="Calibri"/>
                  <a:ea typeface="Calibri"/>
                  <a:cs typeface="Calibri"/>
                  <a:sym typeface="Calibri"/>
                </a:rPr>
                <a:t>decision (on the Energy Charter Treaty)</a:t>
              </a:r>
              <a:endParaRPr sz="1350"/>
            </a:p>
            <a:p>
              <a:pPr algn="ctr">
                <a:lnSpc>
                  <a:spcPct val="90000"/>
                </a:lnSpc>
                <a:spcBef>
                  <a:spcPts val="289"/>
                </a:spcBef>
                <a:buClr>
                  <a:schemeClr val="dk1"/>
                </a:buClr>
                <a:buSzPts val="1100"/>
              </a:pPr>
              <a:r>
                <a:rPr lang="en-GB" sz="825" b="1">
                  <a:solidFill>
                    <a:schemeClr val="dk1"/>
                  </a:solidFill>
                  <a:latin typeface="Calibri"/>
                  <a:ea typeface="Calibri"/>
                  <a:cs typeface="Calibri"/>
                  <a:sym typeface="Calibri"/>
                </a:rPr>
                <a:t>2 September 2021</a:t>
              </a:r>
              <a:endParaRPr sz="1350"/>
            </a:p>
          </p:txBody>
        </p:sp>
        <p:sp>
          <p:nvSpPr>
            <p:cNvPr id="165" name="Google Shape;165;p4"/>
            <p:cNvSpPr/>
            <p:nvPr/>
          </p:nvSpPr>
          <p:spPr>
            <a:xfrm>
              <a:off x="4053877" y="3692820"/>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66" name="Google Shape;166;p4"/>
            <p:cNvSpPr/>
            <p:nvPr/>
          </p:nvSpPr>
          <p:spPr>
            <a:xfrm>
              <a:off x="4275328" y="39031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67" name="Google Shape;167;p4"/>
            <p:cNvSpPr txBox="1"/>
            <p:nvPr/>
          </p:nvSpPr>
          <p:spPr>
            <a:xfrm>
              <a:off x="4312396" y="3940266"/>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i="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Poland v. PL Holdings </a:t>
              </a:r>
              <a:r>
                <a:rPr lang="en-GB" sz="825">
                  <a:solidFill>
                    <a:schemeClr val="dk1"/>
                  </a:solidFill>
                  <a:latin typeface="Calibri"/>
                  <a:ea typeface="Calibri"/>
                  <a:cs typeface="Calibri"/>
                  <a:sym typeface="Calibri"/>
                </a:rPr>
                <a:t>decision (on </a:t>
              </a:r>
              <a:r>
                <a:rPr lang="en-GB" sz="825" i="1">
                  <a:solidFill>
                    <a:schemeClr val="dk1"/>
                  </a:solidFill>
                  <a:latin typeface="Calibri"/>
                  <a:ea typeface="Calibri"/>
                  <a:cs typeface="Calibri"/>
                  <a:sym typeface="Calibri"/>
                </a:rPr>
                <a:t>ad hoc </a:t>
              </a:r>
              <a:r>
                <a:rPr lang="en-GB" sz="825">
                  <a:solidFill>
                    <a:schemeClr val="dk1"/>
                  </a:solidFill>
                  <a:latin typeface="Calibri"/>
                  <a:ea typeface="Calibri"/>
                  <a:cs typeface="Calibri"/>
                  <a:sym typeface="Calibri"/>
                </a:rPr>
                <a:t>agreements)</a:t>
              </a:r>
              <a:endParaRPr sz="1350"/>
            </a:p>
            <a:p>
              <a:pPr algn="ctr">
                <a:lnSpc>
                  <a:spcPct val="90000"/>
                </a:lnSpc>
                <a:spcBef>
                  <a:spcPts val="289"/>
                </a:spcBef>
                <a:buClr>
                  <a:schemeClr val="dk1"/>
                </a:buClr>
                <a:buSzPts val="1100"/>
              </a:pPr>
              <a:r>
                <a:rPr lang="en-GB" sz="825" b="1">
                  <a:solidFill>
                    <a:schemeClr val="dk1"/>
                  </a:solidFill>
                  <a:latin typeface="Calibri"/>
                  <a:ea typeface="Calibri"/>
                  <a:cs typeface="Calibri"/>
                  <a:sym typeface="Calibri"/>
                </a:rPr>
                <a:t>26 October 2021</a:t>
              </a:r>
              <a:endParaRPr sz="1350"/>
            </a:p>
          </p:txBody>
        </p:sp>
        <p:sp>
          <p:nvSpPr>
            <p:cNvPr id="168" name="Google Shape;168;p4"/>
            <p:cNvSpPr/>
            <p:nvPr/>
          </p:nvSpPr>
          <p:spPr>
            <a:xfrm>
              <a:off x="6489838" y="3692820"/>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69" name="Google Shape;169;p4"/>
            <p:cNvSpPr/>
            <p:nvPr/>
          </p:nvSpPr>
          <p:spPr>
            <a:xfrm>
              <a:off x="6711289" y="39031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70" name="Google Shape;170;p4"/>
            <p:cNvSpPr txBox="1"/>
            <p:nvPr/>
          </p:nvSpPr>
          <p:spPr>
            <a:xfrm>
              <a:off x="6748357" y="3940266"/>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i="1">
                  <a:solidFill>
                    <a:schemeClr val="dk1"/>
                  </a:solidFill>
                  <a:latin typeface="Calibri"/>
                  <a:ea typeface="Calibri"/>
                  <a:cs typeface="Calibri"/>
                  <a:sym typeface="Calibri"/>
                </a:rPr>
                <a:t>Romania v. </a:t>
              </a:r>
              <a:r>
                <a:rPr lang="en-GB" sz="825" i="1" err="1">
                  <a:solidFill>
                    <a:schemeClr val="dk1"/>
                  </a:solidFill>
                  <a:latin typeface="Calibri"/>
                  <a:ea typeface="Calibri"/>
                  <a:cs typeface="Calibri"/>
                  <a:sym typeface="Calibri"/>
                </a:rPr>
                <a:t>Micula</a:t>
              </a:r>
              <a:r>
                <a:rPr lang="en-GB" sz="825" i="1">
                  <a:solidFill>
                    <a:schemeClr val="dk1"/>
                  </a:solidFill>
                  <a:latin typeface="Calibri"/>
                  <a:ea typeface="Calibri"/>
                  <a:cs typeface="Calibri"/>
                  <a:sym typeface="Calibri"/>
                </a:rPr>
                <a:t> </a:t>
              </a:r>
              <a:r>
                <a:rPr lang="en-GB" sz="825">
                  <a:solidFill>
                    <a:schemeClr val="dk1"/>
                  </a:solidFill>
                  <a:latin typeface="Calibri"/>
                  <a:ea typeface="Calibri"/>
                  <a:cs typeface="Calibri"/>
                  <a:sym typeface="Calibri"/>
                </a:rPr>
                <a:t>decision</a:t>
              </a:r>
              <a:r>
                <a:rPr lang="en-GB" sz="825" i="1">
                  <a:solidFill>
                    <a:schemeClr val="dk1"/>
                  </a:solidFill>
                  <a:latin typeface="Calibri"/>
                  <a:ea typeface="Calibri"/>
                  <a:cs typeface="Calibri"/>
                  <a:sym typeface="Calibri"/>
                </a:rPr>
                <a:t> </a:t>
              </a:r>
              <a:r>
                <a:rPr lang="en-GB" sz="825">
                  <a:solidFill>
                    <a:schemeClr val="dk1"/>
                  </a:solidFill>
                  <a:latin typeface="Calibri"/>
                  <a:ea typeface="Calibri"/>
                  <a:cs typeface="Calibri"/>
                  <a:sym typeface="Calibri"/>
                </a:rPr>
                <a:t> (on enforcement of awards and state aid, and on consent to arbitrate post-EU accession)</a:t>
              </a:r>
              <a:endParaRPr sz="1350"/>
            </a:p>
            <a:p>
              <a:pPr algn="ctr">
                <a:lnSpc>
                  <a:spcPct val="90000"/>
                </a:lnSpc>
                <a:spcBef>
                  <a:spcPts val="289"/>
                </a:spcBef>
                <a:buClr>
                  <a:schemeClr val="dk1"/>
                </a:buClr>
                <a:buSzPts val="1100"/>
              </a:pPr>
              <a:r>
                <a:rPr lang="en-GB" sz="825" b="1"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25 January 2022 &amp; 21 September 2022</a:t>
              </a:r>
              <a:endParaRPr sz="825" b="1">
                <a:solidFill>
                  <a:schemeClr val="dk1"/>
                </a:solidFill>
                <a:latin typeface="Calibri"/>
                <a:ea typeface="Calibri"/>
                <a:cs typeface="Calibri"/>
                <a:sym typeface="Calibri"/>
              </a:endParaRPr>
            </a:p>
          </p:txBody>
        </p:sp>
        <p:sp>
          <p:nvSpPr>
            <p:cNvPr id="171" name="Google Shape;171;p4"/>
            <p:cNvSpPr/>
            <p:nvPr/>
          </p:nvSpPr>
          <p:spPr>
            <a:xfrm>
              <a:off x="8709891" y="403519"/>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72" name="Google Shape;172;p4"/>
            <p:cNvSpPr/>
            <p:nvPr/>
          </p:nvSpPr>
          <p:spPr>
            <a:xfrm>
              <a:off x="8931342" y="6138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73" name="Google Shape;173;p4"/>
            <p:cNvSpPr txBox="1"/>
            <p:nvPr/>
          </p:nvSpPr>
          <p:spPr>
            <a:xfrm>
              <a:off x="8968410" y="650966"/>
              <a:ext cx="1918923" cy="1191456"/>
            </a:xfrm>
            <a:prstGeom prst="rect">
              <a:avLst/>
            </a:prstGeom>
            <a:noFill/>
            <a:ln>
              <a:noFill/>
            </a:ln>
          </p:spPr>
          <p:txBody>
            <a:bodyPr spcFirstLastPara="1" wrap="square" lIns="31425" tIns="31425" rIns="31425" bIns="31425" anchor="ctr" anchorCtr="0">
              <a:noAutofit/>
            </a:bodyPr>
            <a:lstStyle/>
            <a:p>
              <a:pPr algn="ctr">
                <a:lnSpc>
                  <a:spcPct val="90000"/>
                </a:lnSpc>
                <a:buClr>
                  <a:schemeClr val="dk1"/>
                </a:buClr>
                <a:buSzPts val="1100"/>
              </a:pPr>
              <a:r>
                <a:rPr lang="en-GB" sz="825">
                  <a:solidFill>
                    <a:schemeClr val="dk1"/>
                  </a:solidFill>
                  <a:latin typeface="Calibri"/>
                  <a:ea typeface="Calibri"/>
                  <a:cs typeface="Calibri"/>
                  <a:sym typeface="Calibri"/>
                </a:rPr>
                <a:t>Rise of "Achmea" objections to jurisdiction/annulment in ISDS and rise of other objections to enforcement in 3rd States national courts = both largely unsuccessful  </a:t>
              </a:r>
              <a:endParaRPr sz="1350"/>
            </a:p>
          </p:txBody>
        </p:sp>
      </p:grpSp>
      <p:cxnSp>
        <p:nvCxnSpPr>
          <p:cNvPr id="174" name="Google Shape;174;p4"/>
          <p:cNvCxnSpPr/>
          <p:nvPr/>
        </p:nvCxnSpPr>
        <p:spPr>
          <a:xfrm>
            <a:off x="5819776" y="2473055"/>
            <a:ext cx="2028217" cy="0"/>
          </a:xfrm>
          <a:prstGeom prst="straightConnector1">
            <a:avLst/>
          </a:prstGeom>
          <a:noFill/>
          <a:ln w="9525" cap="flat" cmpd="sng">
            <a:solidFill>
              <a:schemeClr val="accent1"/>
            </a:solidFill>
            <a:prstDash val="solid"/>
            <a:miter lim="800000"/>
            <a:headEnd type="none" w="sm" len="sm"/>
            <a:tailEnd type="none" w="sm" len="sm"/>
          </a:ln>
        </p:spPr>
      </p:cxnSp>
      <p:sp>
        <p:nvSpPr>
          <p:cNvPr id="175" name="Google Shape;175;p4"/>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GB"/>
              <a:pPr/>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1E58-D01D-CC10-CF87-E6C546C3EAAC}"/>
              </a:ext>
            </a:extLst>
          </p:cNvPr>
          <p:cNvSpPr>
            <a:spLocks noGrp="1"/>
          </p:cNvSpPr>
          <p:nvPr>
            <p:ph type="title"/>
          </p:nvPr>
        </p:nvSpPr>
        <p:spPr>
          <a:xfrm>
            <a:off x="2152650" y="784621"/>
            <a:ext cx="7886700" cy="583406"/>
          </a:xfrm>
        </p:spPr>
        <p:txBody>
          <a:bodyPr>
            <a:normAutofit fontScale="90000"/>
          </a:bodyPr>
          <a:lstStyle/>
          <a:p>
            <a:r>
              <a:rPr lang="en-GB" b="1" dirty="0">
                <a:solidFill>
                  <a:schemeClr val="tx2"/>
                </a:solidFill>
                <a:effectLst>
                  <a:outerShdw blurRad="38100" dist="38100" dir="2700000" algn="tl">
                    <a:srgbClr val="000000">
                      <a:alpha val="43137"/>
                    </a:srgbClr>
                  </a:outerShdw>
                </a:effectLst>
              </a:rPr>
              <a:t>The standpoint of the European Commission</a:t>
            </a:r>
          </a:p>
        </p:txBody>
      </p:sp>
      <p:graphicFrame>
        <p:nvGraphicFramePr>
          <p:cNvPr id="6" name="Content Placeholder 5">
            <a:extLst>
              <a:ext uri="{FF2B5EF4-FFF2-40B4-BE49-F238E27FC236}">
                <a16:creationId xmlns:a16="http://schemas.microsoft.com/office/drawing/2014/main" id="{4C7482B6-7711-EA60-21AD-C0088F550B94}"/>
              </a:ext>
            </a:extLst>
          </p:cNvPr>
          <p:cNvGraphicFramePr>
            <a:graphicFrameLocks noGrp="1"/>
          </p:cNvGraphicFramePr>
          <p:nvPr>
            <p:ph idx="1"/>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54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1607765" y="491728"/>
            <a:ext cx="7886700" cy="994172"/>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2000"/>
            </a:pPr>
            <a:r>
              <a:rPr lang="en-GB" sz="2400" dirty="0">
                <a:latin typeface="+mn-lt"/>
              </a:rPr>
              <a:t>M1: Relying on EU law instead of International Investment Law: Preliminary Observations</a:t>
            </a:r>
            <a:endParaRPr sz="2400" dirty="0">
              <a:latin typeface="+mn-lt"/>
            </a:endParaRPr>
          </a:p>
        </p:txBody>
      </p:sp>
      <p:graphicFrame>
        <p:nvGraphicFramePr>
          <p:cNvPr id="181" name="Google Shape;181;p5"/>
          <p:cNvGraphicFramePr/>
          <p:nvPr>
            <p:extLst>
              <p:ext uri="{D42A27DB-BD31-4B8C-83A1-F6EECF244321}">
                <p14:modId xmlns:p14="http://schemas.microsoft.com/office/powerpoint/2010/main" val="379703781"/>
              </p:ext>
            </p:extLst>
          </p:nvPr>
        </p:nvGraphicFramePr>
        <p:xfrm>
          <a:off x="1120140" y="1485900"/>
          <a:ext cx="10092690" cy="4913046"/>
        </p:xfrm>
        <a:graphic>
          <a:graphicData uri="http://schemas.openxmlformats.org/drawingml/2006/table">
            <a:tbl>
              <a:tblPr firstRow="1" bandRow="1">
                <a:noFill/>
              </a:tblPr>
              <a:tblGrid>
                <a:gridCol w="1638286">
                  <a:extLst>
                    <a:ext uri="{9D8B030D-6E8A-4147-A177-3AD203B41FA5}">
                      <a16:colId xmlns:a16="http://schemas.microsoft.com/office/drawing/2014/main" val="20000"/>
                    </a:ext>
                  </a:extLst>
                </a:gridCol>
                <a:gridCol w="3142521">
                  <a:extLst>
                    <a:ext uri="{9D8B030D-6E8A-4147-A177-3AD203B41FA5}">
                      <a16:colId xmlns:a16="http://schemas.microsoft.com/office/drawing/2014/main" val="20001"/>
                    </a:ext>
                  </a:extLst>
                </a:gridCol>
                <a:gridCol w="5311883">
                  <a:extLst>
                    <a:ext uri="{9D8B030D-6E8A-4147-A177-3AD203B41FA5}">
                      <a16:colId xmlns:a16="http://schemas.microsoft.com/office/drawing/2014/main" val="20002"/>
                    </a:ext>
                  </a:extLst>
                </a:gridCol>
              </a:tblGrid>
              <a:tr h="214156">
                <a:tc>
                  <a:txBody>
                    <a:bodyPr/>
                    <a:lstStyle/>
                    <a:p>
                      <a:pPr marL="0" marR="0" lvl="0" indent="0" algn="l" rtl="0">
                        <a:spcBef>
                          <a:spcPts val="0"/>
                        </a:spcBef>
                        <a:spcAft>
                          <a:spcPts val="0"/>
                        </a:spcAft>
                        <a:buNone/>
                      </a:pPr>
                      <a:endParaRPr sz="1050" i="1"/>
                    </a:p>
                  </a:txBody>
                  <a:tcPr marL="68588" marR="68588" marT="34294" marB="34294"/>
                </a:tc>
                <a:tc>
                  <a:txBody>
                    <a:bodyPr/>
                    <a:lstStyle/>
                    <a:p>
                      <a:pPr marL="0" marR="0" lvl="0" indent="0" algn="l" rtl="0">
                        <a:spcBef>
                          <a:spcPts val="0"/>
                        </a:spcBef>
                        <a:spcAft>
                          <a:spcPts val="0"/>
                        </a:spcAft>
                        <a:buNone/>
                      </a:pPr>
                      <a:r>
                        <a:rPr lang="en-GB" sz="1050" dirty="0"/>
                        <a:t>International Investment Law</a:t>
                      </a:r>
                      <a:endParaRPr sz="1050" dirty="0"/>
                    </a:p>
                  </a:txBody>
                  <a:tcPr marL="68588" marR="68588" marT="34294" marB="34294"/>
                </a:tc>
                <a:tc>
                  <a:txBody>
                    <a:bodyPr/>
                    <a:lstStyle/>
                    <a:p>
                      <a:pPr marL="0" marR="0" lvl="0" indent="0" algn="l" rtl="0">
                        <a:spcBef>
                          <a:spcPts val="0"/>
                        </a:spcBef>
                        <a:spcAft>
                          <a:spcPts val="0"/>
                        </a:spcAft>
                        <a:buNone/>
                      </a:pPr>
                      <a:r>
                        <a:rPr lang="en-GB" sz="1050" dirty="0"/>
                        <a:t>EU Law</a:t>
                      </a:r>
                      <a:endParaRPr sz="1050" dirty="0"/>
                    </a:p>
                  </a:txBody>
                  <a:tcPr marL="68588" marR="68588" marT="34294" marB="34294"/>
                </a:tc>
                <a:extLst>
                  <a:ext uri="{0D108BD9-81ED-4DB2-BD59-A6C34878D82A}">
                    <a16:rowId xmlns:a16="http://schemas.microsoft.com/office/drawing/2014/main" val="10000"/>
                  </a:ext>
                </a:extLst>
              </a:tr>
              <a:tr h="358851">
                <a:tc>
                  <a:txBody>
                    <a:bodyPr/>
                    <a:lstStyle/>
                    <a:p>
                      <a:pPr marL="0" marR="0" lvl="0" indent="0" algn="l" rtl="0">
                        <a:spcBef>
                          <a:spcPts val="0"/>
                        </a:spcBef>
                        <a:spcAft>
                          <a:spcPts val="0"/>
                        </a:spcAft>
                        <a:buNone/>
                      </a:pPr>
                      <a:r>
                        <a:rPr lang="en-GB" sz="1050" i="1"/>
                        <a:t>Applicable Law</a:t>
                      </a:r>
                      <a:endParaRPr sz="1050"/>
                    </a:p>
                  </a:txBody>
                  <a:tcPr marL="68588" marR="68588" marT="34294" marB="34294"/>
                </a:tc>
                <a:tc>
                  <a:txBody>
                    <a:bodyPr/>
                    <a:lstStyle/>
                    <a:p>
                      <a:pPr marL="0" marR="0" lvl="0" indent="0" algn="l" rtl="0">
                        <a:spcBef>
                          <a:spcPts val="0"/>
                        </a:spcBef>
                        <a:spcAft>
                          <a:spcPts val="0"/>
                        </a:spcAft>
                        <a:buNone/>
                      </a:pPr>
                      <a:r>
                        <a:rPr lang="en-GB" sz="1050" dirty="0"/>
                        <a:t>BIT/IIA + Arbitral Rules +  Customary International Law + national laws</a:t>
                      </a:r>
                      <a:endParaRPr sz="1050" dirty="0"/>
                    </a:p>
                  </a:txBody>
                  <a:tcPr marL="68588" marR="68588" marT="34294" marB="34294"/>
                </a:tc>
                <a:tc>
                  <a:txBody>
                    <a:bodyPr/>
                    <a:lstStyle/>
                    <a:p>
                      <a:pPr marL="0" marR="0" lvl="0" indent="0" algn="l" rtl="0">
                        <a:spcBef>
                          <a:spcPts val="0"/>
                        </a:spcBef>
                        <a:spcAft>
                          <a:spcPts val="0"/>
                        </a:spcAft>
                        <a:buNone/>
                      </a:pPr>
                      <a:r>
                        <a:rPr lang="en-GB" sz="1050" dirty="0"/>
                        <a:t>TFEU/TEU/Charter of Fundamental Rights + EU principles + ECHR +national laws</a:t>
                      </a:r>
                      <a:endParaRPr sz="1050" dirty="0"/>
                    </a:p>
                  </a:txBody>
                  <a:tcPr marL="68588" marR="68588" marT="34294" marB="34294"/>
                </a:tc>
                <a:extLst>
                  <a:ext uri="{0D108BD9-81ED-4DB2-BD59-A6C34878D82A}">
                    <a16:rowId xmlns:a16="http://schemas.microsoft.com/office/drawing/2014/main" val="10001"/>
                  </a:ext>
                </a:extLst>
              </a:tr>
              <a:tr h="1227020">
                <a:tc>
                  <a:txBody>
                    <a:bodyPr/>
                    <a:lstStyle/>
                    <a:p>
                      <a:pPr marL="0" marR="0" lvl="0" indent="0" algn="l" rtl="0">
                        <a:spcBef>
                          <a:spcPts val="0"/>
                        </a:spcBef>
                        <a:spcAft>
                          <a:spcPts val="0"/>
                        </a:spcAft>
                        <a:buNone/>
                      </a:pPr>
                      <a:r>
                        <a:rPr lang="en-GB" sz="1050" i="1" dirty="0"/>
                        <a:t>Scope of Protection: Investment &amp; Investor</a:t>
                      </a:r>
                      <a:endParaRPr sz="1050" dirty="0"/>
                    </a:p>
                  </a:txBody>
                  <a:tcPr marL="68588" marR="68588" marT="34294" marB="34294"/>
                </a:tc>
                <a:tc>
                  <a:txBody>
                    <a:bodyPr/>
                    <a:lstStyle/>
                    <a:p>
                      <a:pPr marL="0" marR="0" lvl="0" indent="0" algn="l" rtl="0">
                        <a:spcBef>
                          <a:spcPts val="0"/>
                        </a:spcBef>
                        <a:spcAft>
                          <a:spcPts val="0"/>
                        </a:spcAft>
                        <a:buNone/>
                      </a:pPr>
                      <a:r>
                        <a:rPr lang="en-GB" sz="1050"/>
                        <a:t>Broad wording in BITs, whereby investment is “every kind of asset” has led to case law development of various ‘test’, i.e., the </a:t>
                      </a:r>
                      <a:r>
                        <a:rPr lang="en-GB" sz="1050" i="1"/>
                        <a:t>Salini </a:t>
                      </a:r>
                      <a:r>
                        <a:rPr lang="en-GB" sz="1050" i="0"/>
                        <a:t>test. Similarly, while investor is most often </a:t>
                      </a:r>
                      <a:r>
                        <a:rPr lang="en-GB" sz="1050"/>
                        <a:t>the national of the other contracting State party, there are quite strict (though varying) rules on dual nationalities / treaty shopping. </a:t>
                      </a:r>
                      <a:endParaRPr sz="1050"/>
                    </a:p>
                    <a:p>
                      <a:pPr marL="0" marR="0" lvl="0" indent="0" algn="l" rtl="0">
                        <a:spcBef>
                          <a:spcPts val="0"/>
                        </a:spcBef>
                        <a:spcAft>
                          <a:spcPts val="0"/>
                        </a:spcAft>
                        <a:buNone/>
                      </a:pPr>
                      <a:r>
                        <a:rPr lang="en-GB" sz="1050"/>
                        <a:t>Legality clauses. </a:t>
                      </a:r>
                      <a:endParaRPr sz="1050"/>
                    </a:p>
                  </a:txBody>
                  <a:tcPr marL="68588" marR="68588" marT="34294" marB="34294"/>
                </a:tc>
                <a:tc>
                  <a:txBody>
                    <a:bodyPr/>
                    <a:lstStyle/>
                    <a:p>
                      <a:pPr marL="0" marR="0" lvl="0" indent="0" algn="l" rtl="0">
                        <a:lnSpc>
                          <a:spcPct val="100000"/>
                        </a:lnSpc>
                        <a:spcBef>
                          <a:spcPts val="0"/>
                        </a:spcBef>
                        <a:spcAft>
                          <a:spcPts val="0"/>
                        </a:spcAft>
                        <a:buClr>
                          <a:schemeClr val="dk1"/>
                        </a:buClr>
                        <a:buSzPts val="1250"/>
                        <a:buFont typeface="Calibri"/>
                        <a:buNone/>
                      </a:pPr>
                      <a:r>
                        <a:rPr lang="en-GB" sz="1050" b="1" dirty="0"/>
                        <a:t>Very broad and dependent on applicable law.</a:t>
                      </a:r>
                      <a:endParaRPr sz="1050" dirty="0"/>
                    </a:p>
                    <a:p>
                      <a:pPr marL="0" marR="0" lvl="0" indent="0" algn="l" rtl="0">
                        <a:lnSpc>
                          <a:spcPct val="100000"/>
                        </a:lnSpc>
                        <a:spcBef>
                          <a:spcPts val="0"/>
                        </a:spcBef>
                        <a:spcAft>
                          <a:spcPts val="0"/>
                        </a:spcAft>
                        <a:buClr>
                          <a:schemeClr val="dk1"/>
                        </a:buClr>
                        <a:buSzPts val="1250"/>
                        <a:buFont typeface="Calibri"/>
                        <a:buNone/>
                      </a:pPr>
                      <a:r>
                        <a:rPr lang="en-GB" sz="1050" dirty="0"/>
                        <a:t>Competence in granting nationality lies with MS but once MS nationality is granted, the investor is protected by the principle of non-discrimination. Art. 54 TFEU allows for legal entities incorporated in one Member State to operate in all other Member States. </a:t>
                      </a:r>
                      <a:endParaRPr sz="1050" dirty="0"/>
                    </a:p>
                    <a:p>
                      <a:pPr marL="0" marR="0" lvl="0" indent="0" algn="l" rtl="0">
                        <a:lnSpc>
                          <a:spcPct val="100000"/>
                        </a:lnSpc>
                        <a:spcBef>
                          <a:spcPts val="0"/>
                        </a:spcBef>
                        <a:spcAft>
                          <a:spcPts val="0"/>
                        </a:spcAft>
                        <a:buClr>
                          <a:schemeClr val="dk1"/>
                        </a:buClr>
                        <a:buSzPts val="1250"/>
                        <a:buFont typeface="Calibri"/>
                        <a:buNone/>
                      </a:pPr>
                      <a:r>
                        <a:rPr lang="en-GB" sz="1050" dirty="0"/>
                        <a:t>Protection of “property” under ECHR &amp; Charter of Fundamental Rights .</a:t>
                      </a:r>
                      <a:endParaRPr sz="1050" dirty="0"/>
                    </a:p>
                    <a:p>
                      <a:pPr marL="0" marR="0" lvl="0" indent="0" algn="l" rtl="0">
                        <a:lnSpc>
                          <a:spcPct val="100000"/>
                        </a:lnSpc>
                        <a:spcBef>
                          <a:spcPts val="0"/>
                        </a:spcBef>
                        <a:spcAft>
                          <a:spcPts val="0"/>
                        </a:spcAft>
                        <a:buClr>
                          <a:schemeClr val="dk1"/>
                        </a:buClr>
                        <a:buSzPts val="1250"/>
                        <a:buFont typeface="Calibri"/>
                        <a:buNone/>
                      </a:pPr>
                      <a:r>
                        <a:rPr lang="en-GB" sz="1050" dirty="0">
                          <a:solidFill>
                            <a:schemeClr val="dk1"/>
                          </a:solidFill>
                          <a:latin typeface="Calibri"/>
                          <a:cs typeface="Calibri"/>
                        </a:rPr>
                        <a:t> </a:t>
                      </a:r>
                      <a:r>
                        <a:rPr lang="en-GB" sz="1050" dirty="0"/>
                        <a:t> </a:t>
                      </a:r>
                      <a:endParaRPr sz="1050" dirty="0"/>
                    </a:p>
                  </a:txBody>
                  <a:tcPr marL="68588" marR="68588" marT="34294" marB="34294"/>
                </a:tc>
                <a:extLst>
                  <a:ext uri="{0D108BD9-81ED-4DB2-BD59-A6C34878D82A}">
                    <a16:rowId xmlns:a16="http://schemas.microsoft.com/office/drawing/2014/main" val="10002"/>
                  </a:ext>
                </a:extLst>
              </a:tr>
              <a:tr h="454212">
                <a:tc>
                  <a:txBody>
                    <a:bodyPr/>
                    <a:lstStyle/>
                    <a:p>
                      <a:pPr marL="0" marR="0" lvl="0" indent="0" algn="l" rtl="0">
                        <a:spcBef>
                          <a:spcPts val="0"/>
                        </a:spcBef>
                        <a:spcAft>
                          <a:spcPts val="0"/>
                        </a:spcAft>
                        <a:buNone/>
                      </a:pPr>
                      <a:r>
                        <a:rPr lang="en-GB" sz="1050" i="1"/>
                        <a:t>Non-discrimination</a:t>
                      </a:r>
                      <a:endParaRPr sz="1050"/>
                    </a:p>
                  </a:txBody>
                  <a:tcPr marL="68588" marR="68588" marT="34294" marB="34294"/>
                </a:tc>
                <a:tc>
                  <a:txBody>
                    <a:bodyPr/>
                    <a:lstStyle/>
                    <a:p>
                      <a:pPr marL="0" marR="0" lvl="0" indent="0" algn="l" rtl="0">
                        <a:spcBef>
                          <a:spcPts val="0"/>
                        </a:spcBef>
                        <a:spcAft>
                          <a:spcPts val="0"/>
                        </a:spcAft>
                        <a:buNone/>
                      </a:pPr>
                      <a:r>
                        <a:rPr lang="en-GB" sz="1050"/>
                        <a:t>National Treatment and MFN Treatment </a:t>
                      </a:r>
                      <a:endParaRPr sz="1050"/>
                    </a:p>
                  </a:txBody>
                  <a:tcPr marL="68588" marR="68588" marT="34294" marB="34294"/>
                </a:tc>
                <a:tc>
                  <a:txBody>
                    <a:bodyPr/>
                    <a:lstStyle/>
                    <a:p>
                      <a:pPr marL="0" marR="0" lvl="0" indent="0" algn="l" rtl="0">
                        <a:spcBef>
                          <a:spcPts val="0"/>
                        </a:spcBef>
                        <a:spcAft>
                          <a:spcPts val="0"/>
                        </a:spcAft>
                        <a:buNone/>
                      </a:pPr>
                      <a:r>
                        <a:rPr lang="en-GB" sz="1050" dirty="0"/>
                        <a:t>Principle of non-discrimination and strong principles of market liberalization and market access enshrined in case law</a:t>
                      </a:r>
                      <a:endParaRPr sz="1050" dirty="0"/>
                    </a:p>
                  </a:txBody>
                  <a:tcPr marL="68588" marR="68588" marT="34294" marB="34294"/>
                </a:tc>
                <a:extLst>
                  <a:ext uri="{0D108BD9-81ED-4DB2-BD59-A6C34878D82A}">
                    <a16:rowId xmlns:a16="http://schemas.microsoft.com/office/drawing/2014/main" val="10003"/>
                  </a:ext>
                </a:extLst>
              </a:tr>
              <a:tr h="937631">
                <a:tc>
                  <a:txBody>
                    <a:bodyPr/>
                    <a:lstStyle/>
                    <a:p>
                      <a:pPr marL="0" marR="0" lvl="0" indent="0" algn="l" rtl="0">
                        <a:spcBef>
                          <a:spcPts val="0"/>
                        </a:spcBef>
                        <a:spcAft>
                          <a:spcPts val="0"/>
                        </a:spcAft>
                        <a:buNone/>
                      </a:pPr>
                      <a:r>
                        <a:rPr lang="en-GB" sz="1050" i="1"/>
                        <a:t>Fair and Equitable Treatment (minimum standard of treatment)</a:t>
                      </a:r>
                      <a:endParaRPr sz="1050"/>
                    </a:p>
                  </a:txBody>
                  <a:tcPr marL="68588" marR="68588" marT="34294" marB="34294"/>
                </a:tc>
                <a:tc>
                  <a:txBody>
                    <a:bodyPr/>
                    <a:lstStyle/>
                    <a:p>
                      <a:pPr marL="0" marR="0" lvl="0" indent="0" algn="l" rtl="0">
                        <a:lnSpc>
                          <a:spcPct val="100000"/>
                        </a:lnSpc>
                        <a:spcBef>
                          <a:spcPts val="0"/>
                        </a:spcBef>
                        <a:spcAft>
                          <a:spcPts val="0"/>
                        </a:spcAft>
                        <a:buClr>
                          <a:schemeClr val="dk1"/>
                        </a:buClr>
                        <a:buSzPts val="1250"/>
                        <a:buFont typeface="Calibri"/>
                        <a:buNone/>
                      </a:pPr>
                      <a:r>
                        <a:rPr lang="en-GB" sz="1050" dirty="0">
                          <a:solidFill>
                            <a:schemeClr val="dk1"/>
                          </a:solidFill>
                          <a:latin typeface="+mn-lt"/>
                          <a:ea typeface="Calibri"/>
                          <a:cs typeface="Calibri"/>
                          <a:sym typeface="Calibri"/>
                        </a:rPr>
                        <a:t>Not dependent on like-circumstances. Vague and inconsistently applied, especially in older BITs/cases. Includes: arbitrariness and a denial of justice; the violation of legitimate expectations; a failure to afford due process; a lack of transparency; and bad faith.</a:t>
                      </a:r>
                      <a:r>
                        <a:rPr lang="en-GB" sz="1050" dirty="0">
                          <a:solidFill>
                            <a:schemeClr val="dk1"/>
                          </a:solidFill>
                          <a:latin typeface="+mn-lt"/>
                          <a:ea typeface="Calibri"/>
                          <a:cs typeface="Calibri"/>
                        </a:rPr>
                        <a:t> </a:t>
                      </a:r>
                      <a:endParaRPr sz="1050" dirty="0">
                        <a:latin typeface="+mn-lt"/>
                      </a:endParaRPr>
                    </a:p>
                  </a:txBody>
                  <a:tcPr marL="68588" marR="68588" marT="34294" marB="34294"/>
                </a:tc>
                <a:tc>
                  <a:txBody>
                    <a:bodyPr/>
                    <a:lstStyle/>
                    <a:p>
                      <a:pPr marL="0" marR="0" lvl="0" indent="0" algn="l" rtl="0">
                        <a:spcBef>
                          <a:spcPts val="0"/>
                        </a:spcBef>
                        <a:spcAft>
                          <a:spcPts val="0"/>
                        </a:spcAft>
                        <a:buNone/>
                      </a:pPr>
                      <a:r>
                        <a:rPr lang="en-GB" sz="1050" dirty="0"/>
                        <a:t>A plethora of rule of law principles (e.g. non-discrimination, legal certainty, legitimate expectations) enshrined in various provisions </a:t>
                      </a:r>
                      <a:r>
                        <a:rPr lang="en-GB" sz="1050" i="1" dirty="0"/>
                        <a:t>but </a:t>
                      </a:r>
                      <a:r>
                        <a:rPr lang="en-GB" sz="1050" i="0" dirty="0"/>
                        <a:t>their breach does not necessarily entail compensation. EU principles do not cover measures that are purely national. </a:t>
                      </a:r>
                      <a:endParaRPr sz="1050" dirty="0"/>
                    </a:p>
                    <a:p>
                      <a:pPr marL="0" marR="0" lvl="0" indent="0" algn="l" rtl="0">
                        <a:lnSpc>
                          <a:spcPct val="100000"/>
                        </a:lnSpc>
                        <a:spcBef>
                          <a:spcPts val="0"/>
                        </a:spcBef>
                        <a:spcAft>
                          <a:spcPts val="0"/>
                        </a:spcAft>
                        <a:buClr>
                          <a:schemeClr val="dk1"/>
                        </a:buClr>
                        <a:buSzPts val="1250"/>
                        <a:buFont typeface="Calibri"/>
                        <a:buNone/>
                      </a:pPr>
                      <a:r>
                        <a:rPr lang="en-GB" sz="1050" i="0" dirty="0"/>
                        <a:t>No principle is absolute - the Court shows a </a:t>
                      </a:r>
                      <a:r>
                        <a:rPr lang="en-GB" sz="1050" b="1" i="0" dirty="0"/>
                        <a:t>high margin of appreciation </a:t>
                      </a:r>
                      <a:r>
                        <a:rPr lang="en-GB" sz="1050" i="0" dirty="0"/>
                        <a:t>vis-à-vis proportionality of measure in light of issues such as public health, public order and public security etc.</a:t>
                      </a:r>
                      <a:endParaRPr sz="1050" dirty="0"/>
                    </a:p>
                  </a:txBody>
                  <a:tcPr marL="68588" marR="68588" marT="34294" marB="34294"/>
                </a:tc>
                <a:extLst>
                  <a:ext uri="{0D108BD9-81ED-4DB2-BD59-A6C34878D82A}">
                    <a16:rowId xmlns:a16="http://schemas.microsoft.com/office/drawing/2014/main" val="10004"/>
                  </a:ext>
                </a:extLst>
              </a:tr>
              <a:tr h="792935">
                <a:tc>
                  <a:txBody>
                    <a:bodyPr/>
                    <a:lstStyle/>
                    <a:p>
                      <a:pPr marL="0" marR="0" lvl="0" indent="0" algn="l" rtl="0">
                        <a:spcBef>
                          <a:spcPts val="0"/>
                        </a:spcBef>
                        <a:spcAft>
                          <a:spcPts val="0"/>
                        </a:spcAft>
                        <a:buNone/>
                      </a:pPr>
                      <a:r>
                        <a:rPr lang="en-GB" sz="1050" i="1"/>
                        <a:t>Expropriation </a:t>
                      </a:r>
                      <a:endParaRPr sz="1050"/>
                    </a:p>
                  </a:txBody>
                  <a:tcPr marL="68588" marR="68588" marT="34294" marB="34294"/>
                </a:tc>
                <a:tc>
                  <a:txBody>
                    <a:bodyPr/>
                    <a:lstStyle/>
                    <a:p>
                      <a:pPr marL="0" marR="0" lvl="0" indent="0" algn="l" rtl="0">
                        <a:spcBef>
                          <a:spcPts val="0"/>
                        </a:spcBef>
                        <a:spcAft>
                          <a:spcPts val="0"/>
                        </a:spcAft>
                        <a:buNone/>
                      </a:pPr>
                      <a:r>
                        <a:rPr lang="en-GB" sz="1050"/>
                        <a:t>Rules enshrined in BITs and Customary International Law. </a:t>
                      </a:r>
                      <a:r>
                        <a:rPr lang="en-GB" sz="1050">
                          <a:solidFill>
                            <a:schemeClr val="dk1"/>
                          </a:solidFill>
                          <a:latin typeface="Calibri"/>
                          <a:ea typeface="Calibri"/>
                          <a:cs typeface="Calibri"/>
                          <a:sym typeface="Calibri"/>
                        </a:rPr>
                        <a:t>Established rules of direct and indirect expropriation.</a:t>
                      </a:r>
                      <a:r>
                        <a:rPr lang="en-GB" sz="1050">
                          <a:solidFill>
                            <a:schemeClr val="dk1"/>
                          </a:solidFill>
                          <a:latin typeface="Calibri"/>
                          <a:ea typeface="Calibri"/>
                          <a:cs typeface="Calibri"/>
                        </a:rPr>
                        <a:t> </a:t>
                      </a:r>
                      <a:endParaRPr sz="1050"/>
                    </a:p>
                    <a:p>
                      <a:pPr marL="0" marR="0" lvl="0" indent="0" algn="l" rtl="0">
                        <a:spcBef>
                          <a:spcPts val="0"/>
                        </a:spcBef>
                        <a:spcAft>
                          <a:spcPts val="0"/>
                        </a:spcAft>
                        <a:buNone/>
                      </a:pPr>
                      <a:endParaRPr sz="1050"/>
                    </a:p>
                  </a:txBody>
                  <a:tcPr marL="68588" marR="68588" marT="34294" marB="34294"/>
                </a:tc>
                <a:tc>
                  <a:txBody>
                    <a:bodyPr/>
                    <a:lstStyle/>
                    <a:p>
                      <a:pPr marL="0" marR="0" lvl="0" indent="0" algn="l" rtl="0">
                        <a:lnSpc>
                          <a:spcPct val="100000"/>
                        </a:lnSpc>
                        <a:spcBef>
                          <a:spcPts val="0"/>
                        </a:spcBef>
                        <a:spcAft>
                          <a:spcPts val="0"/>
                        </a:spcAft>
                        <a:buClr>
                          <a:schemeClr val="dk1"/>
                        </a:buClr>
                        <a:buSzPts val="1250"/>
                        <a:buFont typeface="Calibri"/>
                        <a:buNone/>
                      </a:pPr>
                      <a:r>
                        <a:rPr lang="en-GB" sz="1050" dirty="0">
                          <a:solidFill>
                            <a:schemeClr val="dk1"/>
                          </a:solidFill>
                          <a:latin typeface="+mn-lt"/>
                          <a:ea typeface="Calibri"/>
                          <a:cs typeface="Calibri"/>
                          <a:sym typeface="Calibri"/>
                        </a:rPr>
                        <a:t>Art. 1 Protocol 1 ECHR enshrines the right to the peaceful enjoyment of one’s possessions. Remedies are available but they can be offset by the “fair balance test”.</a:t>
                      </a:r>
                    </a:p>
                    <a:p>
                      <a:pPr marL="0" marR="0" lvl="0" indent="0" algn="l" rtl="0">
                        <a:lnSpc>
                          <a:spcPct val="100000"/>
                        </a:lnSpc>
                        <a:spcBef>
                          <a:spcPts val="0"/>
                        </a:spcBef>
                        <a:spcAft>
                          <a:spcPts val="0"/>
                        </a:spcAft>
                        <a:buClr>
                          <a:schemeClr val="dk1"/>
                        </a:buClr>
                        <a:buSzPts val="1250"/>
                        <a:buFont typeface="Calibri"/>
                        <a:buNone/>
                      </a:pPr>
                      <a:r>
                        <a:rPr lang="en-GB" sz="1050" dirty="0">
                          <a:solidFill>
                            <a:schemeClr val="dk1"/>
                          </a:solidFill>
                          <a:latin typeface="+mn-lt"/>
                          <a:cs typeface="Calibri"/>
                          <a:sym typeface="Calibri"/>
                        </a:rPr>
                        <a:t>Protection is provided by means of the rules on free movement of capital (Art. 63 TFEU) and Art. 17 Charter of Fundamental Rights of the EU. </a:t>
                      </a:r>
                      <a:endParaRPr sz="1050" dirty="0">
                        <a:latin typeface="+mn-lt"/>
                      </a:endParaRPr>
                    </a:p>
                  </a:txBody>
                  <a:tcPr marL="68588" marR="68588" marT="34294" marB="34294"/>
                </a:tc>
                <a:extLst>
                  <a:ext uri="{0D108BD9-81ED-4DB2-BD59-A6C34878D82A}">
                    <a16:rowId xmlns:a16="http://schemas.microsoft.com/office/drawing/2014/main" val="10005"/>
                  </a:ext>
                </a:extLst>
              </a:tr>
              <a:tr h="792935">
                <a:tc>
                  <a:txBody>
                    <a:bodyPr/>
                    <a:lstStyle/>
                    <a:p>
                      <a:pPr marL="0" marR="0" lvl="0" indent="0" algn="l" rtl="0">
                        <a:spcBef>
                          <a:spcPts val="0"/>
                        </a:spcBef>
                        <a:spcAft>
                          <a:spcPts val="0"/>
                        </a:spcAft>
                        <a:buNone/>
                      </a:pPr>
                      <a:r>
                        <a:rPr lang="en-GB" sz="1050" i="1"/>
                        <a:t>Interim Observations</a:t>
                      </a:r>
                      <a:endParaRPr sz="1050"/>
                    </a:p>
                  </a:txBody>
                  <a:tcPr marL="68588" marR="68588" marT="34294" marB="34294"/>
                </a:tc>
                <a:tc>
                  <a:txBody>
                    <a:bodyPr/>
                    <a:lstStyle/>
                    <a:p>
                      <a:pPr marL="0" marR="0" lvl="0" indent="0" algn="l" rtl="0">
                        <a:spcBef>
                          <a:spcPts val="0"/>
                        </a:spcBef>
                        <a:spcAft>
                          <a:spcPts val="0"/>
                        </a:spcAft>
                        <a:buNone/>
                      </a:pPr>
                      <a:r>
                        <a:rPr lang="en-GB" sz="1050"/>
                        <a:t>Established but historically inconsistently interpreted provisions offering a high level of protection to the investor and perhaps curtailing the regulatory space of the States. High burden to establish jurisdiction. </a:t>
                      </a:r>
                      <a:endParaRPr sz="1050"/>
                    </a:p>
                  </a:txBody>
                  <a:tcPr marL="68588" marR="68588" marT="34294" marB="34294"/>
                </a:tc>
                <a:tc>
                  <a:txBody>
                    <a:bodyPr/>
                    <a:lstStyle/>
                    <a:p>
                      <a:pPr marL="0" marR="0" lvl="0" indent="0" algn="l" rtl="0">
                        <a:spcBef>
                          <a:spcPts val="0"/>
                        </a:spcBef>
                        <a:spcAft>
                          <a:spcPts val="0"/>
                        </a:spcAft>
                        <a:buNone/>
                      </a:pPr>
                      <a:r>
                        <a:rPr lang="en-GB" sz="1050" dirty="0"/>
                        <a:t>The Court provides a greater margin of appreciation to State’s regulatory power and observes  proportionality principle. A plethora of various rules and principles, well developed through consistent case law.  </a:t>
                      </a:r>
                      <a:endParaRPr sz="1050" dirty="0">
                        <a:highlight>
                          <a:srgbClr val="FFFF00"/>
                        </a:highlight>
                      </a:endParaRPr>
                    </a:p>
                  </a:txBody>
                  <a:tcPr marL="68588" marR="68588" marT="34294" marB="34294"/>
                </a:tc>
                <a:extLst>
                  <a:ext uri="{0D108BD9-81ED-4DB2-BD59-A6C34878D82A}">
                    <a16:rowId xmlns:a16="http://schemas.microsoft.com/office/drawing/2014/main" val="10006"/>
                  </a:ext>
                </a:extLst>
              </a:tr>
            </a:tbl>
          </a:graphicData>
        </a:graphic>
      </p:graphicFrame>
      <p:sp>
        <p:nvSpPr>
          <p:cNvPr id="182" name="Google Shape;182;p5"/>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GB"/>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6"/>
          <p:cNvSpPr txBox="1">
            <a:spLocks noGrp="1"/>
          </p:cNvSpPr>
          <p:nvPr>
            <p:ph type="title"/>
          </p:nvPr>
        </p:nvSpPr>
        <p:spPr>
          <a:xfrm>
            <a:off x="2151506" y="704781"/>
            <a:ext cx="7886700" cy="850270"/>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2800"/>
            </a:pPr>
            <a:r>
              <a:rPr lang="en-GB" sz="2400" dirty="0">
                <a:latin typeface="+mn-lt"/>
              </a:rPr>
              <a:t>M1: </a:t>
            </a:r>
            <a:r>
              <a:rPr lang="en-US" sz="2400" dirty="0">
                <a:latin typeface="+mn-lt"/>
              </a:rPr>
              <a:t>The Role of the National Courts: How EU Law Will </a:t>
            </a:r>
            <a:r>
              <a:rPr lang="en-US" sz="2400" dirty="0" err="1">
                <a:latin typeface="+mn-lt"/>
              </a:rPr>
              <a:t>Materialise</a:t>
            </a:r>
            <a:r>
              <a:rPr lang="en-US" sz="2400" dirty="0">
                <a:latin typeface="+mn-lt"/>
              </a:rPr>
              <a:t>?</a:t>
            </a:r>
            <a:endParaRPr sz="2400" dirty="0">
              <a:latin typeface="+mn-lt"/>
            </a:endParaRPr>
          </a:p>
        </p:txBody>
      </p:sp>
      <p:sp>
        <p:nvSpPr>
          <p:cNvPr id="190" name="Google Shape;190;p6"/>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rmAutofit/>
          </a:bodyPr>
          <a:lstStyle/>
          <a:p>
            <a:fld id="{00000000-1234-1234-1234-123412341234}" type="slidenum">
              <a:rPr lang="en-GB" dirty="0"/>
              <a:pPr/>
              <a:t>6</a:t>
            </a:fld>
            <a:endParaRPr/>
          </a:p>
        </p:txBody>
      </p:sp>
      <p:grpSp>
        <p:nvGrpSpPr>
          <p:cNvPr id="191" name="Google Shape;191;p6"/>
          <p:cNvGrpSpPr/>
          <p:nvPr/>
        </p:nvGrpSpPr>
        <p:grpSpPr>
          <a:xfrm>
            <a:off x="2153971" y="2911538"/>
            <a:ext cx="7881770" cy="2914920"/>
            <a:chOff x="3286" y="232389"/>
            <a:chExt cx="10509027" cy="3886560"/>
          </a:xfrm>
        </p:grpSpPr>
        <p:sp>
          <p:nvSpPr>
            <p:cNvPr id="192" name="Google Shape;192;p6"/>
            <p:cNvSpPr/>
            <p:nvPr/>
          </p:nvSpPr>
          <p:spPr>
            <a:xfrm>
              <a:off x="3286" y="232389"/>
              <a:ext cx="3203971" cy="460800"/>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93" name="Google Shape;193;p6"/>
            <p:cNvSpPr txBox="1"/>
            <p:nvPr/>
          </p:nvSpPr>
          <p:spPr>
            <a:xfrm>
              <a:off x="3286" y="232389"/>
              <a:ext cx="3203971" cy="460800"/>
            </a:xfrm>
            <a:prstGeom prst="rect">
              <a:avLst/>
            </a:prstGeom>
            <a:noFill/>
            <a:ln>
              <a:noFill/>
            </a:ln>
          </p:spPr>
          <p:txBody>
            <a:bodyPr spcFirstLastPara="1" wrap="square" lIns="85331" tIns="48750" rIns="85331" bIns="48750" anchor="ctr" anchorCtr="0">
              <a:noAutofit/>
            </a:bodyPr>
            <a:lstStyle/>
            <a:p>
              <a:pPr algn="ctr">
                <a:lnSpc>
                  <a:spcPct val="90000"/>
                </a:lnSpc>
                <a:buClr>
                  <a:schemeClr val="lt1"/>
                </a:buClr>
                <a:buSzPts val="1600"/>
              </a:pPr>
              <a:r>
                <a:rPr lang="en-GB" sz="1200" i="1">
                  <a:solidFill>
                    <a:schemeClr val="lt1"/>
                  </a:solidFill>
                  <a:latin typeface="Calibri"/>
                  <a:ea typeface="Calibri"/>
                  <a:cs typeface="Calibri"/>
                  <a:sym typeface="Calibri"/>
                </a:rPr>
                <a:t>Vattenfall v. Germany</a:t>
              </a:r>
              <a:endParaRPr sz="1200">
                <a:solidFill>
                  <a:schemeClr val="lt1"/>
                </a:solidFill>
                <a:latin typeface="Calibri"/>
                <a:ea typeface="Calibri"/>
                <a:cs typeface="Calibri"/>
                <a:sym typeface="Calibri"/>
              </a:endParaRPr>
            </a:p>
          </p:txBody>
        </p:sp>
        <p:sp>
          <p:nvSpPr>
            <p:cNvPr id="194" name="Google Shape;194;p6"/>
            <p:cNvSpPr/>
            <p:nvPr/>
          </p:nvSpPr>
          <p:spPr>
            <a:xfrm>
              <a:off x="3286" y="693189"/>
              <a:ext cx="3203971" cy="3425760"/>
            </a:xfrm>
            <a:prstGeom prst="rect">
              <a:avLst/>
            </a:prstGeom>
            <a:solidFill>
              <a:srgbClr val="D8E2E5">
                <a:alpha val="89803"/>
              </a:srgbClr>
            </a:solidFill>
            <a:ln w="12700" cap="flat" cmpd="sng">
              <a:solidFill>
                <a:srgbClr val="D8E2E5">
                  <a:alpha val="89803"/>
                </a:srgbClr>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95" name="Google Shape;195;p6"/>
            <p:cNvSpPr txBox="1"/>
            <p:nvPr/>
          </p:nvSpPr>
          <p:spPr>
            <a:xfrm>
              <a:off x="3286" y="693189"/>
              <a:ext cx="3203971" cy="3425760"/>
            </a:xfrm>
            <a:prstGeom prst="rect">
              <a:avLst/>
            </a:prstGeom>
            <a:noFill/>
            <a:ln>
              <a:noFill/>
            </a:ln>
          </p:spPr>
          <p:txBody>
            <a:bodyPr spcFirstLastPara="1" wrap="square" lIns="63994" tIns="63994" rIns="85331" bIns="96000" anchor="t" anchorCtr="0">
              <a:noAutofit/>
            </a:bodyPr>
            <a:lstStyle/>
            <a:p>
              <a:pPr marL="128588" lvl="1" indent="-128588">
                <a:lnSpc>
                  <a:spcPct val="90000"/>
                </a:lnSpc>
                <a:buClr>
                  <a:schemeClr val="dk1"/>
                </a:buClr>
                <a:buSzPts val="1600"/>
                <a:buFont typeface="Calibri"/>
                <a:buChar char="•"/>
              </a:pPr>
              <a:r>
                <a:rPr lang="en-GB" sz="1200" dirty="0">
                  <a:solidFill>
                    <a:schemeClr val="dk1"/>
                  </a:solidFill>
                  <a:latin typeface="Calibri"/>
                  <a:ea typeface="Calibri"/>
                  <a:cs typeface="Calibri"/>
                  <a:sym typeface="Calibri"/>
                </a:rPr>
                <a:t>While international investment dispute was ongoing, Vattenfall’s German subsidiary brought </a:t>
              </a:r>
              <a:r>
                <a:rPr lang="en-GB" sz="1200" i="1" u="sng" dirty="0">
                  <a:solidFill>
                    <a:schemeClr val="dk1"/>
                  </a:solidFill>
                  <a:latin typeface="Calibri"/>
                  <a:ea typeface="Calibri"/>
                  <a:cs typeface="Calibri"/>
                  <a:sym typeface="Calibri"/>
                </a:rPr>
                <a:t>a constitutional complaint </a:t>
              </a:r>
              <a:r>
                <a:rPr lang="en-GB" sz="1200" dirty="0">
                  <a:solidFill>
                    <a:schemeClr val="dk1"/>
                  </a:solidFill>
                  <a:latin typeface="Calibri"/>
                  <a:ea typeface="Calibri"/>
                  <a:cs typeface="Calibri"/>
                  <a:sym typeface="Calibri"/>
                </a:rPr>
                <a:t>(</a:t>
              </a:r>
              <a:r>
                <a:rPr lang="en-GB" sz="1200" dirty="0" err="1">
                  <a:solidFill>
                    <a:schemeClr val="dk1"/>
                  </a:solidFill>
                  <a:latin typeface="Calibri"/>
                  <a:ea typeface="Calibri"/>
                  <a:cs typeface="Calibri"/>
                  <a:sym typeface="Calibri"/>
                </a:rPr>
                <a:t>Verfassungsbeschwerde</a:t>
              </a:r>
              <a:r>
                <a:rPr lang="en-GB" sz="1200" dirty="0">
                  <a:solidFill>
                    <a:schemeClr val="dk1"/>
                  </a:solidFill>
                  <a:latin typeface="Calibri"/>
                  <a:ea typeface="Calibri"/>
                  <a:cs typeface="Calibri"/>
                  <a:sym typeface="Calibri"/>
                </a:rPr>
                <a:t>) before the Federal Constitutional Court of Germany (</a:t>
              </a:r>
              <a:r>
                <a:rPr lang="en-GB" sz="1200" dirty="0" err="1">
                  <a:solidFill>
                    <a:schemeClr val="dk1"/>
                  </a:solidFill>
                  <a:latin typeface="Calibri"/>
                  <a:ea typeface="Calibri"/>
                  <a:cs typeface="Calibri"/>
                  <a:sym typeface="Calibri"/>
                </a:rPr>
                <a:t>Bundesverfassungsgericht</a:t>
              </a:r>
              <a:r>
                <a:rPr lang="en-GB" sz="1200" dirty="0">
                  <a:solidFill>
                    <a:schemeClr val="dk1"/>
                  </a:solidFill>
                  <a:latin typeface="Calibri"/>
                  <a:ea typeface="Calibri"/>
                  <a:cs typeface="Calibri"/>
                  <a:sym typeface="Calibri"/>
                </a:rPr>
                <a:t>) alleging that the closure of nuclear plants was tantamount to expropriation and that the lack of compensation for the nuclear phase-out was inconsistent with German constitutional law. </a:t>
              </a:r>
              <a:endParaRPr sz="1200" dirty="0">
                <a:solidFill>
                  <a:schemeClr val="dk1"/>
                </a:solidFill>
                <a:latin typeface="Calibri"/>
                <a:ea typeface="Calibri"/>
                <a:cs typeface="Calibri"/>
                <a:sym typeface="Calibri"/>
              </a:endParaRPr>
            </a:p>
          </p:txBody>
        </p:sp>
        <p:sp>
          <p:nvSpPr>
            <p:cNvPr id="196" name="Google Shape;196;p6"/>
            <p:cNvSpPr/>
            <p:nvPr/>
          </p:nvSpPr>
          <p:spPr>
            <a:xfrm>
              <a:off x="3655814" y="232389"/>
              <a:ext cx="3203971" cy="460800"/>
            </a:xfrm>
            <a:prstGeom prst="rect">
              <a:avLst/>
            </a:prstGeom>
            <a:solidFill>
              <a:srgbClr val="529CBF"/>
            </a:solidFill>
            <a:ln w="12700" cap="flat" cmpd="sng">
              <a:solidFill>
                <a:srgbClr val="529CBF"/>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97" name="Google Shape;197;p6"/>
            <p:cNvSpPr txBox="1"/>
            <p:nvPr/>
          </p:nvSpPr>
          <p:spPr>
            <a:xfrm>
              <a:off x="3655814" y="232389"/>
              <a:ext cx="3203971" cy="460800"/>
            </a:xfrm>
            <a:prstGeom prst="rect">
              <a:avLst/>
            </a:prstGeom>
            <a:noFill/>
            <a:ln>
              <a:noFill/>
            </a:ln>
          </p:spPr>
          <p:txBody>
            <a:bodyPr spcFirstLastPara="1" wrap="square" lIns="85331" tIns="48750" rIns="85331" bIns="48750" anchor="ctr" anchorCtr="0">
              <a:noAutofit/>
            </a:bodyPr>
            <a:lstStyle/>
            <a:p>
              <a:pPr algn="ctr">
                <a:lnSpc>
                  <a:spcPct val="90000"/>
                </a:lnSpc>
                <a:buClr>
                  <a:schemeClr val="lt1"/>
                </a:buClr>
                <a:buSzPts val="1600"/>
              </a:pPr>
              <a:r>
                <a:rPr lang="en-GB" sz="1200">
                  <a:solidFill>
                    <a:schemeClr val="lt1"/>
                  </a:solidFill>
                  <a:latin typeface="Calibri"/>
                  <a:ea typeface="Calibri"/>
                  <a:cs typeface="Calibri"/>
                  <a:sym typeface="Calibri"/>
                </a:rPr>
                <a:t>Spanish Solar Cases</a:t>
              </a:r>
              <a:endParaRPr sz="1200">
                <a:solidFill>
                  <a:schemeClr val="lt1"/>
                </a:solidFill>
                <a:latin typeface="Calibri"/>
                <a:ea typeface="Calibri"/>
                <a:cs typeface="Calibri"/>
                <a:sym typeface="Calibri"/>
              </a:endParaRPr>
            </a:p>
          </p:txBody>
        </p:sp>
        <p:sp>
          <p:nvSpPr>
            <p:cNvPr id="198" name="Google Shape;198;p6"/>
            <p:cNvSpPr/>
            <p:nvPr/>
          </p:nvSpPr>
          <p:spPr>
            <a:xfrm>
              <a:off x="3655814" y="693189"/>
              <a:ext cx="3203971" cy="3425760"/>
            </a:xfrm>
            <a:prstGeom prst="rect">
              <a:avLst/>
            </a:prstGeom>
            <a:solidFill>
              <a:srgbClr val="D1DDE6">
                <a:alpha val="89803"/>
              </a:srgbClr>
            </a:solidFill>
            <a:ln w="12700" cap="flat" cmpd="sng">
              <a:solidFill>
                <a:srgbClr val="D1DDE6">
                  <a:alpha val="89803"/>
                </a:srgbClr>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199" name="Google Shape;199;p6"/>
            <p:cNvSpPr txBox="1"/>
            <p:nvPr/>
          </p:nvSpPr>
          <p:spPr>
            <a:xfrm>
              <a:off x="3655814" y="693189"/>
              <a:ext cx="3203971" cy="3425760"/>
            </a:xfrm>
            <a:prstGeom prst="rect">
              <a:avLst/>
            </a:prstGeom>
            <a:noFill/>
            <a:ln>
              <a:noFill/>
            </a:ln>
          </p:spPr>
          <p:txBody>
            <a:bodyPr spcFirstLastPara="1" wrap="square" lIns="63994" tIns="63994" rIns="85331" bIns="96000" anchor="t" anchorCtr="0">
              <a:noAutofit/>
            </a:bodyPr>
            <a:lstStyle/>
            <a:p>
              <a:pPr marL="128588" lvl="1" indent="-128588">
                <a:lnSpc>
                  <a:spcPct val="90000"/>
                </a:lnSpc>
                <a:buClr>
                  <a:schemeClr val="dk1"/>
                </a:buClr>
                <a:buSzPts val="1600"/>
                <a:buFont typeface="Calibri"/>
                <a:buChar char="•"/>
              </a:pPr>
              <a:r>
                <a:rPr lang="en-GB" sz="1200">
                  <a:solidFill>
                    <a:schemeClr val="dk1"/>
                  </a:solidFill>
                  <a:latin typeface="Calibri"/>
                  <a:ea typeface="Calibri"/>
                  <a:cs typeface="Calibri"/>
                  <a:sym typeface="Calibri"/>
                </a:rPr>
                <a:t>Measures contested in ISDS were also contested in national courts by (national) investors who saw them as being contrary to Spanish </a:t>
              </a:r>
              <a:r>
                <a:rPr lang="en-GB" sz="1200" u="sng">
                  <a:solidFill>
                    <a:schemeClr val="dk1"/>
                  </a:solidFill>
                  <a:latin typeface="Calibri"/>
                  <a:ea typeface="Calibri"/>
                  <a:cs typeface="Calibri"/>
                  <a:sym typeface="Calibri"/>
                </a:rPr>
                <a:t>administrative and constitutional law</a:t>
              </a:r>
              <a:r>
                <a:rPr lang="en-GB" sz="1200">
                  <a:solidFill>
                    <a:schemeClr val="dk1"/>
                  </a:solidFill>
                  <a:latin typeface="Calibri"/>
                  <a:ea typeface="Calibri"/>
                  <a:cs typeface="Calibri"/>
                  <a:sym typeface="Calibri"/>
                </a:rPr>
                <a:t> and seized both the Spanish Supreme Court (Tribunal Supremo) and Constitutional Court (Tribunal </a:t>
              </a:r>
              <a:r>
                <a:rPr lang="en-GB" sz="1200" err="1">
                  <a:solidFill>
                    <a:schemeClr val="dk1"/>
                  </a:solidFill>
                  <a:latin typeface="Calibri"/>
                  <a:ea typeface="Calibri"/>
                  <a:cs typeface="Calibri"/>
                  <a:sym typeface="Calibri"/>
                </a:rPr>
                <a:t>Constitucional</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200" name="Google Shape;200;p6"/>
            <p:cNvSpPr/>
            <p:nvPr/>
          </p:nvSpPr>
          <p:spPr>
            <a:xfrm>
              <a:off x="7308342" y="232389"/>
              <a:ext cx="3203971" cy="460800"/>
            </a:xfrm>
            <a:prstGeom prst="rect">
              <a:avLst/>
            </a:prstGeom>
            <a:solidFill>
              <a:srgbClr val="2682C4"/>
            </a:solidFill>
            <a:ln w="12700" cap="flat" cmpd="sng">
              <a:solidFill>
                <a:srgbClr val="2682C4"/>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01" name="Google Shape;201;p6"/>
            <p:cNvSpPr txBox="1"/>
            <p:nvPr/>
          </p:nvSpPr>
          <p:spPr>
            <a:xfrm>
              <a:off x="7308342" y="232389"/>
              <a:ext cx="3203971" cy="460800"/>
            </a:xfrm>
            <a:prstGeom prst="rect">
              <a:avLst/>
            </a:prstGeom>
            <a:noFill/>
            <a:ln>
              <a:noFill/>
            </a:ln>
          </p:spPr>
          <p:txBody>
            <a:bodyPr spcFirstLastPara="1" wrap="square" lIns="85331" tIns="48750" rIns="85331" bIns="48750" anchor="ctr" anchorCtr="0">
              <a:noAutofit/>
            </a:bodyPr>
            <a:lstStyle/>
            <a:p>
              <a:pPr algn="ctr">
                <a:lnSpc>
                  <a:spcPct val="90000"/>
                </a:lnSpc>
                <a:buClr>
                  <a:schemeClr val="lt1"/>
                </a:buClr>
                <a:buSzPts val="1600"/>
              </a:pPr>
              <a:r>
                <a:rPr lang="en-GB" sz="1200">
                  <a:solidFill>
                    <a:schemeClr val="lt1"/>
                  </a:solidFill>
                  <a:latin typeface="Calibri"/>
                  <a:ea typeface="Calibri"/>
                  <a:cs typeface="Calibri"/>
                  <a:sym typeface="Calibri"/>
                </a:rPr>
                <a:t>Italian Solar Cases</a:t>
              </a:r>
              <a:endParaRPr sz="1200">
                <a:solidFill>
                  <a:schemeClr val="lt1"/>
                </a:solidFill>
                <a:latin typeface="Calibri"/>
                <a:ea typeface="Calibri"/>
                <a:cs typeface="Calibri"/>
                <a:sym typeface="Calibri"/>
              </a:endParaRPr>
            </a:p>
          </p:txBody>
        </p:sp>
        <p:sp>
          <p:nvSpPr>
            <p:cNvPr id="202" name="Google Shape;202;p6"/>
            <p:cNvSpPr/>
            <p:nvPr/>
          </p:nvSpPr>
          <p:spPr>
            <a:xfrm>
              <a:off x="7308342" y="693189"/>
              <a:ext cx="3203971" cy="3425760"/>
            </a:xfrm>
            <a:prstGeom prst="rect">
              <a:avLst/>
            </a:prstGeom>
            <a:solidFill>
              <a:srgbClr val="CAD7E9">
                <a:alpha val="89803"/>
              </a:srgbClr>
            </a:solidFill>
            <a:ln w="12700" cap="flat" cmpd="sng">
              <a:solidFill>
                <a:srgbClr val="CAD7E9">
                  <a:alpha val="89803"/>
                </a:srgbClr>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03" name="Google Shape;203;p6"/>
            <p:cNvSpPr txBox="1"/>
            <p:nvPr/>
          </p:nvSpPr>
          <p:spPr>
            <a:xfrm>
              <a:off x="7308342" y="693189"/>
              <a:ext cx="3203971" cy="3425760"/>
            </a:xfrm>
            <a:prstGeom prst="rect">
              <a:avLst/>
            </a:prstGeom>
            <a:noFill/>
            <a:ln>
              <a:noFill/>
            </a:ln>
          </p:spPr>
          <p:txBody>
            <a:bodyPr spcFirstLastPara="1" wrap="square" lIns="63994" tIns="63994" rIns="85331" bIns="96000" anchor="t" anchorCtr="0">
              <a:noAutofit/>
            </a:bodyPr>
            <a:lstStyle/>
            <a:p>
              <a:pPr marL="128588" lvl="1" indent="-128588">
                <a:lnSpc>
                  <a:spcPct val="90000"/>
                </a:lnSpc>
                <a:buClr>
                  <a:schemeClr val="dk1"/>
                </a:buClr>
                <a:buSzPts val="1600"/>
                <a:buFont typeface="Calibri"/>
                <a:buChar char="•"/>
              </a:pPr>
              <a:r>
                <a:rPr lang="en-GB" sz="1200">
                  <a:solidFill>
                    <a:schemeClr val="dk1"/>
                  </a:solidFill>
                  <a:latin typeface="Calibri"/>
                  <a:ea typeface="Calibri"/>
                  <a:cs typeface="Calibri"/>
                  <a:sym typeface="Calibri"/>
                </a:rPr>
                <a:t>Measures contested in ISDS were also contested in  national settings whereby the claimants brough cases in front of </a:t>
              </a:r>
              <a:r>
                <a:rPr lang="en-GB" sz="1200" u="sng">
                  <a:solidFill>
                    <a:schemeClr val="dk1"/>
                  </a:solidFill>
                  <a:latin typeface="Calibri"/>
                  <a:ea typeface="Calibri"/>
                  <a:cs typeface="Calibri"/>
                  <a:sym typeface="Calibri"/>
                </a:rPr>
                <a:t>administrative courts</a:t>
              </a:r>
              <a:r>
                <a:rPr lang="en-GB" sz="1200">
                  <a:solidFill>
                    <a:schemeClr val="dk1"/>
                  </a:solidFill>
                  <a:latin typeface="Calibri"/>
                  <a:ea typeface="Calibri"/>
                  <a:cs typeface="Calibri"/>
                  <a:sym typeface="Calibri"/>
                </a:rPr>
                <a:t> (Consiglio di Stato), claimants in those actions asserted violations of the Italian Constitution, the ECHR, the ECT, and certain EU directives</a:t>
              </a:r>
              <a:endParaRPr sz="1350"/>
            </a:p>
          </p:txBody>
        </p:sp>
      </p:grpSp>
      <p:sp>
        <p:nvSpPr>
          <p:cNvPr id="204" name="Google Shape;204;p6"/>
          <p:cNvSpPr txBox="1"/>
          <p:nvPr/>
        </p:nvSpPr>
        <p:spPr>
          <a:xfrm>
            <a:off x="2151506" y="1679312"/>
            <a:ext cx="7998429" cy="1107965"/>
          </a:xfrm>
          <a:prstGeom prst="rect">
            <a:avLst/>
          </a:prstGeom>
          <a:noFill/>
          <a:ln>
            <a:noFill/>
          </a:ln>
        </p:spPr>
        <p:txBody>
          <a:bodyPr spcFirstLastPara="1" wrap="square" lIns="68569" tIns="34275" rIns="68569" bIns="34275" anchor="t" anchorCtr="0">
            <a:spAutoFit/>
          </a:bodyPr>
          <a:lstStyle/>
          <a:p>
            <a:pPr marL="214313" indent="-214313">
              <a:buClr>
                <a:schemeClr val="dk1"/>
              </a:buClr>
              <a:buSzPts val="1800"/>
              <a:buFont typeface="Arial"/>
              <a:buChar char="•"/>
            </a:pPr>
            <a:r>
              <a:rPr lang="en-US" sz="1350" dirty="0">
                <a:solidFill>
                  <a:schemeClr val="dk1"/>
                </a:solidFill>
                <a:latin typeface="Calibri"/>
                <a:ea typeface="Calibri"/>
                <a:cs typeface="Calibri"/>
                <a:sym typeface="Calibri"/>
              </a:rPr>
              <a:t>No longer any access to investment tribunals </a:t>
            </a:r>
            <a:endParaRPr lang="en-US" sz="1350" dirty="0"/>
          </a:p>
          <a:p>
            <a:pPr marL="214313" indent="-214313">
              <a:buClr>
                <a:schemeClr val="dk1"/>
              </a:buClr>
              <a:buSzPts val="1800"/>
              <a:buFont typeface="Arial"/>
              <a:buChar char="•"/>
            </a:pPr>
            <a:r>
              <a:rPr lang="en-US" sz="1350" dirty="0">
                <a:solidFill>
                  <a:schemeClr val="dk1"/>
                </a:solidFill>
                <a:latin typeface="Calibri"/>
                <a:ea typeface="Calibri"/>
                <a:cs typeface="Calibri"/>
                <a:sym typeface="Calibri"/>
              </a:rPr>
              <a:t>Cases have to be brought before national courts, which shall apply EU internal market and ECHR law in connection with the Charter of Fundamental Rights of the EU</a:t>
            </a:r>
            <a:endParaRPr lang="en-US" sz="1350" dirty="0"/>
          </a:p>
          <a:p>
            <a:pPr marL="214313" indent="-214313">
              <a:buClr>
                <a:schemeClr val="dk1"/>
              </a:buClr>
              <a:buSzPts val="1800"/>
              <a:buFont typeface="Arial"/>
              <a:buChar char="•"/>
            </a:pPr>
            <a:r>
              <a:rPr lang="en-US" sz="1350" dirty="0">
                <a:solidFill>
                  <a:schemeClr val="dk1"/>
                </a:solidFill>
                <a:latin typeface="Calibri"/>
                <a:ea typeface="Calibri"/>
                <a:cs typeface="Calibri"/>
                <a:sym typeface="Calibri"/>
              </a:rPr>
              <a:t>Path to disputes depends on the measure contested and the national legislation:</a:t>
            </a:r>
            <a:endParaRPr lang="en-US" sz="1350" dirty="0"/>
          </a:p>
          <a:p>
            <a:pPr marL="214313" indent="-214313">
              <a:buClr>
                <a:schemeClr val="dk1"/>
              </a:buClr>
              <a:buSzPts val="1800"/>
              <a:buFont typeface="Arial"/>
              <a:buChar char="•"/>
            </a:pPr>
            <a:r>
              <a:rPr lang="en-US" sz="1350" dirty="0">
                <a:solidFill>
                  <a:schemeClr val="dk1"/>
                </a:solidFill>
                <a:latin typeface="Calibri"/>
                <a:ea typeface="Calibri"/>
                <a:cs typeface="Calibri"/>
                <a:sym typeface="Calibri"/>
              </a:rPr>
              <a:t>Examples:</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7E3C-FFB5-DC49-EF4F-FCB250283409}"/>
              </a:ext>
            </a:extLst>
          </p:cNvPr>
          <p:cNvSpPr>
            <a:spLocks noGrp="1"/>
          </p:cNvSpPr>
          <p:nvPr>
            <p:ph type="title"/>
          </p:nvPr>
        </p:nvSpPr>
        <p:spPr>
          <a:xfrm>
            <a:off x="699278" y="22061"/>
            <a:ext cx="9967452" cy="1450757"/>
          </a:xfrm>
        </p:spPr>
        <p:txBody>
          <a:bodyPr/>
          <a:lstStyle/>
          <a:p>
            <a:r>
              <a:rPr lang="en-US" dirty="0"/>
              <a:t>M2</a:t>
            </a:r>
            <a:endParaRPr lang="en-DE" dirty="0"/>
          </a:p>
        </p:txBody>
      </p:sp>
      <p:grpSp>
        <p:nvGrpSpPr>
          <p:cNvPr id="4" name="Google Shape;101;p2">
            <a:extLst>
              <a:ext uri="{FF2B5EF4-FFF2-40B4-BE49-F238E27FC236}">
                <a16:creationId xmlns:a16="http://schemas.microsoft.com/office/drawing/2014/main" id="{A653F641-D6B4-7A95-F57E-D69F3D4ED70A}"/>
              </a:ext>
            </a:extLst>
          </p:cNvPr>
          <p:cNvGrpSpPr/>
          <p:nvPr/>
        </p:nvGrpSpPr>
        <p:grpSpPr>
          <a:xfrm>
            <a:off x="2155075" y="1781203"/>
            <a:ext cx="7442305" cy="3569138"/>
            <a:chOff x="739831" y="36"/>
            <a:chExt cx="9923073" cy="4758851"/>
          </a:xfrm>
        </p:grpSpPr>
        <p:sp>
          <p:nvSpPr>
            <p:cNvPr id="5" name="Google Shape;102;p2">
              <a:extLst>
                <a:ext uri="{FF2B5EF4-FFF2-40B4-BE49-F238E27FC236}">
                  <a16:creationId xmlns:a16="http://schemas.microsoft.com/office/drawing/2014/main" id="{407CA9A4-D46A-1FDD-881E-7E727D977FDA}"/>
                </a:ext>
              </a:extLst>
            </p:cNvPr>
            <p:cNvSpPr/>
            <p:nvPr/>
          </p:nvSpPr>
          <p:spPr>
            <a:xfrm>
              <a:off x="5617699" y="1742239"/>
              <a:ext cx="2900605" cy="385732"/>
            </a:xfrm>
            <a:custGeom>
              <a:avLst/>
              <a:gdLst/>
              <a:ahLst/>
              <a:cxnLst/>
              <a:rect l="l" t="t" r="r" b="b"/>
              <a:pathLst>
                <a:path w="120000" h="120000" extrusionOk="0">
                  <a:moveTo>
                    <a:pt x="0" y="0"/>
                  </a:moveTo>
                  <a:lnTo>
                    <a:pt x="0" y="40930"/>
                  </a:lnTo>
                  <a:lnTo>
                    <a:pt x="120000" y="40930"/>
                  </a:lnTo>
                  <a:lnTo>
                    <a:pt x="120000" y="120000"/>
                  </a:lnTo>
                </a:path>
              </a:pathLst>
            </a:custGeom>
            <a:noFill/>
            <a:ln w="12700" cap="flat" cmpd="sng">
              <a:solidFill>
                <a:schemeClr val="accent2"/>
              </a:solidFill>
              <a:prstDash val="solid"/>
              <a:miter lim="800000"/>
              <a:headEnd type="none" w="sm" len="sm"/>
              <a:tailEnd type="none" w="sm" len="sm"/>
            </a:ln>
          </p:spPr>
          <p:txBody>
            <a:bodyPr/>
            <a:lstStyle/>
            <a:p>
              <a:pPr>
                <a:defRPr/>
              </a:pPr>
              <a:endParaRPr lang="en-DE" sz="1350">
                <a:solidFill>
                  <a:srgbClr val="545454"/>
                </a:solidFill>
                <a:latin typeface="Arial" panose="020B0604020202020204"/>
              </a:endParaRPr>
            </a:p>
          </p:txBody>
        </p:sp>
        <p:sp>
          <p:nvSpPr>
            <p:cNvPr id="6" name="Google Shape;103;p2">
              <a:extLst>
                <a:ext uri="{FF2B5EF4-FFF2-40B4-BE49-F238E27FC236}">
                  <a16:creationId xmlns:a16="http://schemas.microsoft.com/office/drawing/2014/main" id="{F15F2C9F-4A1E-2940-8E36-2E36EB41A6EB}"/>
                </a:ext>
              </a:extLst>
            </p:cNvPr>
            <p:cNvSpPr/>
            <p:nvPr/>
          </p:nvSpPr>
          <p:spPr>
            <a:xfrm>
              <a:off x="2800006" y="1742239"/>
              <a:ext cx="2817693" cy="282245"/>
            </a:xfrm>
            <a:custGeom>
              <a:avLst/>
              <a:gdLst/>
              <a:ahLst/>
              <a:cxnLst/>
              <a:rect l="l" t="t" r="r" b="b"/>
              <a:pathLst>
                <a:path w="120000" h="120000" extrusionOk="0">
                  <a:moveTo>
                    <a:pt x="120000" y="0"/>
                  </a:moveTo>
                  <a:lnTo>
                    <a:pt x="120000" y="11938"/>
                  </a:lnTo>
                  <a:lnTo>
                    <a:pt x="0" y="11938"/>
                  </a:lnTo>
                  <a:lnTo>
                    <a:pt x="0" y="120000"/>
                  </a:lnTo>
                </a:path>
              </a:pathLst>
            </a:custGeom>
            <a:noFill/>
            <a:ln w="12700" cap="flat" cmpd="sng">
              <a:solidFill>
                <a:schemeClr val="accent2"/>
              </a:solidFill>
              <a:prstDash val="solid"/>
              <a:miter lim="800000"/>
              <a:headEnd type="none" w="sm" len="sm"/>
              <a:tailEnd type="none" w="sm" len="sm"/>
            </a:ln>
          </p:spPr>
          <p:txBody>
            <a:bodyPr/>
            <a:lstStyle/>
            <a:p>
              <a:pPr>
                <a:defRPr/>
              </a:pPr>
              <a:endParaRPr lang="en-DE" sz="1350">
                <a:solidFill>
                  <a:srgbClr val="545454"/>
                </a:solidFill>
                <a:latin typeface="Arial" panose="020B0604020202020204"/>
              </a:endParaRPr>
            </a:p>
          </p:txBody>
        </p:sp>
        <p:sp>
          <p:nvSpPr>
            <p:cNvPr id="7" name="Google Shape;104;p2">
              <a:extLst>
                <a:ext uri="{FF2B5EF4-FFF2-40B4-BE49-F238E27FC236}">
                  <a16:creationId xmlns:a16="http://schemas.microsoft.com/office/drawing/2014/main" id="{0FFCEE9A-99BC-63BE-BFF0-D124BA4AC6FE}"/>
                </a:ext>
              </a:extLst>
            </p:cNvPr>
            <p:cNvSpPr/>
            <p:nvPr/>
          </p:nvSpPr>
          <p:spPr>
            <a:xfrm>
              <a:off x="4245886" y="36"/>
              <a:ext cx="2743625" cy="1742202"/>
            </a:xfrm>
            <a:prstGeom prst="roundRect">
              <a:avLst>
                <a:gd name="adj" fmla="val 10000"/>
              </a:avLst>
            </a:prstGeom>
            <a:solidFill>
              <a:srgbClr val="3194BA"/>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defRPr/>
              </a:pPr>
              <a:endParaRPr sz="1350">
                <a:solidFill>
                  <a:srgbClr val="545454"/>
                </a:solidFill>
                <a:latin typeface="Arial" panose="020B0604020202020204"/>
              </a:endParaRPr>
            </a:p>
          </p:txBody>
        </p:sp>
        <p:sp>
          <p:nvSpPr>
            <p:cNvPr id="8" name="Google Shape;105;p2">
              <a:extLst>
                <a:ext uri="{FF2B5EF4-FFF2-40B4-BE49-F238E27FC236}">
                  <a16:creationId xmlns:a16="http://schemas.microsoft.com/office/drawing/2014/main" id="{E46D4301-A426-994C-135A-C0A8A3C89192}"/>
                </a:ext>
              </a:extLst>
            </p:cNvPr>
            <p:cNvSpPr/>
            <p:nvPr/>
          </p:nvSpPr>
          <p:spPr>
            <a:xfrm>
              <a:off x="4550733" y="289641"/>
              <a:ext cx="2743625" cy="1742202"/>
            </a:xfrm>
            <a:prstGeom prst="roundRect">
              <a:avLst>
                <a:gd name="adj" fmla="val 10000"/>
              </a:avLst>
            </a:prstGeom>
            <a:solidFill>
              <a:schemeClr val="lt1">
                <a:alpha val="89803"/>
              </a:schemeClr>
            </a:solidFill>
            <a:ln w="12700" cap="flat" cmpd="sng">
              <a:solidFill>
                <a:srgbClr val="3194BA"/>
              </a:solidFill>
              <a:prstDash val="solid"/>
              <a:miter lim="800000"/>
              <a:headEnd type="none" w="sm" len="sm"/>
              <a:tailEnd type="none" w="sm" len="sm"/>
            </a:ln>
          </p:spPr>
          <p:txBody>
            <a:bodyPr spcFirstLastPara="1" wrap="square" lIns="68569" tIns="68569" rIns="68569" bIns="68569" anchor="ctr" anchorCtr="0">
              <a:noAutofit/>
            </a:bodyPr>
            <a:lstStyle/>
            <a:p>
              <a:pPr>
                <a:defRPr/>
              </a:pPr>
              <a:endParaRPr sz="1350">
                <a:solidFill>
                  <a:srgbClr val="545454"/>
                </a:solidFill>
                <a:latin typeface="Arial" panose="020B0604020202020204"/>
              </a:endParaRPr>
            </a:p>
          </p:txBody>
        </p:sp>
        <p:sp>
          <p:nvSpPr>
            <p:cNvPr id="9" name="Google Shape;106;p2">
              <a:extLst>
                <a:ext uri="{FF2B5EF4-FFF2-40B4-BE49-F238E27FC236}">
                  <a16:creationId xmlns:a16="http://schemas.microsoft.com/office/drawing/2014/main" id="{3C434DAC-98B0-519A-6735-7A1B6594AD2C}"/>
                </a:ext>
              </a:extLst>
            </p:cNvPr>
            <p:cNvSpPr txBox="1"/>
            <p:nvPr/>
          </p:nvSpPr>
          <p:spPr>
            <a:xfrm>
              <a:off x="4601760" y="340668"/>
              <a:ext cx="2641571" cy="1640148"/>
            </a:xfrm>
            <a:prstGeom prst="rect">
              <a:avLst/>
            </a:prstGeom>
            <a:noFill/>
            <a:ln>
              <a:noFill/>
            </a:ln>
          </p:spPr>
          <p:txBody>
            <a:bodyPr spcFirstLastPara="1" wrap="square" lIns="31425" tIns="31425" rIns="31425" bIns="31425" anchor="ctr" anchorCtr="0">
              <a:noAutofit/>
            </a:bodyPr>
            <a:lstStyle/>
            <a:p>
              <a:pPr algn="ctr">
                <a:lnSpc>
                  <a:spcPct val="90000"/>
                </a:lnSpc>
                <a:buClr>
                  <a:srgbClr val="545454"/>
                </a:buClr>
                <a:buSzPts val="1100"/>
                <a:defRPr/>
              </a:pPr>
              <a:r>
                <a:rPr lang="en-GB" sz="1600" i="1" dirty="0">
                  <a:solidFill>
                    <a:srgbClr val="545454"/>
                  </a:solidFill>
                  <a:latin typeface="Calibri"/>
                  <a:ea typeface="Calibri"/>
                  <a:cs typeface="Calibri"/>
                  <a:sym typeface="Calibri"/>
                </a:rPr>
                <a:t>Protection of intra-EU investments</a:t>
              </a:r>
              <a:endParaRPr sz="1600" dirty="0">
                <a:solidFill>
                  <a:srgbClr val="545454"/>
                </a:solidFill>
                <a:latin typeface="Calibri"/>
                <a:ea typeface="Calibri"/>
                <a:cs typeface="Calibri"/>
                <a:sym typeface="Calibri"/>
              </a:endParaRPr>
            </a:p>
          </p:txBody>
        </p:sp>
        <p:sp>
          <p:nvSpPr>
            <p:cNvPr id="10" name="Google Shape;107;p2">
              <a:extLst>
                <a:ext uri="{FF2B5EF4-FFF2-40B4-BE49-F238E27FC236}">
                  <a16:creationId xmlns:a16="http://schemas.microsoft.com/office/drawing/2014/main" id="{50A005A7-5229-8F39-7F54-707B717929BF}"/>
                </a:ext>
              </a:extLst>
            </p:cNvPr>
            <p:cNvSpPr/>
            <p:nvPr/>
          </p:nvSpPr>
          <p:spPr>
            <a:xfrm>
              <a:off x="739831" y="2024485"/>
              <a:ext cx="4120349" cy="23257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defRPr/>
              </a:pPr>
              <a:endParaRPr sz="1350">
                <a:solidFill>
                  <a:srgbClr val="545454"/>
                </a:solidFill>
                <a:latin typeface="Arial" panose="020B0604020202020204"/>
              </a:endParaRPr>
            </a:p>
          </p:txBody>
        </p:sp>
        <p:sp>
          <p:nvSpPr>
            <p:cNvPr id="11" name="Google Shape;108;p2">
              <a:extLst>
                <a:ext uri="{FF2B5EF4-FFF2-40B4-BE49-F238E27FC236}">
                  <a16:creationId xmlns:a16="http://schemas.microsoft.com/office/drawing/2014/main" id="{00A9D054-8870-A6CC-334F-37A7046FE2DF}"/>
                </a:ext>
              </a:extLst>
            </p:cNvPr>
            <p:cNvSpPr/>
            <p:nvPr/>
          </p:nvSpPr>
          <p:spPr>
            <a:xfrm>
              <a:off x="1044678" y="2314090"/>
              <a:ext cx="4120349" cy="2325700"/>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pPr>
                <a:defRPr/>
              </a:pPr>
              <a:endParaRPr sz="1350">
                <a:solidFill>
                  <a:srgbClr val="545454"/>
                </a:solidFill>
                <a:latin typeface="Arial" panose="020B0604020202020204"/>
              </a:endParaRPr>
            </a:p>
          </p:txBody>
        </p:sp>
        <p:sp>
          <p:nvSpPr>
            <p:cNvPr id="12" name="Google Shape;109;p2">
              <a:extLst>
                <a:ext uri="{FF2B5EF4-FFF2-40B4-BE49-F238E27FC236}">
                  <a16:creationId xmlns:a16="http://schemas.microsoft.com/office/drawing/2014/main" id="{C60449A1-6570-32F1-6CF3-5A312DEA5A6B}"/>
                </a:ext>
              </a:extLst>
            </p:cNvPr>
            <p:cNvSpPr txBox="1"/>
            <p:nvPr/>
          </p:nvSpPr>
          <p:spPr>
            <a:xfrm>
              <a:off x="1112795" y="2382207"/>
              <a:ext cx="3984115" cy="2189465"/>
            </a:xfrm>
            <a:prstGeom prst="rect">
              <a:avLst/>
            </a:prstGeom>
            <a:noFill/>
            <a:ln>
              <a:noFill/>
            </a:ln>
          </p:spPr>
          <p:txBody>
            <a:bodyPr spcFirstLastPara="1" wrap="square" lIns="39994" tIns="39994" rIns="39994" bIns="39994" anchor="ctr" anchorCtr="0">
              <a:noAutofit/>
            </a:bodyPr>
            <a:lstStyle/>
            <a:p>
              <a:pPr>
                <a:lnSpc>
                  <a:spcPct val="90000"/>
                </a:lnSpc>
                <a:buClr>
                  <a:srgbClr val="545454"/>
                </a:buClr>
                <a:buSzPts val="1400"/>
                <a:defRPr/>
              </a:pPr>
              <a:r>
                <a:rPr lang="en-GB" sz="1400" dirty="0">
                  <a:solidFill>
                    <a:srgbClr val="545454"/>
                  </a:solidFill>
                  <a:latin typeface="Calibri"/>
                  <a:ea typeface="Calibri"/>
                  <a:cs typeface="Calibri"/>
                  <a:sym typeface="Calibri"/>
                </a:rPr>
                <a:t>Freedoms and Rights </a:t>
              </a:r>
              <a:endParaRPr sz="1400" dirty="0">
                <a:solidFill>
                  <a:srgbClr val="545454"/>
                </a:solidFill>
                <a:latin typeface="Arial" panose="020B0604020202020204"/>
              </a:endParaRPr>
            </a:p>
            <a:p>
              <a:pPr>
                <a:lnSpc>
                  <a:spcPct val="90000"/>
                </a:lnSpc>
                <a:spcBef>
                  <a:spcPts val="368"/>
                </a:spcBef>
                <a:buClr>
                  <a:srgbClr val="545454"/>
                </a:buClr>
                <a:buSzPts val="1400"/>
                <a:defRPr/>
              </a:pPr>
              <a:r>
                <a:rPr lang="en-GB" sz="1400" dirty="0">
                  <a:solidFill>
                    <a:srgbClr val="545454"/>
                  </a:solidFill>
                  <a:latin typeface="Calibri"/>
                  <a:ea typeface="Calibri"/>
                  <a:cs typeface="Calibri"/>
                  <a:sym typeface="Calibri"/>
                </a:rPr>
                <a:t>under the TFEU, </a:t>
              </a:r>
              <a:endParaRPr sz="1400" dirty="0">
                <a:solidFill>
                  <a:srgbClr val="545454"/>
                </a:solidFill>
                <a:latin typeface="Arial" panose="020B0604020202020204"/>
              </a:endParaRPr>
            </a:p>
            <a:p>
              <a:pPr>
                <a:lnSpc>
                  <a:spcPct val="90000"/>
                </a:lnSpc>
                <a:spcBef>
                  <a:spcPts val="368"/>
                </a:spcBef>
                <a:buClr>
                  <a:srgbClr val="545454"/>
                </a:buClr>
                <a:buSzPts val="1400"/>
                <a:defRPr/>
              </a:pPr>
              <a:r>
                <a:rPr lang="en-GB" sz="1400" dirty="0">
                  <a:solidFill>
                    <a:srgbClr val="545454"/>
                  </a:solidFill>
                  <a:latin typeface="Calibri"/>
                  <a:ea typeface="Calibri"/>
                  <a:cs typeface="Calibri"/>
                  <a:sym typeface="Calibri"/>
                </a:rPr>
                <a:t>the CFR and the ECHR</a:t>
              </a:r>
              <a:endParaRPr sz="1400" b="1" dirty="0">
                <a:solidFill>
                  <a:srgbClr val="545454"/>
                </a:solidFill>
                <a:latin typeface="Calibri"/>
                <a:ea typeface="Calibri"/>
                <a:cs typeface="Calibri"/>
                <a:sym typeface="Calibri"/>
              </a:endParaRPr>
            </a:p>
          </p:txBody>
        </p:sp>
        <p:sp>
          <p:nvSpPr>
            <p:cNvPr id="13" name="Google Shape;110;p2">
              <a:extLst>
                <a:ext uri="{FF2B5EF4-FFF2-40B4-BE49-F238E27FC236}">
                  <a16:creationId xmlns:a16="http://schemas.microsoft.com/office/drawing/2014/main" id="{B531894A-ABC3-0ABE-91EE-F7BFD8E154BD}"/>
                </a:ext>
              </a:extLst>
            </p:cNvPr>
            <p:cNvSpPr/>
            <p:nvPr/>
          </p:nvSpPr>
          <p:spPr>
            <a:xfrm>
              <a:off x="6678552" y="2127972"/>
              <a:ext cx="3679504" cy="234131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defRPr/>
              </a:pPr>
              <a:endParaRPr sz="1350">
                <a:solidFill>
                  <a:srgbClr val="545454"/>
                </a:solidFill>
                <a:latin typeface="Arial" panose="020B0604020202020204"/>
              </a:endParaRPr>
            </a:p>
          </p:txBody>
        </p:sp>
        <p:sp>
          <p:nvSpPr>
            <p:cNvPr id="14" name="Google Shape;111;p2">
              <a:extLst>
                <a:ext uri="{FF2B5EF4-FFF2-40B4-BE49-F238E27FC236}">
                  <a16:creationId xmlns:a16="http://schemas.microsoft.com/office/drawing/2014/main" id="{383F1AF6-0860-88AB-E99C-54567D86FE5D}"/>
                </a:ext>
              </a:extLst>
            </p:cNvPr>
            <p:cNvSpPr/>
            <p:nvPr/>
          </p:nvSpPr>
          <p:spPr>
            <a:xfrm>
              <a:off x="6983400" y="2417577"/>
              <a:ext cx="3679504" cy="2341310"/>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pPr>
                <a:defRPr/>
              </a:pPr>
              <a:endParaRPr sz="1350">
                <a:solidFill>
                  <a:srgbClr val="545454"/>
                </a:solidFill>
                <a:latin typeface="Arial" panose="020B0604020202020204"/>
              </a:endParaRPr>
            </a:p>
          </p:txBody>
        </p:sp>
        <p:sp>
          <p:nvSpPr>
            <p:cNvPr id="15" name="Google Shape;112;p2">
              <a:extLst>
                <a:ext uri="{FF2B5EF4-FFF2-40B4-BE49-F238E27FC236}">
                  <a16:creationId xmlns:a16="http://schemas.microsoft.com/office/drawing/2014/main" id="{59E50BAA-1423-CFFF-0529-3373A3D32FAB}"/>
                </a:ext>
              </a:extLst>
            </p:cNvPr>
            <p:cNvSpPr txBox="1"/>
            <p:nvPr/>
          </p:nvSpPr>
          <p:spPr>
            <a:xfrm>
              <a:off x="7051975" y="2486152"/>
              <a:ext cx="3542354" cy="2204160"/>
            </a:xfrm>
            <a:prstGeom prst="rect">
              <a:avLst/>
            </a:prstGeom>
            <a:noFill/>
            <a:ln>
              <a:noFill/>
            </a:ln>
          </p:spPr>
          <p:txBody>
            <a:bodyPr spcFirstLastPara="1" wrap="square" lIns="31425" tIns="31425" rIns="31425" bIns="31425" anchor="ctr" anchorCtr="0">
              <a:noAutofit/>
            </a:bodyPr>
            <a:lstStyle/>
            <a:p>
              <a:pPr>
                <a:lnSpc>
                  <a:spcPct val="90000"/>
                </a:lnSpc>
                <a:buClr>
                  <a:srgbClr val="545454"/>
                </a:buClr>
                <a:buSzPts val="1100"/>
                <a:defRPr/>
              </a:pPr>
              <a:r>
                <a:rPr lang="en-GB" sz="1000" dirty="0">
                  <a:solidFill>
                    <a:srgbClr val="545454"/>
                  </a:solidFill>
                  <a:latin typeface="Calibri"/>
                  <a:ea typeface="Calibri"/>
                  <a:cs typeface="Calibri"/>
                  <a:sym typeface="Calibri"/>
                </a:rPr>
                <a:t>restriction of regulatory and administrative interference by way of </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 the principle of non-discrimination</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 the requirement of justification </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as well as</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under general principles, namely:</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 Proportionality </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 Legal certainty </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 Legitimate expectations  </a:t>
              </a:r>
              <a:endParaRPr sz="1000" dirty="0">
                <a:solidFill>
                  <a:srgbClr val="545454"/>
                </a:solidFill>
                <a:latin typeface="Arial" panose="020B0604020202020204"/>
              </a:endParaRPr>
            </a:p>
            <a:p>
              <a:pPr>
                <a:lnSpc>
                  <a:spcPct val="90000"/>
                </a:lnSpc>
                <a:spcBef>
                  <a:spcPts val="289"/>
                </a:spcBef>
                <a:buClr>
                  <a:srgbClr val="545454"/>
                </a:buClr>
                <a:buSzPts val="1100"/>
                <a:defRPr/>
              </a:pPr>
              <a:r>
                <a:rPr lang="en-GB" sz="1000" dirty="0">
                  <a:solidFill>
                    <a:srgbClr val="545454"/>
                  </a:solidFill>
                  <a:latin typeface="Calibri"/>
                  <a:ea typeface="Calibri"/>
                  <a:cs typeface="Calibri"/>
                  <a:sym typeface="Calibri"/>
                </a:rPr>
                <a:t>or by application of the EU’s competition rules  </a:t>
              </a:r>
              <a:endParaRPr sz="1000" dirty="0">
                <a:solidFill>
                  <a:srgbClr val="545454"/>
                </a:solidFill>
                <a:latin typeface="Arial" panose="020B0604020202020204"/>
              </a:endParaRPr>
            </a:p>
          </p:txBody>
        </p:sp>
      </p:grpSp>
    </p:spTree>
    <p:extLst>
      <p:ext uri="{BB962C8B-B14F-4D97-AF65-F5344CB8AC3E}">
        <p14:creationId xmlns:p14="http://schemas.microsoft.com/office/powerpoint/2010/main" val="91312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3"/>
          <p:cNvSpPr txBox="1">
            <a:spLocks noGrp="1"/>
          </p:cNvSpPr>
          <p:nvPr>
            <p:ph type="title"/>
          </p:nvPr>
        </p:nvSpPr>
        <p:spPr>
          <a:xfrm>
            <a:off x="2152650" y="517811"/>
            <a:ext cx="7886700" cy="1129412"/>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ct val="100000"/>
            </a:pPr>
            <a:r>
              <a:rPr lang="en-GB" sz="2400" dirty="0">
                <a:solidFill>
                  <a:schemeClr val="dk1"/>
                </a:solidFill>
                <a:latin typeface="Calibri"/>
                <a:ea typeface="Calibri"/>
                <a:cs typeface="Calibri"/>
                <a:sym typeface="Calibri"/>
              </a:rPr>
              <a:t>M2: Protection for EU cross-border investments throughout their </a:t>
            </a:r>
            <a:r>
              <a:rPr lang="en-GB" sz="2400" b="1" dirty="0">
                <a:solidFill>
                  <a:schemeClr val="accent1"/>
                </a:solidFill>
                <a:latin typeface="Calibri"/>
                <a:ea typeface="Calibri"/>
                <a:cs typeface="Calibri"/>
                <a:sym typeface="Calibri"/>
              </a:rPr>
              <a:t>lifecycle</a:t>
            </a:r>
            <a:r>
              <a:rPr lang="en-GB" sz="2400" dirty="0">
                <a:solidFill>
                  <a:schemeClr val="dk1"/>
                </a:solidFill>
                <a:latin typeface="Calibri"/>
                <a:ea typeface="Calibri"/>
                <a:cs typeface="Calibri"/>
                <a:sym typeface="Calibri"/>
              </a:rPr>
              <a:t>: rights and freedoms</a:t>
            </a:r>
            <a:endParaRPr sz="2400" dirty="0"/>
          </a:p>
        </p:txBody>
      </p:sp>
      <p:graphicFrame>
        <p:nvGraphicFramePr>
          <p:cNvPr id="127" name="Google Shape;127;p3"/>
          <p:cNvGraphicFramePr/>
          <p:nvPr>
            <p:extLst>
              <p:ext uri="{D42A27DB-BD31-4B8C-83A1-F6EECF244321}">
                <p14:modId xmlns:p14="http://schemas.microsoft.com/office/powerpoint/2010/main" val="1828167339"/>
              </p:ext>
            </p:extLst>
          </p:nvPr>
        </p:nvGraphicFramePr>
        <p:xfrm>
          <a:off x="2152650" y="1647223"/>
          <a:ext cx="7886700" cy="4329846"/>
        </p:xfrm>
        <a:graphic>
          <a:graphicData uri="http://schemas.openxmlformats.org/drawingml/2006/table">
            <a:tbl>
              <a:tblPr firstCol="1" bandRow="1">
                <a:noFill/>
              </a:tblPr>
              <a:tblGrid>
                <a:gridCol w="2428011">
                  <a:extLst>
                    <a:ext uri="{9D8B030D-6E8A-4147-A177-3AD203B41FA5}">
                      <a16:colId xmlns:a16="http://schemas.microsoft.com/office/drawing/2014/main" val="20000"/>
                    </a:ext>
                  </a:extLst>
                </a:gridCol>
                <a:gridCol w="5458689">
                  <a:extLst>
                    <a:ext uri="{9D8B030D-6E8A-4147-A177-3AD203B41FA5}">
                      <a16:colId xmlns:a16="http://schemas.microsoft.com/office/drawing/2014/main" val="20001"/>
                    </a:ext>
                  </a:extLst>
                </a:gridCol>
              </a:tblGrid>
              <a:tr h="492876">
                <a:tc>
                  <a:txBody>
                    <a:bodyPr/>
                    <a:lstStyle/>
                    <a:p>
                      <a:pPr marL="0" marR="0" lvl="0" indent="0" algn="l" rtl="0">
                        <a:lnSpc>
                          <a:spcPct val="135714"/>
                        </a:lnSpc>
                        <a:spcBef>
                          <a:spcPts val="0"/>
                        </a:spcBef>
                        <a:spcAft>
                          <a:spcPts val="0"/>
                        </a:spcAft>
                        <a:buNone/>
                      </a:pPr>
                      <a:r>
                        <a:rPr lang="en-GB" sz="1200" u="none" strike="noStrike" cap="none"/>
                        <a:t>Starting business activity (also involving travels and residence)</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endParaRPr sz="1200" u="none" strike="noStrike" cap="none" dirty="0"/>
                    </a:p>
                    <a:p>
                      <a:pPr marL="0" marR="0" lvl="0" indent="0" algn="l" rtl="0">
                        <a:lnSpc>
                          <a:spcPct val="135714"/>
                        </a:lnSpc>
                        <a:spcBef>
                          <a:spcPts val="0"/>
                        </a:spcBef>
                        <a:spcAft>
                          <a:spcPts val="0"/>
                        </a:spcAft>
                        <a:buClr>
                          <a:schemeClr val="dk1"/>
                        </a:buClr>
                        <a:buSzPts val="1400"/>
                        <a:buFont typeface="Calibri"/>
                        <a:buNone/>
                      </a:pPr>
                      <a:r>
                        <a:rPr lang="en-GB" sz="1200" u="none" strike="noStrike" cap="none" dirty="0"/>
                        <a:t>Right of establishment, Art. 49 TFEU</a:t>
                      </a:r>
                      <a:endParaRPr sz="1200" i="1"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0"/>
                  </a:ext>
                </a:extLst>
              </a:tr>
              <a:tr h="932100">
                <a:tc>
                  <a:txBody>
                    <a:bodyPr/>
                    <a:lstStyle/>
                    <a:p>
                      <a:pPr marL="0" marR="0" lvl="0" indent="0" algn="l" rtl="0">
                        <a:lnSpc>
                          <a:spcPct val="135714"/>
                        </a:lnSpc>
                        <a:spcBef>
                          <a:spcPts val="0"/>
                        </a:spcBef>
                        <a:spcAft>
                          <a:spcPts val="0"/>
                        </a:spcAft>
                        <a:buNone/>
                      </a:pPr>
                      <a:r>
                        <a:rPr lang="en-GB" sz="1200" u="none" strike="noStrike" cap="none"/>
                        <a:t>Control and maintaining of property/investment</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Clr>
                          <a:schemeClr val="dk1"/>
                        </a:buClr>
                        <a:buSzPts val="1400"/>
                        <a:buFont typeface="Calibri"/>
                        <a:buNone/>
                      </a:pPr>
                      <a:r>
                        <a:rPr lang="en-GB" sz="1200" u="none" strike="noStrike" cap="none" dirty="0"/>
                        <a:t>Right of establishment, (Art. 49 TFEU), Free movement of capital (Art. 63 TFEU), see e.g.: C-44/79 </a:t>
                      </a:r>
                      <a:r>
                        <a:rPr lang="en-GB" sz="1200" i="1" u="sng" strike="noStrike" cap="none" dirty="0">
                          <a:solidFill>
                            <a:schemeClr val="hlink"/>
                          </a:solidFill>
                          <a:hlinkClick r:id="rId3"/>
                        </a:rPr>
                        <a:t>Hauer</a:t>
                      </a:r>
                      <a:r>
                        <a:rPr lang="en-GB" sz="1200" u="none" strike="noStrike" cap="none" dirty="0"/>
                        <a:t>; C-5/88 </a:t>
                      </a:r>
                      <a:r>
                        <a:rPr lang="en-GB" sz="1200" i="1" u="sng" strike="noStrike" cap="none" dirty="0" err="1">
                          <a:solidFill>
                            <a:schemeClr val="hlink"/>
                          </a:solidFill>
                          <a:hlinkClick r:id="rId4"/>
                        </a:rPr>
                        <a:t>Wachauf</a:t>
                      </a:r>
                      <a:r>
                        <a:rPr lang="en-GB" sz="1200" u="none" strike="noStrike" cap="none" dirty="0"/>
                        <a:t>; Joined Cases C-52/16 and C-113/16 </a:t>
                      </a:r>
                      <a:r>
                        <a:rPr lang="en-GB" sz="1200" i="1" u="sng" strike="noStrike" cap="none" dirty="0">
                          <a:solidFill>
                            <a:schemeClr val="hlink"/>
                          </a:solidFill>
                          <a:hlinkClick r:id="rId5"/>
                        </a:rPr>
                        <a:t>SEGRO and </a:t>
                      </a:r>
                      <a:r>
                        <a:rPr lang="en-GB" sz="1200" i="1" u="sng" strike="noStrike" cap="none" dirty="0" err="1">
                          <a:solidFill>
                            <a:schemeClr val="hlink"/>
                          </a:solidFill>
                          <a:hlinkClick r:id="rId5"/>
                        </a:rPr>
                        <a:t>Horváth</a:t>
                      </a:r>
                      <a:r>
                        <a:rPr lang="en-GB" sz="1200" u="none" strike="noStrike" cap="none" dirty="0"/>
                        <a:t>. See also </a:t>
                      </a:r>
                      <a:r>
                        <a:rPr lang="en-GB" sz="1200" i="1" u="none" strike="noStrike" cap="none" dirty="0"/>
                        <a:t>Golden Shares </a:t>
                      </a:r>
                      <a:r>
                        <a:rPr lang="en-GB" sz="1200" i="0" u="none" strike="noStrike" cap="none" dirty="0"/>
                        <a:t>case law, e.g. C‑326/07 </a:t>
                      </a:r>
                      <a:r>
                        <a:rPr lang="en-GB" sz="1200" i="1" u="sng" strike="noStrike" cap="none" dirty="0">
                          <a:solidFill>
                            <a:schemeClr val="hlink"/>
                          </a:solidFill>
                          <a:hlinkClick r:id="rId6"/>
                        </a:rPr>
                        <a:t>Commission v Italy</a:t>
                      </a:r>
                      <a:endParaRPr sz="1200"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1"/>
                  </a:ext>
                </a:extLst>
              </a:tr>
              <a:tr h="492876">
                <a:tc>
                  <a:txBody>
                    <a:bodyPr/>
                    <a:lstStyle/>
                    <a:p>
                      <a:pPr marL="0" marR="0" lvl="0" indent="0" algn="l" rtl="0">
                        <a:lnSpc>
                          <a:spcPct val="135714"/>
                        </a:lnSpc>
                        <a:spcBef>
                          <a:spcPts val="0"/>
                        </a:spcBef>
                        <a:spcAft>
                          <a:spcPts val="0"/>
                        </a:spcAft>
                        <a:buNone/>
                      </a:pPr>
                      <a:r>
                        <a:rPr lang="en-GB" sz="1200" u="none" strike="noStrike" cap="none"/>
                        <a:t>Use (of) corporate structures already established</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r>
                        <a:rPr lang="en-GB" sz="1200" u="none" strike="noStrike" cap="none" dirty="0"/>
                        <a:t>Right of establishment (Art. 49 TFEU), see C-212/97 </a:t>
                      </a:r>
                      <a:r>
                        <a:rPr lang="en-GB" sz="1200" i="1" u="sng" strike="noStrike" cap="none" dirty="0" err="1">
                          <a:solidFill>
                            <a:schemeClr val="hlink"/>
                          </a:solidFill>
                          <a:hlinkClick r:id="rId7"/>
                        </a:rPr>
                        <a:t>Centros</a:t>
                      </a:r>
                      <a:r>
                        <a:rPr lang="en-GB" sz="1200" u="none" strike="noStrike" cap="none" dirty="0"/>
                        <a:t>; C-167/01 </a:t>
                      </a:r>
                      <a:r>
                        <a:rPr lang="en-GB" sz="1200" i="1" u="sng" strike="noStrike" cap="none" dirty="0">
                          <a:solidFill>
                            <a:schemeClr val="hlink"/>
                          </a:solidFill>
                          <a:hlinkClick r:id="rId8"/>
                        </a:rPr>
                        <a:t>Inspire Art</a:t>
                      </a:r>
                      <a:endParaRPr sz="1200" i="1"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2"/>
                  </a:ext>
                </a:extLst>
              </a:tr>
              <a:tr h="298542">
                <a:tc>
                  <a:txBody>
                    <a:bodyPr/>
                    <a:lstStyle/>
                    <a:p>
                      <a:pPr marL="0" marR="0" lvl="0" indent="0" algn="l" rtl="0">
                        <a:lnSpc>
                          <a:spcPct val="135714"/>
                        </a:lnSpc>
                        <a:spcBef>
                          <a:spcPts val="0"/>
                        </a:spcBef>
                        <a:spcAft>
                          <a:spcPts val="0"/>
                        </a:spcAft>
                        <a:buNone/>
                      </a:pPr>
                      <a:r>
                        <a:rPr lang="en-GB" sz="1200" u="none" strike="noStrike" cap="none"/>
                        <a:t>Trade in EU single market</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r>
                        <a:rPr lang="en-GB" sz="1200" u="none" strike="noStrike" cap="none"/>
                        <a:t>Free movement of goods (Art. 28 TFEU) and services (Art. 56 TFEU)</a:t>
                      </a:r>
                      <a:endParaRPr sz="1200" u="none" strike="noStrike" cap="none">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3"/>
                  </a:ext>
                </a:extLst>
              </a:tr>
              <a:tr h="492876">
                <a:tc>
                  <a:txBody>
                    <a:bodyPr/>
                    <a:lstStyle/>
                    <a:p>
                      <a:pPr marL="0" marR="0" lvl="0" indent="0" algn="l" rtl="0">
                        <a:lnSpc>
                          <a:spcPct val="135714"/>
                        </a:lnSpc>
                        <a:spcBef>
                          <a:spcPts val="0"/>
                        </a:spcBef>
                        <a:spcAft>
                          <a:spcPts val="0"/>
                        </a:spcAft>
                        <a:buNone/>
                      </a:pPr>
                      <a:r>
                        <a:rPr lang="en-GB" sz="1200" u="none" strike="noStrike" cap="none"/>
                        <a:t>Capital transfer and payments, including repatriation of profits</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r>
                        <a:rPr lang="en-GB" sz="1200" u="none" strike="noStrike" cap="none" dirty="0"/>
                        <a:t>Free movement of capital and payments (Art. 63 TFEU)</a:t>
                      </a:r>
                      <a:endParaRPr sz="1200"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4"/>
                  </a:ext>
                </a:extLst>
              </a:tr>
              <a:tr h="298542">
                <a:tc>
                  <a:txBody>
                    <a:bodyPr/>
                    <a:lstStyle/>
                    <a:p>
                      <a:pPr marL="0" marR="0" lvl="0" indent="0" algn="l" rtl="0">
                        <a:lnSpc>
                          <a:spcPct val="135714"/>
                        </a:lnSpc>
                        <a:spcBef>
                          <a:spcPts val="0"/>
                        </a:spcBef>
                        <a:spcAft>
                          <a:spcPts val="0"/>
                        </a:spcAft>
                        <a:buNone/>
                      </a:pPr>
                      <a:r>
                        <a:rPr lang="en-GB" sz="1200" u="none" strike="noStrike" cap="none"/>
                        <a:t>Employment of local staff</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r>
                        <a:rPr lang="en-GB" sz="1200" u="none" strike="noStrike" cap="none" dirty="0"/>
                        <a:t>Right of establishment (Art. 49 TFEU), see C-201/15 </a:t>
                      </a:r>
                      <a:r>
                        <a:rPr lang="en-GB" sz="1200" i="1" u="sng" strike="noStrike" cap="none" dirty="0">
                          <a:solidFill>
                            <a:schemeClr val="hlink"/>
                          </a:solidFill>
                          <a:hlinkClick r:id="rId9"/>
                        </a:rPr>
                        <a:t>AGET </a:t>
                      </a:r>
                      <a:r>
                        <a:rPr lang="en-GB" sz="1200" i="1" u="sng" strike="noStrike" cap="none" dirty="0" err="1">
                          <a:solidFill>
                            <a:schemeClr val="hlink"/>
                          </a:solidFill>
                          <a:hlinkClick r:id="rId9"/>
                        </a:rPr>
                        <a:t>Iraklis</a:t>
                      </a:r>
                      <a:endParaRPr sz="1200" i="1"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5"/>
                  </a:ext>
                </a:extLst>
              </a:tr>
              <a:tr h="492876">
                <a:tc>
                  <a:txBody>
                    <a:bodyPr/>
                    <a:lstStyle/>
                    <a:p>
                      <a:pPr marL="0" marR="0" lvl="0" indent="0" algn="l" rtl="0">
                        <a:lnSpc>
                          <a:spcPct val="135714"/>
                        </a:lnSpc>
                        <a:spcBef>
                          <a:spcPts val="0"/>
                        </a:spcBef>
                        <a:spcAft>
                          <a:spcPts val="0"/>
                        </a:spcAft>
                        <a:buNone/>
                      </a:pPr>
                      <a:r>
                        <a:rPr lang="en-GB" sz="1200" u="none" strike="noStrike" cap="none"/>
                        <a:t>Move in staff</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r>
                        <a:rPr lang="en-GB" sz="1200" u="none" strike="noStrike" cap="none" dirty="0"/>
                        <a:t>Freedom of movement of workers (Art. 45 TFEU), right of establishment (Art. 49 TFEU) </a:t>
                      </a:r>
                      <a:endParaRPr sz="1200"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6"/>
                  </a:ext>
                </a:extLst>
              </a:tr>
              <a:tr h="492876">
                <a:tc>
                  <a:txBody>
                    <a:bodyPr/>
                    <a:lstStyle/>
                    <a:p>
                      <a:pPr marL="0" marR="0" lvl="0" indent="0" algn="l" rtl="0">
                        <a:lnSpc>
                          <a:spcPct val="135714"/>
                        </a:lnSpc>
                        <a:spcBef>
                          <a:spcPts val="0"/>
                        </a:spcBef>
                        <a:spcAft>
                          <a:spcPts val="0"/>
                        </a:spcAft>
                        <a:buNone/>
                      </a:pPr>
                      <a:r>
                        <a:rPr lang="en-GB" sz="1200" u="none" strike="noStrike" cap="none"/>
                        <a:t>Non-discrimination</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r>
                        <a:rPr lang="en-GB" sz="1200" u="none" strike="noStrike" cap="none" dirty="0"/>
                        <a:t>inherent in four fundamental freedoms and: Art. 18 TFEU, indirectly: restrictions of state aid, Art. 101 et seq. TFEU</a:t>
                      </a:r>
                      <a:endParaRPr sz="1200"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7"/>
                  </a:ext>
                </a:extLst>
              </a:tr>
              <a:tr h="298542">
                <a:tc>
                  <a:txBody>
                    <a:bodyPr/>
                    <a:lstStyle/>
                    <a:p>
                      <a:pPr marL="0" marR="0" lvl="0" indent="0" algn="l" rtl="0">
                        <a:lnSpc>
                          <a:spcPct val="135714"/>
                        </a:lnSpc>
                        <a:spcBef>
                          <a:spcPts val="0"/>
                        </a:spcBef>
                        <a:spcAft>
                          <a:spcPts val="0"/>
                        </a:spcAft>
                        <a:buNone/>
                      </a:pPr>
                      <a:r>
                        <a:rPr lang="en-GB" sz="1200" u="none" strike="noStrike" cap="none"/>
                        <a:t>Exit from the market</a:t>
                      </a:r>
                      <a:endParaRPr sz="1200" u="none" strike="noStrike" cap="none">
                        <a:latin typeface="Times New Roman"/>
                        <a:ea typeface="Times New Roman"/>
                        <a:cs typeface="Times New Roman"/>
                        <a:sym typeface="Times New Roman"/>
                      </a:endParaRPr>
                    </a:p>
                  </a:txBody>
                  <a:tcPr marL="13856" marR="13856" marT="13856" marB="13856"/>
                </a:tc>
                <a:tc>
                  <a:txBody>
                    <a:bodyPr/>
                    <a:lstStyle/>
                    <a:p>
                      <a:pPr marL="0" marR="0" lvl="0" indent="0" algn="l" rtl="0">
                        <a:lnSpc>
                          <a:spcPct val="135714"/>
                        </a:lnSpc>
                        <a:spcBef>
                          <a:spcPts val="0"/>
                        </a:spcBef>
                        <a:spcAft>
                          <a:spcPts val="0"/>
                        </a:spcAft>
                        <a:buNone/>
                      </a:pPr>
                      <a:r>
                        <a:rPr lang="en-GB" sz="1200" u="none" strike="noStrike" cap="none" dirty="0"/>
                        <a:t>inherent in all freedoms and rights mentioned above, see C-201/15 </a:t>
                      </a:r>
                      <a:r>
                        <a:rPr lang="en-GB" sz="1200" i="1" u="sng" strike="noStrike" cap="none" dirty="0">
                          <a:solidFill>
                            <a:schemeClr val="hlink"/>
                          </a:solidFill>
                          <a:hlinkClick r:id="rId9"/>
                        </a:rPr>
                        <a:t>AGET </a:t>
                      </a:r>
                      <a:r>
                        <a:rPr lang="en-GB" sz="1200" i="1" u="sng" strike="noStrike" cap="none" dirty="0" err="1">
                          <a:solidFill>
                            <a:schemeClr val="hlink"/>
                          </a:solidFill>
                          <a:hlinkClick r:id="rId9"/>
                        </a:rPr>
                        <a:t>Iraklis</a:t>
                      </a:r>
                      <a:r>
                        <a:rPr lang="en-GB" sz="1200" u="none" strike="noStrike" cap="none" dirty="0"/>
                        <a:t>.</a:t>
                      </a:r>
                      <a:endParaRPr sz="1200" u="none" strike="noStrike" cap="none" dirty="0">
                        <a:latin typeface="Times New Roman"/>
                        <a:ea typeface="Times New Roman"/>
                        <a:cs typeface="Times New Roman"/>
                        <a:sym typeface="Times New Roman"/>
                      </a:endParaRPr>
                    </a:p>
                  </a:txBody>
                  <a:tcPr marL="13856" marR="13856" marT="13856" marB="13856"/>
                </a:tc>
                <a:extLst>
                  <a:ext uri="{0D108BD9-81ED-4DB2-BD59-A6C34878D82A}">
                    <a16:rowId xmlns:a16="http://schemas.microsoft.com/office/drawing/2014/main" val="10008"/>
                  </a:ext>
                </a:extLst>
              </a:tr>
            </a:tbl>
          </a:graphicData>
        </a:graphic>
      </p:graphicFrame>
      <p:sp>
        <p:nvSpPr>
          <p:cNvPr id="128" name="Google Shape;128;p3"/>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GB"/>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4"/>
          <p:cNvSpPr txBox="1">
            <a:spLocks noGrp="1"/>
          </p:cNvSpPr>
          <p:nvPr>
            <p:ph type="title"/>
          </p:nvPr>
        </p:nvSpPr>
        <p:spPr>
          <a:xfrm>
            <a:off x="2163410" y="466633"/>
            <a:ext cx="7379723" cy="1355479"/>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100"/>
            </a:pPr>
            <a:r>
              <a:rPr lang="en-GB" sz="2400" dirty="0">
                <a:latin typeface="+mn-lt"/>
              </a:rPr>
              <a:t>M2: Protection against unjustified restrictions </a:t>
            </a:r>
            <a:endParaRPr sz="2400" dirty="0">
              <a:latin typeface="+mn-lt"/>
            </a:endParaRPr>
          </a:p>
        </p:txBody>
      </p:sp>
      <p:sp>
        <p:nvSpPr>
          <p:cNvPr id="136" name="Google Shape;136;p4"/>
          <p:cNvSpPr txBox="1">
            <a:spLocks noGrp="1"/>
          </p:cNvSpPr>
          <p:nvPr>
            <p:ph type="body" idx="1"/>
          </p:nvPr>
        </p:nvSpPr>
        <p:spPr>
          <a:xfrm>
            <a:off x="2255343" y="1639232"/>
            <a:ext cx="7679028" cy="1213030"/>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r>
              <a:rPr lang="en-US" sz="1350" dirty="0">
                <a:latin typeface="+mn-lt"/>
              </a:rPr>
              <a:t>Freedoms and rights are not guaranteed without limits. They may legitimately be restricted for legitimate purposes.</a:t>
            </a:r>
          </a:p>
          <a:p>
            <a:pPr marL="171450" indent="-171450">
              <a:spcBef>
                <a:spcPts val="0"/>
              </a:spcBef>
              <a:spcAft>
                <a:spcPts val="0"/>
              </a:spcAft>
              <a:buClr>
                <a:schemeClr val="dk1"/>
              </a:buClr>
              <a:buSzPts val="1800"/>
              <a:buChar char="•"/>
            </a:pPr>
            <a:r>
              <a:rPr lang="en-US" sz="1350" dirty="0">
                <a:latin typeface="+mn-lt"/>
              </a:rPr>
              <a:t>In this context, it should be distinguished between discriminatory and indistinctly applicable national measures that may affect an investment. Accordingly, depending on the type of the measure at hand, different justifications come into play. </a:t>
            </a:r>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171450" indent="-171450">
              <a:spcBef>
                <a:spcPts val="0"/>
              </a:spcBef>
              <a:spcAft>
                <a:spcPts val="0"/>
              </a:spcAft>
              <a:buClr>
                <a:schemeClr val="dk1"/>
              </a:buClr>
              <a:buSzPts val="1800"/>
              <a:buChar char="•"/>
            </a:pPr>
            <a:endParaRPr lang="en-US" sz="1350" dirty="0"/>
          </a:p>
          <a:p>
            <a:pPr marL="0" indent="0">
              <a:spcBef>
                <a:spcPts val="0"/>
              </a:spcBef>
              <a:spcAft>
                <a:spcPts val="0"/>
              </a:spcAft>
              <a:buClr>
                <a:schemeClr val="dk1"/>
              </a:buClr>
              <a:buSzPts val="1800"/>
              <a:buNone/>
            </a:pPr>
            <a:endParaRPr lang="en-GB" sz="1350" dirty="0"/>
          </a:p>
          <a:p>
            <a:pPr marL="171450" indent="-171450">
              <a:spcBef>
                <a:spcPts val="0"/>
              </a:spcBef>
              <a:spcAft>
                <a:spcPts val="0"/>
              </a:spcAft>
              <a:buClr>
                <a:schemeClr val="dk1"/>
              </a:buClr>
              <a:buSzPts val="1800"/>
              <a:buChar char="•"/>
            </a:pPr>
            <a:endParaRPr lang="en-GB" sz="1350" dirty="0"/>
          </a:p>
          <a:p>
            <a:pPr marL="171450" indent="-171450">
              <a:spcBef>
                <a:spcPts val="750"/>
              </a:spcBef>
              <a:spcAft>
                <a:spcPts val="0"/>
              </a:spcAft>
              <a:buClr>
                <a:schemeClr val="dk1"/>
              </a:buClr>
              <a:buSzPts val="1800"/>
              <a:buChar char="•"/>
            </a:pPr>
            <a:endParaRPr lang="en-US" sz="1350" dirty="0"/>
          </a:p>
          <a:p>
            <a:pPr marL="171450" indent="-171450">
              <a:spcBef>
                <a:spcPts val="750"/>
              </a:spcBef>
              <a:spcAft>
                <a:spcPts val="0"/>
              </a:spcAft>
              <a:buClr>
                <a:schemeClr val="dk1"/>
              </a:buClr>
              <a:buSzPts val="1800"/>
              <a:buChar char="•"/>
            </a:pPr>
            <a:endParaRPr lang="en-US" sz="1350" dirty="0"/>
          </a:p>
          <a:p>
            <a:pPr marL="514350" lvl="1" indent="-95250">
              <a:spcBef>
                <a:spcPts val="375"/>
              </a:spcBef>
              <a:spcAft>
                <a:spcPts val="0"/>
              </a:spcAft>
              <a:buClr>
                <a:schemeClr val="dk1"/>
              </a:buClr>
              <a:buSzPts val="1600"/>
              <a:buNone/>
            </a:pPr>
            <a:endParaRPr sz="1200" dirty="0"/>
          </a:p>
        </p:txBody>
      </p:sp>
      <p:sp>
        <p:nvSpPr>
          <p:cNvPr id="139" name="Google Shape;139;p4"/>
          <p:cNvSpPr txBox="1">
            <a:spLocks noGrp="1"/>
          </p:cNvSpPr>
          <p:nvPr>
            <p:ph type="sldNum" idx="12"/>
          </p:nvPr>
        </p:nvSpPr>
        <p:spPr>
          <a:xfrm>
            <a:off x="7981950" y="5624513"/>
            <a:ext cx="2057400" cy="273844"/>
          </a:xfrm>
          <a:prstGeom prst="rect">
            <a:avLst/>
          </a:prstGeom>
          <a:noFill/>
          <a:ln>
            <a:noFill/>
          </a:ln>
        </p:spPr>
        <p:txBody>
          <a:bodyPr spcFirstLastPara="1" vert="horz" wrap="square" lIns="68569" tIns="34275" rIns="68569" bIns="34275" rtlCol="0" anchor="ctr" anchorCtr="0">
            <a:noAutofit/>
          </a:bodyPr>
          <a:lstStyle/>
          <a:p>
            <a:pPr>
              <a:defRPr/>
            </a:pPr>
            <a:fld id="{00000000-1234-1234-1234-123412341234}" type="slidenum">
              <a:rPr lang="en-GB" sz="788"/>
              <a:pPr>
                <a:defRPr/>
              </a:pPr>
              <a:t>9</a:t>
            </a:fld>
            <a:endParaRPr sz="788"/>
          </a:p>
        </p:txBody>
      </p:sp>
      <p:graphicFrame>
        <p:nvGraphicFramePr>
          <p:cNvPr id="4" name="Table 4">
            <a:extLst>
              <a:ext uri="{FF2B5EF4-FFF2-40B4-BE49-F238E27FC236}">
                <a16:creationId xmlns:a16="http://schemas.microsoft.com/office/drawing/2014/main" id="{B65F9059-86CE-6617-94CA-A0E9395021C5}"/>
              </a:ext>
            </a:extLst>
          </p:cNvPr>
          <p:cNvGraphicFramePr>
            <a:graphicFrameLocks noGrp="1"/>
          </p:cNvGraphicFramePr>
          <p:nvPr>
            <p:extLst>
              <p:ext uri="{D42A27DB-BD31-4B8C-83A1-F6EECF244321}">
                <p14:modId xmlns:p14="http://schemas.microsoft.com/office/powerpoint/2010/main" val="464873678"/>
              </p:ext>
            </p:extLst>
          </p:nvPr>
        </p:nvGraphicFramePr>
        <p:xfrm>
          <a:off x="2708909" y="2994711"/>
          <a:ext cx="6834224" cy="3246120"/>
        </p:xfrm>
        <a:graphic>
          <a:graphicData uri="http://schemas.openxmlformats.org/drawingml/2006/table">
            <a:tbl>
              <a:tblPr firstRow="1" bandRow="1"/>
              <a:tblGrid>
                <a:gridCol w="3417112">
                  <a:extLst>
                    <a:ext uri="{9D8B030D-6E8A-4147-A177-3AD203B41FA5}">
                      <a16:colId xmlns:a16="http://schemas.microsoft.com/office/drawing/2014/main" val="2977117827"/>
                    </a:ext>
                  </a:extLst>
                </a:gridCol>
                <a:gridCol w="3417112">
                  <a:extLst>
                    <a:ext uri="{9D8B030D-6E8A-4147-A177-3AD203B41FA5}">
                      <a16:colId xmlns:a16="http://schemas.microsoft.com/office/drawing/2014/main" val="4250307680"/>
                    </a:ext>
                  </a:extLst>
                </a:gridCol>
              </a:tblGrid>
              <a:tr h="410828">
                <a:tc>
                  <a:txBody>
                    <a:bodyPr/>
                    <a:lstStyle/>
                    <a:p>
                      <a:r>
                        <a:rPr lang="en-US" sz="1200" dirty="0">
                          <a:latin typeface="+mn-lt"/>
                        </a:rPr>
                        <a:t>Type of the restrictive measure affecting an investment</a:t>
                      </a:r>
                      <a:endParaRPr lang="en-DE" sz="1200" dirty="0">
                        <a:latin typeface="+mn-lt"/>
                      </a:endParaRPr>
                    </a:p>
                  </a:txBody>
                  <a:tcPr marL="68580" marR="68580" marT="34290" marB="34290"/>
                </a:tc>
                <a:tc>
                  <a:txBody>
                    <a:bodyPr/>
                    <a:lstStyle/>
                    <a:p>
                      <a:r>
                        <a:rPr lang="en-US" sz="1200" dirty="0">
                          <a:latin typeface="+mn-lt"/>
                        </a:rPr>
                        <a:t>Possible justification grounds</a:t>
                      </a:r>
                      <a:endParaRPr lang="en-DE" sz="1200" dirty="0">
                        <a:latin typeface="+mn-lt"/>
                      </a:endParaRPr>
                    </a:p>
                  </a:txBody>
                  <a:tcPr marL="68580" marR="68580" marT="34290" marB="34290"/>
                </a:tc>
                <a:extLst>
                  <a:ext uri="{0D108BD9-81ED-4DB2-BD59-A6C34878D82A}">
                    <a16:rowId xmlns:a16="http://schemas.microsoft.com/office/drawing/2014/main" val="1185463752"/>
                  </a:ext>
                </a:extLst>
              </a:tr>
              <a:tr h="2595689">
                <a:tc>
                  <a:txBody>
                    <a:bodyPr/>
                    <a:lstStyle/>
                    <a:p>
                      <a:r>
                        <a:rPr lang="en-US" sz="1200">
                          <a:latin typeface="+mn-lt"/>
                        </a:rPr>
                        <a:t>Discriminatory measures </a:t>
                      </a:r>
                      <a:endParaRPr lang="en-DE" sz="1200">
                        <a:latin typeface="+mn-lt"/>
                      </a:endParaRPr>
                    </a:p>
                  </a:txBody>
                  <a:tcPr marL="68580" marR="68580" marT="34290" marB="34290"/>
                </a:tc>
                <a:tc>
                  <a:txBody>
                    <a:bodyPr/>
                    <a:lstStyle/>
                    <a:p>
                      <a:r>
                        <a:rPr lang="en-US" sz="1200" dirty="0">
                          <a:latin typeface="+mn-lt"/>
                        </a:rPr>
                        <a:t>Discriminatory measures could only be justified on the basis of the grounds mentioned exclusively and exhaustively in the EU Treaties, in the articles pertaining to the applicable Treaty freedom. </a:t>
                      </a:r>
                    </a:p>
                    <a:p>
                      <a:endParaRPr lang="en-US" sz="1200" dirty="0">
                        <a:latin typeface="+mn-lt"/>
                      </a:endParaRPr>
                    </a:p>
                    <a:p>
                      <a:r>
                        <a:rPr lang="en-US" sz="1200" dirty="0">
                          <a:latin typeface="+mn-lt"/>
                        </a:rPr>
                        <a:t>For example: The justified restrictions on capital movements within the EU include: </a:t>
                      </a:r>
                    </a:p>
                    <a:p>
                      <a:pPr marL="285750" indent="-285750">
                        <a:buFont typeface="Arial" panose="020B0604020202020204" pitchFamily="34" charset="0"/>
                        <a:buChar char="•"/>
                      </a:pPr>
                      <a:r>
                        <a:rPr lang="en-US" sz="1200" dirty="0">
                          <a:latin typeface="+mn-lt"/>
                        </a:rPr>
                        <a:t>measures to prevent infringements of national law </a:t>
                      </a:r>
                    </a:p>
                    <a:p>
                      <a:pPr marL="285750" indent="-285750">
                        <a:buFont typeface="Arial" panose="020B0604020202020204" pitchFamily="34" charset="0"/>
                        <a:buChar char="•"/>
                      </a:pPr>
                      <a:r>
                        <a:rPr lang="en-US" sz="1200" dirty="0">
                          <a:latin typeface="+mn-lt"/>
                        </a:rPr>
                        <a:t>procedures for the declaration of capital movements for administrative or statistical purposes; and </a:t>
                      </a:r>
                    </a:p>
                    <a:p>
                      <a:pPr marL="285750" indent="-285750">
                        <a:buFont typeface="Arial" panose="020B0604020202020204" pitchFamily="34" charset="0"/>
                        <a:buChar char="•"/>
                      </a:pPr>
                      <a:r>
                        <a:rPr lang="en-US" sz="1200" dirty="0">
                          <a:latin typeface="+mn-lt"/>
                        </a:rPr>
                        <a:t>measures justified on the grounds of public policy or public security. </a:t>
                      </a:r>
                    </a:p>
                    <a:p>
                      <a:pPr marL="0" indent="0">
                        <a:buFont typeface="Arial" panose="020B0604020202020204" pitchFamily="34" charset="0"/>
                        <a:buNone/>
                      </a:pPr>
                      <a:r>
                        <a:rPr lang="en-US" sz="1200" dirty="0">
                          <a:latin typeface="+mn-lt"/>
                        </a:rPr>
                        <a:t>See Art. 65(1) TFEU</a:t>
                      </a:r>
                    </a:p>
                  </a:txBody>
                  <a:tcPr marL="68580" marR="68580" marT="34290" marB="34290"/>
                </a:tc>
                <a:extLst>
                  <a:ext uri="{0D108BD9-81ED-4DB2-BD59-A6C34878D82A}">
                    <a16:rowId xmlns:a16="http://schemas.microsoft.com/office/drawing/2014/main" val="729202611"/>
                  </a:ext>
                </a:extLst>
              </a:tr>
            </a:tbl>
          </a:graphicData>
        </a:graphic>
      </p:graphicFrame>
    </p:spTree>
  </p:cSld>
  <p:clrMapOvr>
    <a:masterClrMapping/>
  </p:clrMapOvr>
</p:sld>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0067D-8953-4425-A4F5-AC718B3E9B7F}">
  <ds:schemaRefs>
    <ds:schemaRef ds:uri="http://schemas.microsoft.com/office/2006/metadata/properties"/>
    <ds:schemaRef ds:uri="http://schemas.microsoft.com/office/infopath/2007/PartnerControls"/>
    <ds:schemaRef ds:uri="e9042645-366f-4cd7-9010-ab21c883e422"/>
    <ds:schemaRef ds:uri="5533fb41-5c30-436c-88bf-6be0ce5c8c45"/>
    <ds:schemaRef ds:uri="f60e8e89-7e93-4c00-acd7-962c3f3e7607"/>
  </ds:schemaRefs>
</ds:datastoreItem>
</file>

<file path=customXml/itemProps2.xml><?xml version="1.0" encoding="utf-8"?>
<ds:datastoreItem xmlns:ds="http://schemas.openxmlformats.org/officeDocument/2006/customXml" ds:itemID="{B2FA147A-2A8D-4074-851A-FA4C8F6C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8e89-7e93-4c00-acd7-962c3f3e7607"/>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0E5CB6-C51F-4351-A190-801226402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9536</Words>
  <Application>Microsoft Office PowerPoint</Application>
  <PresentationFormat>Widescreen</PresentationFormat>
  <Paragraphs>392</Paragraphs>
  <Slides>15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vt:lpstr>
      <vt:lpstr>Calibri</vt:lpstr>
      <vt:lpstr>Calibri Light</vt:lpstr>
      <vt:lpstr>Open Sans</vt:lpstr>
      <vt:lpstr>Source Sans Pro</vt:lpstr>
      <vt:lpstr>Tahoma</vt:lpstr>
      <vt:lpstr>Times New Roman</vt:lpstr>
      <vt:lpstr>Trebuchet MS</vt:lpstr>
      <vt:lpstr>Wingdings</vt:lpstr>
      <vt:lpstr>Rückblick</vt:lpstr>
      <vt:lpstr>Introduction to Intra-EU Investment Protection  Auxiliary self-learning tool</vt:lpstr>
      <vt:lpstr>M1: International Investment Law and Investor-State Dispute Settlement</vt:lpstr>
      <vt:lpstr> M1: Investment Protection in the EU: the Achmea Decision </vt:lpstr>
      <vt:lpstr>The standpoint of the European Commission</vt:lpstr>
      <vt:lpstr>M1: Relying on EU law instead of International Investment Law: Preliminary Observations</vt:lpstr>
      <vt:lpstr>M1: The Role of the National Courts: How EU Law Will Materialise?</vt:lpstr>
      <vt:lpstr>M2</vt:lpstr>
      <vt:lpstr>M2: Protection for EU cross-border investments throughout their lifecycle: rights and freedoms</vt:lpstr>
      <vt:lpstr>M2: Protection against unjustified restrictions </vt:lpstr>
      <vt:lpstr>M2: Protection against unjustified restrictions (2)</vt:lpstr>
      <vt:lpstr>M2: Protection by way of the application of general principles </vt:lpstr>
      <vt:lpstr>M2: Protection afforded by the EU’S fundamental rights and the ECHR </vt:lpstr>
      <vt:lpstr>M2: Protection against restrictions by way of EU competition rules </vt:lpstr>
      <vt:lpstr>Procedural Rights and Right to an Effective Remedy</vt:lpstr>
      <vt:lpstr>Content of these slides were created by Prof Peter-Tobias Stoll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Vujinović Nataša</cp:lastModifiedBy>
  <cp:revision>5</cp:revision>
  <cp:lastPrinted>2016-10-12T07:25:39Z</cp:lastPrinted>
  <dcterms:created xsi:type="dcterms:W3CDTF">2023-08-08T15:08:16Z</dcterms:created>
  <dcterms:modified xsi:type="dcterms:W3CDTF">2023-11-16T15:11:59Z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0x010100A3F04EF5C5937D489D82452C3C6399B8</vt:lpwstr>
  </property>
</Properties>
</file>