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handoutMasterIdLst>
    <p:handoutMasterId r:id="rId27"/>
  </p:handoutMasterIdLst>
  <p:sldIdLst>
    <p:sldId id="278" r:id="rId5"/>
    <p:sldId id="284" r:id="rId6"/>
    <p:sldId id="287" r:id="rId7"/>
    <p:sldId id="289" r:id="rId8"/>
    <p:sldId id="494" r:id="rId9"/>
    <p:sldId id="495" r:id="rId10"/>
    <p:sldId id="276" r:id="rId11"/>
    <p:sldId id="277" r:id="rId12"/>
    <p:sldId id="290" r:id="rId13"/>
    <p:sldId id="279" r:id="rId14"/>
    <p:sldId id="496" r:id="rId15"/>
    <p:sldId id="297" r:id="rId16"/>
    <p:sldId id="291" r:id="rId17"/>
    <p:sldId id="281" r:id="rId18"/>
    <p:sldId id="292" r:id="rId19"/>
    <p:sldId id="280" r:id="rId20"/>
    <p:sldId id="282" r:id="rId21"/>
    <p:sldId id="497" r:id="rId22"/>
    <p:sldId id="283" r:id="rId23"/>
    <p:sldId id="295" r:id="rId24"/>
    <p:sldId id="294" r:id="rId25"/>
  </p:sldIdLst>
  <p:sldSz cx="12192000" cy="6858000"/>
  <p:notesSz cx="987266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C8B"/>
    <a:srgbClr val="B4AEA8"/>
    <a:srgbClr val="8B827B"/>
    <a:srgbClr val="E85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A2A0A-7B2D-45E1-9F7B-3A358228E769}" v="2" dt="2023-11-02T14:15:29.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8" autoAdjust="0"/>
    <p:restoredTop sz="94660"/>
  </p:normalViewPr>
  <p:slideViewPr>
    <p:cSldViewPr snapToGrid="0">
      <p:cViewPr varScale="1">
        <p:scale>
          <a:sx n="112" d="100"/>
          <a:sy n="112" d="100"/>
        </p:scale>
        <p:origin x="876"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jinović Nataša" userId="c0b60d30-4c79-44c4-b2ea-c30ec253f433" providerId="ADAL" clId="{9EDA2A0A-7B2D-45E1-9F7B-3A358228E769}"/>
    <pc:docChg chg="modSld">
      <pc:chgData name="Vujinović Nataša" userId="c0b60d30-4c79-44c4-b2ea-c30ec253f433" providerId="ADAL" clId="{9EDA2A0A-7B2D-45E1-9F7B-3A358228E769}" dt="2023-11-02T14:15:40.671" v="3" actId="20577"/>
      <pc:docMkLst>
        <pc:docMk/>
      </pc:docMkLst>
      <pc:sldChg chg="addSp delSp modSp mod">
        <pc:chgData name="Vujinović Nataša" userId="c0b60d30-4c79-44c4-b2ea-c30ec253f433" providerId="ADAL" clId="{9EDA2A0A-7B2D-45E1-9F7B-3A358228E769}" dt="2023-11-02T14:15:40.671" v="3" actId="20577"/>
        <pc:sldMkLst>
          <pc:docMk/>
          <pc:sldMk cId="3195350539" sldId="294"/>
        </pc:sldMkLst>
        <pc:spChg chg="mod">
          <ac:chgData name="Vujinović Nataša" userId="c0b60d30-4c79-44c4-b2ea-c30ec253f433" providerId="ADAL" clId="{9EDA2A0A-7B2D-45E1-9F7B-3A358228E769}" dt="2023-11-02T14:15:40.671" v="3" actId="20577"/>
          <ac:spMkLst>
            <pc:docMk/>
            <pc:sldMk cId="3195350539" sldId="294"/>
            <ac:spMk id="2" creationId="{00000000-0000-0000-0000-000000000000}"/>
          </ac:spMkLst>
        </pc:spChg>
        <pc:graphicFrameChg chg="add del mod">
          <ac:chgData name="Vujinović Nataša" userId="c0b60d30-4c79-44c4-b2ea-c30ec253f433" providerId="ADAL" clId="{9EDA2A0A-7B2D-45E1-9F7B-3A358228E769}" dt="2023-11-02T14:15:29.227" v="1"/>
          <ac:graphicFrameMkLst>
            <pc:docMk/>
            <pc:sldMk cId="3195350539" sldId="294"/>
            <ac:graphicFrameMk id="4" creationId="{C154ABA2-DF4F-2A9F-C788-7006B297F8D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592225" y="1"/>
            <a:ext cx="4278154" cy="341064"/>
          </a:xfrm>
          <a:prstGeom prst="rect">
            <a:avLst/>
          </a:prstGeom>
        </p:spPr>
        <p:txBody>
          <a:bodyPr vert="horz" lIns="91440" tIns="45720" rIns="91440" bIns="45720" rtlCol="0"/>
          <a:lstStyle>
            <a:lvl1pPr algn="r">
              <a:defRPr sz="1200"/>
            </a:lvl1pPr>
          </a:lstStyle>
          <a:p>
            <a:fld id="{D852116A-4664-4678-9FDD-31390ADFA7EE}" type="datetimeFigureOut">
              <a:rPr lang="de-DE" smtClean="0"/>
              <a:t>02.11.2023</a:t>
            </a:fld>
            <a:endParaRPr lang="de-DE"/>
          </a:p>
        </p:txBody>
      </p:sp>
      <p:sp>
        <p:nvSpPr>
          <p:cNvPr id="4" name="Fußzeilenplatzhalter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592225" y="6456612"/>
            <a:ext cx="4278154" cy="341063"/>
          </a:xfrm>
          <a:prstGeom prst="rect">
            <a:avLst/>
          </a:prstGeom>
        </p:spPr>
        <p:txBody>
          <a:bodyPr vert="horz" lIns="91440" tIns="45720" rIns="91440" bIns="45720" rtlCol="0" anchor="b"/>
          <a:lstStyle>
            <a:lvl1pPr algn="r">
              <a:defRPr sz="1200"/>
            </a:lvl1pPr>
          </a:lstStyle>
          <a:p>
            <a:fld id="{3C768DFE-DABD-49B3-8BCE-484063F82781}" type="slidenum">
              <a:rPr lang="de-DE" smtClean="0"/>
              <a:t>‹#›</a:t>
            </a:fld>
            <a:endParaRPr lang="de-DE"/>
          </a:p>
        </p:txBody>
      </p:sp>
    </p:spTree>
    <p:extLst>
      <p:ext uri="{BB962C8B-B14F-4D97-AF65-F5344CB8AC3E}">
        <p14:creationId xmlns:p14="http://schemas.microsoft.com/office/powerpoint/2010/main" val="250973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5592225" y="1"/>
            <a:ext cx="4278154" cy="341064"/>
          </a:xfrm>
          <a:prstGeom prst="rect">
            <a:avLst/>
          </a:prstGeom>
        </p:spPr>
        <p:txBody>
          <a:bodyPr vert="horz" lIns="91440" tIns="45720" rIns="91440" bIns="45720" rtlCol="0"/>
          <a:lstStyle>
            <a:lvl1pPr algn="r">
              <a:defRPr sz="1200"/>
            </a:lvl1pPr>
          </a:lstStyle>
          <a:p>
            <a:fld id="{0D13A7C6-214A-4A78-8B7F-C9DA87EA3770}" type="datetimeFigureOut">
              <a:rPr lang="en-GB" smtClean="0"/>
              <a:t>02/11/2023</a:t>
            </a:fld>
            <a:endParaRPr lang="en-GB"/>
          </a:p>
        </p:txBody>
      </p:sp>
      <p:sp>
        <p:nvSpPr>
          <p:cNvPr id="4" name="Folienbildplatzhalter 3"/>
          <p:cNvSpPr>
            <a:spLocks noGrp="1" noRot="1" noChangeAspect="1"/>
          </p:cNvSpPr>
          <p:nvPr>
            <p:ph type="sldImg" idx="2"/>
          </p:nvPr>
        </p:nvSpPr>
        <p:spPr>
          <a:xfrm>
            <a:off x="2897188" y="849313"/>
            <a:ext cx="4078287" cy="2295525"/>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5592225" y="6456612"/>
            <a:ext cx="4278154" cy="341063"/>
          </a:xfrm>
          <a:prstGeom prst="rect">
            <a:avLst/>
          </a:prstGeom>
        </p:spPr>
        <p:txBody>
          <a:bodyPr vert="horz" lIns="91440" tIns="45720" rIns="91440" bIns="45720" rtlCol="0" anchor="b"/>
          <a:lstStyle>
            <a:lvl1pPr algn="r">
              <a:defRPr sz="1200"/>
            </a:lvl1pPr>
          </a:lstStyle>
          <a:p>
            <a:fld id="{4E391B68-67F8-4E32-8F57-9F9CE295B3CB}" type="slidenum">
              <a:rPr lang="en-GB" smtClean="0"/>
              <a:t>‹#›</a:t>
            </a:fld>
            <a:endParaRPr lang="en-GB"/>
          </a:p>
        </p:txBody>
      </p:sp>
    </p:spTree>
    <p:extLst>
      <p:ext uri="{BB962C8B-B14F-4D97-AF65-F5344CB8AC3E}">
        <p14:creationId xmlns:p14="http://schemas.microsoft.com/office/powerpoint/2010/main" val="18652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4E391B68-67F8-4E32-8F57-9F9CE295B3CB}" type="slidenum">
              <a:rPr lang="en-GB" smtClean="0"/>
              <a:t>1</a:t>
            </a:fld>
            <a:endParaRPr lang="en-GB"/>
          </a:p>
        </p:txBody>
      </p:sp>
    </p:spTree>
    <p:extLst>
      <p:ext uri="{BB962C8B-B14F-4D97-AF65-F5344CB8AC3E}">
        <p14:creationId xmlns:p14="http://schemas.microsoft.com/office/powerpoint/2010/main" val="390490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A9E118-1026-472E-A2CE-1767A58858AE}" type="slidenum">
              <a:rPr lang="en-GB" smtClean="0"/>
              <a:t>6</a:t>
            </a:fld>
            <a:endParaRPr lang="en-GB"/>
          </a:p>
        </p:txBody>
      </p:sp>
    </p:spTree>
    <p:extLst>
      <p:ext uri="{BB962C8B-B14F-4D97-AF65-F5344CB8AC3E}">
        <p14:creationId xmlns:p14="http://schemas.microsoft.com/office/powerpoint/2010/main" val="198704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53 (</a:t>
            </a:r>
            <a:r>
              <a:rPr lang="en-US" dirty="0"/>
              <a:t>2</a:t>
            </a:r>
            <a:r>
              <a:rPr lang="cs-CZ" dirty="0"/>
              <a:t>):</a:t>
            </a:r>
            <a:r>
              <a:rPr lang="en-US" dirty="0"/>
              <a:t> Where it is clear that the Court has no jurisdiction to hear and determine a</a:t>
            </a:r>
            <a:r>
              <a:rPr lang="cs-CZ" dirty="0"/>
              <a:t> </a:t>
            </a:r>
            <a:r>
              <a:rPr lang="en-US" dirty="0"/>
              <a:t>case or where a request or an application is manifestly inadmissible, the</a:t>
            </a:r>
            <a:r>
              <a:rPr lang="cs-CZ" dirty="0"/>
              <a:t> </a:t>
            </a:r>
            <a:r>
              <a:rPr lang="en-US" dirty="0"/>
              <a:t>Court may, after hearing the Advocate General, at any time decide to give a</a:t>
            </a:r>
            <a:r>
              <a:rPr lang="cs-CZ" dirty="0"/>
              <a:t> </a:t>
            </a:r>
            <a:r>
              <a:rPr lang="en-US" dirty="0"/>
              <a:t>decision by reasoned order without taking further steps in the proceedings.</a:t>
            </a:r>
            <a:endParaRPr lang="en-GB" dirty="0"/>
          </a:p>
        </p:txBody>
      </p:sp>
      <p:sp>
        <p:nvSpPr>
          <p:cNvPr id="4" name="Slide Number Placeholder 3"/>
          <p:cNvSpPr>
            <a:spLocks noGrp="1"/>
          </p:cNvSpPr>
          <p:nvPr>
            <p:ph type="sldNum" sz="quarter" idx="10"/>
          </p:nvPr>
        </p:nvSpPr>
        <p:spPr/>
        <p:txBody>
          <a:bodyPr/>
          <a:lstStyle/>
          <a:p>
            <a:fld id="{A8A9E118-1026-472E-A2CE-1767A58858AE}" type="slidenum">
              <a:rPr lang="en-GB" smtClean="0"/>
              <a:t>10</a:t>
            </a:fld>
            <a:endParaRPr lang="en-GB"/>
          </a:p>
        </p:txBody>
      </p:sp>
    </p:spTree>
    <p:extLst>
      <p:ext uri="{BB962C8B-B14F-4D97-AF65-F5344CB8AC3E}">
        <p14:creationId xmlns:p14="http://schemas.microsoft.com/office/powerpoint/2010/main" val="23797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General Meeting</a:t>
            </a:r>
          </a:p>
        </p:txBody>
      </p:sp>
      <p:sp>
        <p:nvSpPr>
          <p:cNvPr id="4" name="Slide Number Placeholder 3"/>
          <p:cNvSpPr>
            <a:spLocks noGrp="1"/>
          </p:cNvSpPr>
          <p:nvPr>
            <p:ph type="sldNum" sz="quarter" idx="10"/>
          </p:nvPr>
        </p:nvSpPr>
        <p:spPr/>
        <p:txBody>
          <a:bodyPr/>
          <a:lstStyle/>
          <a:p>
            <a:fld id="{A8A9E118-1026-472E-A2CE-1767A58858AE}" type="slidenum">
              <a:rPr lang="en-GB" smtClean="0"/>
              <a:t>11</a:t>
            </a:fld>
            <a:endParaRPr lang="en-GB"/>
          </a:p>
        </p:txBody>
      </p:sp>
    </p:spTree>
    <p:extLst>
      <p:ext uri="{BB962C8B-B14F-4D97-AF65-F5344CB8AC3E}">
        <p14:creationId xmlns:p14="http://schemas.microsoft.com/office/powerpoint/2010/main" val="3177938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folie mit großem Bild">
    <p:spTree>
      <p:nvGrpSpPr>
        <p:cNvPr id="1" name=""/>
        <p:cNvGrpSpPr/>
        <p:nvPr/>
      </p:nvGrpSpPr>
      <p:grpSpPr>
        <a:xfrm>
          <a:off x="0" y="0"/>
          <a:ext cx="0" cy="0"/>
          <a:chOff x="0" y="0"/>
          <a:chExt cx="0" cy="0"/>
        </a:xfrm>
      </p:grpSpPr>
      <p:pic>
        <p:nvPicPr>
          <p:cNvPr id="3" name="Grafik 2" descr="Ein Bild, das draußen, Himmel, Gelände, Kolonnade enthält.&#10;&#10;Automatisch generierte Beschreibung">
            <a:extLst>
              <a:ext uri="{FF2B5EF4-FFF2-40B4-BE49-F238E27FC236}">
                <a16:creationId xmlns:a16="http://schemas.microsoft.com/office/drawing/2014/main" id="{C0EBBF93-C777-FBD6-59E2-B7194BB5274D}"/>
              </a:ext>
            </a:extLst>
          </p:cNvPr>
          <p:cNvPicPr>
            <a:picLocks noChangeAspect="1"/>
          </p:cNvPicPr>
          <p:nvPr userDrawn="1"/>
        </p:nvPicPr>
        <p:blipFill rotWithShape="1">
          <a:blip r:embed="rId2"/>
          <a:srcRect t="10547" b="14627"/>
          <a:stretch/>
        </p:blipFill>
        <p:spPr>
          <a:xfrm>
            <a:off x="0" y="0"/>
            <a:ext cx="12192000" cy="5950757"/>
          </a:xfrm>
          <a:prstGeom prst="rect">
            <a:avLst/>
          </a:prstGeom>
        </p:spPr>
      </p:pic>
      <p:pic>
        <p:nvPicPr>
          <p:cNvPr id="9" name="Grafik 8" descr="Ein Bild, das Nachthimmel enthält.&#10;&#10;Automatisch generierte Beschreibung">
            <a:extLst>
              <a:ext uri="{FF2B5EF4-FFF2-40B4-BE49-F238E27FC236}">
                <a16:creationId xmlns:a16="http://schemas.microsoft.com/office/drawing/2014/main" id="{A6B427C5-40F1-96C6-EF76-568E1176F15A}"/>
              </a:ext>
            </a:extLst>
          </p:cNvPr>
          <p:cNvPicPr>
            <a:picLocks noChangeAspect="1"/>
          </p:cNvPicPr>
          <p:nvPr userDrawn="1"/>
        </p:nvPicPr>
        <p:blipFill>
          <a:blip r:embed="rId3"/>
          <a:stretch>
            <a:fillRect/>
          </a:stretch>
        </p:blipFill>
        <p:spPr>
          <a:xfrm>
            <a:off x="0" y="4267200"/>
            <a:ext cx="12192000" cy="2623717"/>
          </a:xfrm>
          <a:prstGeom prst="rect">
            <a:avLst/>
          </a:prstGeom>
        </p:spPr>
      </p:pic>
      <p:sp>
        <p:nvSpPr>
          <p:cNvPr id="10" name="Rechteck 9">
            <a:extLst>
              <a:ext uri="{FF2B5EF4-FFF2-40B4-BE49-F238E27FC236}">
                <a16:creationId xmlns:a16="http://schemas.microsoft.com/office/drawing/2014/main" id="{050FA760-29B8-154C-0B03-FE12955EAFDE}"/>
              </a:ext>
            </a:extLst>
          </p:cNvPr>
          <p:cNvSpPr/>
          <p:nvPr userDrawn="1"/>
        </p:nvSpPr>
        <p:spPr>
          <a:xfrm>
            <a:off x="0" y="0"/>
            <a:ext cx="12192000" cy="6890917"/>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 name="Title 1"/>
          <p:cNvSpPr>
            <a:spLocks noGrp="1"/>
          </p:cNvSpPr>
          <p:nvPr>
            <p:ph type="title"/>
          </p:nvPr>
        </p:nvSpPr>
        <p:spPr>
          <a:xfrm>
            <a:off x="720603" y="4500353"/>
            <a:ext cx="9885051"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0603" y="5419917"/>
            <a:ext cx="9885051" cy="488578"/>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Grafik 10">
            <a:extLst>
              <a:ext uri="{FF2B5EF4-FFF2-40B4-BE49-F238E27FC236}">
                <a16:creationId xmlns:a16="http://schemas.microsoft.com/office/drawing/2014/main" id="{BD6E0F9C-B3E7-B35D-9BB4-4676557951EE}"/>
              </a:ext>
            </a:extLst>
          </p:cNvPr>
          <p:cNvPicPr>
            <a:picLocks noChangeAspect="1"/>
          </p:cNvPicPr>
          <p:nvPr userDrawn="1"/>
        </p:nvPicPr>
        <p:blipFill>
          <a:blip r:embed="rId4"/>
          <a:stretch>
            <a:fillRect/>
          </a:stretch>
        </p:blipFill>
        <p:spPr>
          <a:xfrm>
            <a:off x="10163001" y="380845"/>
            <a:ext cx="1724025" cy="1171587"/>
          </a:xfrm>
          <a:prstGeom prst="rect">
            <a:avLst/>
          </a:prstGeom>
        </p:spPr>
      </p:pic>
      <p:sp>
        <p:nvSpPr>
          <p:cNvPr id="6" name="Footer Placeholder 5"/>
          <p:cNvSpPr>
            <a:spLocks noGrp="1"/>
          </p:cNvSpPr>
          <p:nvPr>
            <p:ph type="ftr" sz="quarter" idx="11"/>
          </p:nvPr>
        </p:nvSpPr>
        <p:spPr/>
        <p:txBody>
          <a:bodyPr/>
          <a:lstStyle/>
          <a:p>
            <a:endParaRPr lang="en-US" dirty="0"/>
          </a:p>
        </p:txBody>
      </p:sp>
      <p:pic>
        <p:nvPicPr>
          <p:cNvPr id="12" name="Grafik 11">
            <a:extLst>
              <a:ext uri="{FF2B5EF4-FFF2-40B4-BE49-F238E27FC236}">
                <a16:creationId xmlns:a16="http://schemas.microsoft.com/office/drawing/2014/main" id="{D8F581BE-DEF5-8545-561D-3D62D03D7417}"/>
              </a:ext>
            </a:extLst>
          </p:cNvPr>
          <p:cNvPicPr>
            <a:picLocks noChangeAspect="1"/>
          </p:cNvPicPr>
          <p:nvPr userDrawn="1"/>
        </p:nvPicPr>
        <p:blipFill>
          <a:blip r:embed="rId5"/>
          <a:stretch>
            <a:fillRect/>
          </a:stretch>
        </p:blipFill>
        <p:spPr>
          <a:xfrm>
            <a:off x="605828" y="6314084"/>
            <a:ext cx="2080812" cy="422821"/>
          </a:xfrm>
          <a:prstGeom prst="rect">
            <a:avLst/>
          </a:prstGeom>
        </p:spPr>
      </p:pic>
      <p:pic>
        <p:nvPicPr>
          <p:cNvPr id="13" name="Grafik 12" descr="Ein Bild, das Text, ClipArt enthält.&#10;&#10;Automatisch generierte Beschreibung">
            <a:extLst>
              <a:ext uri="{FF2B5EF4-FFF2-40B4-BE49-F238E27FC236}">
                <a16:creationId xmlns:a16="http://schemas.microsoft.com/office/drawing/2014/main" id="{ACD6347A-CC7A-48B1-7870-94A2F6A7B32E}"/>
              </a:ext>
            </a:extLst>
          </p:cNvPr>
          <p:cNvPicPr>
            <a:picLocks noChangeAspect="1"/>
          </p:cNvPicPr>
          <p:nvPr userDrawn="1"/>
        </p:nvPicPr>
        <p:blipFill>
          <a:blip r:embed="rId6"/>
          <a:stretch>
            <a:fillRect/>
          </a:stretch>
        </p:blipFill>
        <p:spPr>
          <a:xfrm>
            <a:off x="10086679" y="6403392"/>
            <a:ext cx="1612483" cy="255321"/>
          </a:xfrm>
          <a:prstGeom prst="rect">
            <a:avLst/>
          </a:prstGeom>
        </p:spPr>
      </p:pic>
    </p:spTree>
    <p:extLst>
      <p:ext uri="{BB962C8B-B14F-4D97-AF65-F5344CB8AC3E}">
        <p14:creationId xmlns:p14="http://schemas.microsoft.com/office/powerpoint/2010/main" val="215542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halt auf Fon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66960"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17700"/>
            <a:ext cx="9776612" cy="4262016"/>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09934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100584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723994"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1243"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100584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723994" y="2036697"/>
            <a:ext cx="4937760" cy="545636"/>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6469" y="2036697"/>
            <a:ext cx="4934370" cy="554407"/>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auf weiß ohne Titel">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848" y="1863900"/>
            <a:ext cx="9942052"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ußzeilenplatzhalt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Foliennummernplatzhalt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5398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 zweispaltig">
    <p:spTree>
      <p:nvGrpSpPr>
        <p:cNvPr id="1" name=""/>
        <p:cNvGrpSpPr/>
        <p:nvPr/>
      </p:nvGrpSpPr>
      <p:grpSpPr>
        <a:xfrm>
          <a:off x="0" y="0"/>
          <a:ext cx="0" cy="0"/>
          <a:chOff x="0" y="0"/>
          <a:chExt cx="0" cy="0"/>
        </a:xfrm>
      </p:grpSpPr>
      <p:sp>
        <p:nvSpPr>
          <p:cNvPr id="2" name="Title 1"/>
          <p:cNvSpPr>
            <a:spLocks noGrp="1"/>
          </p:cNvSpPr>
          <p:nvPr>
            <p:ph type="title"/>
          </p:nvPr>
        </p:nvSpPr>
        <p:spPr>
          <a:xfrm>
            <a:off x="457200" y="5054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23336" y="731520"/>
            <a:ext cx="6417276" cy="52578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0" y="28752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231648" y="6459785"/>
            <a:ext cx="5217152"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448801" y="6459785"/>
            <a:ext cx="1191812" cy="365125"/>
          </a:xfrm>
          <a:prstGeom prst="rect">
            <a:avLst/>
          </a:prstGeo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uer Abschnitt_Bildfolie mit großem Bi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chlussfolie_Nur Headline">
    <p:spTree>
      <p:nvGrpSpPr>
        <p:cNvPr id="1" name=""/>
        <p:cNvGrpSpPr/>
        <p:nvPr/>
      </p:nvGrpSpPr>
      <p:grpSpPr>
        <a:xfrm>
          <a:off x="0" y="0"/>
          <a:ext cx="0" cy="0"/>
          <a:chOff x="0" y="0"/>
          <a:chExt cx="0" cy="0"/>
        </a:xfrm>
      </p:grpSpPr>
      <p:sp>
        <p:nvSpPr>
          <p:cNvPr id="2" name="Title 1"/>
          <p:cNvSpPr>
            <a:spLocks noGrp="1"/>
          </p:cNvSpPr>
          <p:nvPr>
            <p:ph type="title"/>
          </p:nvPr>
        </p:nvSpPr>
        <p:spPr>
          <a:xfrm>
            <a:off x="720603" y="764679"/>
            <a:ext cx="10058400" cy="3566160"/>
          </a:xfrm>
          <a:prstGeom prst="rect">
            <a:avLst/>
          </a:prstGeom>
        </p:spPr>
        <p:txBody>
          <a:bodyPr anchor="b" anchorCtr="0">
            <a:normAutofit/>
          </a:bodyPr>
          <a:lstStyle>
            <a:lvl1pPr>
              <a:lnSpc>
                <a:spcPct val="85000"/>
              </a:lnSpc>
              <a:defRPr sz="8000" b="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10058400" cy="1143000"/>
          </a:xfrm>
          <a:prstGeom prst="rect">
            <a:avLst/>
          </a:prstGeo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8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Neuer Abschnitt_blau_Schlussfolie">
    <p:bg>
      <p:bgPr>
        <a:solidFill>
          <a:srgbClr val="212B55"/>
        </a:solidFill>
        <a:effectLst/>
      </p:bgPr>
    </p:bg>
    <p:spTree>
      <p:nvGrpSpPr>
        <p:cNvPr id="1" name=""/>
        <p:cNvGrpSpPr/>
        <p:nvPr/>
      </p:nvGrpSpPr>
      <p:grpSpPr>
        <a:xfrm>
          <a:off x="0" y="0"/>
          <a:ext cx="0" cy="0"/>
          <a:chOff x="0" y="0"/>
          <a:chExt cx="0" cy="0"/>
        </a:xfrm>
      </p:grpSpPr>
      <p:pic>
        <p:nvPicPr>
          <p:cNvPr id="5" name="Grafik 4" descr="Ein Bild, das Nachthimmel enthält.&#10;&#10;Automatisch generierte Beschreibung">
            <a:extLst>
              <a:ext uri="{FF2B5EF4-FFF2-40B4-BE49-F238E27FC236}">
                <a16:creationId xmlns:a16="http://schemas.microsoft.com/office/drawing/2014/main" id="{F4DEF4B6-E52D-A595-1000-22D40432BE17}"/>
              </a:ext>
            </a:extLst>
          </p:cNvPr>
          <p:cNvPicPr>
            <a:picLocks noChangeAspect="1"/>
          </p:cNvPicPr>
          <p:nvPr userDrawn="1"/>
        </p:nvPicPr>
        <p:blipFill>
          <a:blip r:embed="rId2"/>
          <a:stretch>
            <a:fillRect/>
          </a:stretch>
        </p:blipFill>
        <p:spPr>
          <a:xfrm>
            <a:off x="0" y="4800599"/>
            <a:ext cx="12192000" cy="2090317"/>
          </a:xfrm>
          <a:prstGeom prst="rect">
            <a:avLst/>
          </a:prstGeom>
        </p:spPr>
      </p:pic>
      <p:sp>
        <p:nvSpPr>
          <p:cNvPr id="2" name="Title 1"/>
          <p:cNvSpPr>
            <a:spLocks noGrp="1"/>
          </p:cNvSpPr>
          <p:nvPr>
            <p:ph type="title"/>
          </p:nvPr>
        </p:nvSpPr>
        <p:spPr>
          <a:xfrm>
            <a:off x="720603" y="764679"/>
            <a:ext cx="9875520" cy="3566160"/>
          </a:xfrm>
        </p:spPr>
        <p:txBody>
          <a:bodyPr anchor="b" anchorCtr="0">
            <a:normAutofit/>
          </a:bodyPr>
          <a:lstStyle>
            <a:lvl1pPr>
              <a:lnSpc>
                <a:spcPct val="85000"/>
              </a:lnSpc>
              <a:defRPr sz="8000" b="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9885051" cy="1143000"/>
          </a:xfr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DABA0851-1BB5-4E71-B634-B5681A76535C}"/>
              </a:ext>
            </a:extLst>
          </p:cNvPr>
          <p:cNvSpPr>
            <a:spLocks noGrp="1"/>
          </p:cNvSpPr>
          <p:nvPr>
            <p:ph type="dt" sz="half" idx="10"/>
          </p:nvPr>
        </p:nvSpPr>
        <p:spPr>
          <a:xfrm>
            <a:off x="720603" y="6464721"/>
            <a:ext cx="2472271" cy="365125"/>
          </a:xfrm>
        </p:spPr>
        <p:txBody>
          <a:bodyPr/>
          <a:lstStyle/>
          <a:p>
            <a:fld id="{20EBB0C4-6273-4C6E-B9BD-2EDC30F1CD52}" type="datetimeFigureOut">
              <a:rPr lang="en-US" dirty="0"/>
              <a:t>11/2/2023</a:t>
            </a:fld>
            <a:endParaRPr lang="en-US" dirty="0"/>
          </a:p>
        </p:txBody>
      </p:sp>
      <p:sp>
        <p:nvSpPr>
          <p:cNvPr id="12" name="Footer Placeholder 4">
            <a:extLst>
              <a:ext uri="{FF2B5EF4-FFF2-40B4-BE49-F238E27FC236}">
                <a16:creationId xmlns:a16="http://schemas.microsoft.com/office/drawing/2014/main" id="{ADE9C422-9F71-4C5F-8DB2-82CF7C3692EC}"/>
              </a:ext>
            </a:extLst>
          </p:cNvPr>
          <p:cNvSpPr>
            <a:spLocks noGrp="1"/>
          </p:cNvSpPr>
          <p:nvPr>
            <p:ph type="ftr" sz="quarter" idx="11"/>
          </p:nvPr>
        </p:nvSpPr>
        <p:spPr>
          <a:xfrm>
            <a:off x="3686185" y="6459785"/>
            <a:ext cx="4822804" cy="365125"/>
          </a:xfrm>
        </p:spPr>
        <p:txBody>
          <a:bodyPr/>
          <a:lstStyle/>
          <a:p>
            <a:endParaRPr lang="en-US" dirty="0"/>
          </a:p>
        </p:txBody>
      </p:sp>
      <p:sp>
        <p:nvSpPr>
          <p:cNvPr id="13" name="Slide Number Placeholder 5">
            <a:extLst>
              <a:ext uri="{FF2B5EF4-FFF2-40B4-BE49-F238E27FC236}">
                <a16:creationId xmlns:a16="http://schemas.microsoft.com/office/drawing/2014/main" id="{A6A072C4-2B13-48A4-BE87-DAF49D4B39A3}"/>
              </a:ext>
            </a:extLst>
          </p:cNvPr>
          <p:cNvSpPr>
            <a:spLocks noGrp="1"/>
          </p:cNvSpPr>
          <p:nvPr>
            <p:ph type="sldNum" sz="quarter" idx="12"/>
          </p:nvPr>
        </p:nvSpPr>
        <p:spPr>
          <a:xfrm>
            <a:off x="9293629" y="6451094"/>
            <a:ext cx="1312025" cy="365125"/>
          </a:xfrm>
        </p:spPr>
        <p:txBody>
          <a:bodyPr/>
          <a:lstStyle/>
          <a:p>
            <a:fld id="{4FAB73BC-B049-4115-A692-8D63A059BFB8}" type="slidenum">
              <a:rPr lang="en-US" dirty="0"/>
              <a:t>‹#›</a:t>
            </a:fld>
            <a:endParaRPr lang="en-US" dirty="0"/>
          </a:p>
        </p:txBody>
      </p:sp>
      <p:pic>
        <p:nvPicPr>
          <p:cNvPr id="4" name="Grafik 3" descr="Ein Bild, das Text, ClipArt enthält.&#10;&#10;Automatisch generierte Beschreibung">
            <a:extLst>
              <a:ext uri="{FF2B5EF4-FFF2-40B4-BE49-F238E27FC236}">
                <a16:creationId xmlns:a16="http://schemas.microsoft.com/office/drawing/2014/main" id="{78444830-163F-6497-632D-C5A53014DC60}"/>
              </a:ext>
            </a:extLst>
          </p:cNvPr>
          <p:cNvPicPr>
            <a:picLocks noChangeAspect="1"/>
          </p:cNvPicPr>
          <p:nvPr userDrawn="1"/>
        </p:nvPicPr>
        <p:blipFill>
          <a:blip r:embed="rId3"/>
          <a:stretch>
            <a:fillRect/>
          </a:stretch>
        </p:blipFill>
        <p:spPr>
          <a:xfrm>
            <a:off x="10885154" y="489098"/>
            <a:ext cx="1090551" cy="741100"/>
          </a:xfrm>
          <a:prstGeom prst="rect">
            <a:avLst/>
          </a:prstGeom>
        </p:spPr>
      </p:pic>
    </p:spTree>
    <p:extLst>
      <p:ext uri="{BB962C8B-B14F-4D97-AF65-F5344CB8AC3E}">
        <p14:creationId xmlns:p14="http://schemas.microsoft.com/office/powerpoint/2010/main" val="334289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euer Abschnitt_Textfolie weiß">
    <p:bg>
      <p:bgPr>
        <a:solidFill>
          <a:schemeClr val="bg1"/>
        </a:solidFill>
        <a:effectLst/>
      </p:bgPr>
    </p:bg>
    <p:spTree>
      <p:nvGrpSpPr>
        <p:cNvPr id="1" name=""/>
        <p:cNvGrpSpPr/>
        <p:nvPr/>
      </p:nvGrpSpPr>
      <p:grpSpPr>
        <a:xfrm>
          <a:off x="0" y="0"/>
          <a:ext cx="0" cy="0"/>
          <a:chOff x="0" y="0"/>
          <a:chExt cx="0" cy="0"/>
        </a:xfrm>
      </p:grpSpPr>
      <p:pic>
        <p:nvPicPr>
          <p:cNvPr id="8" name="Grafik 7" descr="Ein Bild, das Nachthimmel enthält.&#10;&#10;Automatisch generierte Beschreibung">
            <a:extLst>
              <a:ext uri="{FF2B5EF4-FFF2-40B4-BE49-F238E27FC236}">
                <a16:creationId xmlns:a16="http://schemas.microsoft.com/office/drawing/2014/main" id="{59751D01-431A-38CF-7932-96A0FB43C01D}"/>
              </a:ext>
            </a:extLst>
          </p:cNvPr>
          <p:cNvPicPr>
            <a:picLocks noChangeAspect="1"/>
          </p:cNvPicPr>
          <p:nvPr userDrawn="1"/>
        </p:nvPicPr>
        <p:blipFill>
          <a:blip r:embed="rId2"/>
          <a:stretch>
            <a:fillRect/>
          </a:stretch>
        </p:blipFill>
        <p:spPr>
          <a:xfrm>
            <a:off x="0" y="4605997"/>
            <a:ext cx="12192000" cy="2284920"/>
          </a:xfrm>
          <a:prstGeom prst="rect">
            <a:avLst/>
          </a:prstGeom>
        </p:spPr>
      </p:pic>
      <p:sp>
        <p:nvSpPr>
          <p:cNvPr id="2" name="Title 1"/>
          <p:cNvSpPr>
            <a:spLocks noGrp="1"/>
          </p:cNvSpPr>
          <p:nvPr>
            <p:ph type="title"/>
          </p:nvPr>
        </p:nvSpPr>
        <p:spPr>
          <a:xfrm>
            <a:off x="720603" y="764679"/>
            <a:ext cx="9885051"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987552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4BBDA3DD-6705-3ED1-9A3B-17004F4D8C30}"/>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402731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auf Weiß">
    <p:spTree>
      <p:nvGrpSpPr>
        <p:cNvPr id="1" name=""/>
        <p:cNvGrpSpPr/>
        <p:nvPr/>
      </p:nvGrpSpPr>
      <p:grpSpPr>
        <a:xfrm>
          <a:off x="0" y="0"/>
          <a:ext cx="0" cy="0"/>
          <a:chOff x="0" y="0"/>
          <a:chExt cx="0" cy="0"/>
        </a:xfrm>
      </p:grpSpPr>
      <p:sp>
        <p:nvSpPr>
          <p:cNvPr id="2" name="Title 1"/>
          <p:cNvSpPr>
            <a:spLocks noGrp="1"/>
          </p:cNvSpPr>
          <p:nvPr>
            <p:ph type="ctrTitle"/>
          </p:nvPr>
        </p:nvSpPr>
        <p:spPr>
          <a:xfrm>
            <a:off x="696064" y="705468"/>
            <a:ext cx="9909590" cy="3566160"/>
          </a:xfrm>
        </p:spPr>
        <p:txBody>
          <a:bodyPr anchor="b">
            <a:normAutofit/>
          </a:bodyPr>
          <a:lstStyle>
            <a:lvl1pPr algn="l">
              <a:lnSpc>
                <a:spcPct val="85000"/>
              </a:lnSpc>
              <a:defRPr sz="7200" spc="-50" baseline="0">
                <a:solidFill>
                  <a:srgbClr val="54545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96064" y="4485301"/>
            <a:ext cx="9909590" cy="1143000"/>
          </a:xfrm>
        </p:spPr>
        <p:txBody>
          <a:bodyPr lIns="91440" rIns="91440">
            <a:normAutofit/>
          </a:bodyPr>
          <a:lstStyle>
            <a:lvl1pPr marL="0" indent="0" algn="l">
              <a:buNone/>
              <a:defRPr sz="2000" cap="all" spc="200" baseline="0">
                <a:solidFill>
                  <a:srgbClr val="123D8C"/>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696064" y="6446837"/>
            <a:ext cx="2472271" cy="365125"/>
          </a:xfrm>
        </p:spPr>
        <p:txBody>
          <a:bodyPr/>
          <a:lstStyle>
            <a:lvl1pPr>
              <a:defRPr>
                <a:latin typeface="Arial" panose="020B0604020202020204" pitchFamily="34" charset="0"/>
                <a:cs typeface="Arial" panose="020B0604020202020204" pitchFamily="34" charset="0"/>
              </a:defRPr>
            </a:lvl1pPr>
          </a:lstStyle>
          <a:p>
            <a:r>
              <a:rPr lang="de-DE" dirty="0"/>
              <a:t>02.12.2021</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9017F30D-F205-4639-2B16-5BF36750793C}"/>
              </a:ext>
            </a:extLst>
          </p:cNvPr>
          <p:cNvPicPr>
            <a:picLocks noChangeAspect="1"/>
          </p:cNvPicPr>
          <p:nvPr userDrawn="1"/>
        </p:nvPicPr>
        <p:blipFill>
          <a:blip r:embed="rId2"/>
          <a:stretch>
            <a:fillRect/>
          </a:stretch>
        </p:blipFill>
        <p:spPr>
          <a:xfrm>
            <a:off x="10897386" y="402609"/>
            <a:ext cx="1093509" cy="745408"/>
          </a:xfrm>
          <a:prstGeom prst="rect">
            <a:avLst/>
          </a:prstGeom>
        </p:spPr>
      </p:pic>
      <p:pic>
        <p:nvPicPr>
          <p:cNvPr id="8" name="Grafik 7" descr="Ein Bild, das Nachthimmel enthält.&#10;&#10;Automatisch generierte Beschreibung">
            <a:extLst>
              <a:ext uri="{FF2B5EF4-FFF2-40B4-BE49-F238E27FC236}">
                <a16:creationId xmlns:a16="http://schemas.microsoft.com/office/drawing/2014/main" id="{A7E2D09F-958F-566D-D1F8-62109DAB3D68}"/>
              </a:ext>
            </a:extLst>
          </p:cNvPr>
          <p:cNvPicPr>
            <a:picLocks noChangeAspect="1"/>
          </p:cNvPicPr>
          <p:nvPr userDrawn="1"/>
        </p:nvPicPr>
        <p:blipFill>
          <a:blip r:embed="rId3"/>
          <a:stretch>
            <a:fillRect/>
          </a:stretch>
        </p:blipFill>
        <p:spPr>
          <a:xfrm>
            <a:off x="0" y="4605997"/>
            <a:ext cx="12192000" cy="2284920"/>
          </a:xfrm>
          <a:prstGeom prst="rect">
            <a:avLst/>
          </a:prstGeom>
        </p:spPr>
      </p:pic>
    </p:spTree>
    <p:extLst>
      <p:ext uri="{BB962C8B-B14F-4D97-AF65-F5344CB8AC3E}">
        <p14:creationId xmlns:p14="http://schemas.microsoft.com/office/powerpoint/2010/main" val="292232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17806" cy="1450757"/>
          </a:xfr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05000"/>
            <a:ext cx="9917806" cy="42672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528FC5F6-F338-4AE4-BB23-26385BCFC423}"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139945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988505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23994" y="1958603"/>
            <a:ext cx="4937760"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1243" y="1958603"/>
            <a:ext cx="4764411"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1970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988505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23994" y="2036697"/>
            <a:ext cx="4735794" cy="545636"/>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73918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6469" y="2036697"/>
            <a:ext cx="4739185" cy="554407"/>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74257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0979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 vertikal">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5AB1D56-DC25-601C-0A9F-676222D3778F}"/>
              </a:ext>
            </a:extLst>
          </p:cNvPr>
          <p:cNvPicPr>
            <a:picLocks noChangeAspect="1"/>
          </p:cNvPicPr>
          <p:nvPr userDrawn="1"/>
        </p:nvPicPr>
        <p:blipFill rotWithShape="1">
          <a:blip r:embed="rId2"/>
          <a:srcRect l="32580"/>
          <a:stretch/>
        </p:blipFill>
        <p:spPr>
          <a:xfrm>
            <a:off x="0" y="0"/>
            <a:ext cx="3552825" cy="6858000"/>
          </a:xfrm>
          <a:prstGeom prst="rect">
            <a:avLst/>
          </a:prstGeom>
        </p:spPr>
      </p:pic>
      <p:sp>
        <p:nvSpPr>
          <p:cNvPr id="3" name="Content Placeholder 2"/>
          <p:cNvSpPr>
            <a:spLocks noGrp="1"/>
          </p:cNvSpPr>
          <p:nvPr>
            <p:ph idx="1"/>
          </p:nvPr>
        </p:nvSpPr>
        <p:spPr>
          <a:xfrm>
            <a:off x="1604356" y="731520"/>
            <a:ext cx="9036256" cy="52578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11/2/2023</a:t>
            </a:fld>
            <a:endParaRPr lang="en-US" dirty="0"/>
          </a:p>
        </p:txBody>
      </p:sp>
      <p:sp>
        <p:nvSpPr>
          <p:cNvPr id="6" name="Footer Placeholder 5"/>
          <p:cNvSpPr>
            <a:spLocks noGrp="1"/>
          </p:cNvSpPr>
          <p:nvPr>
            <p:ph type="ftr" sz="quarter" idx="11"/>
          </p:nvPr>
        </p:nvSpPr>
        <p:spPr>
          <a:xfrm>
            <a:off x="4231648" y="6459785"/>
            <a:ext cx="5217152"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448801" y="6459785"/>
            <a:ext cx="1191812" cy="365125"/>
          </a:xfrm>
        </p:spPr>
        <p:txBody>
          <a:bodyPr/>
          <a:lstStyle>
            <a:lvl1pPr>
              <a:defRPr>
                <a:solidFill>
                  <a:schemeClr val="tx2"/>
                </a:solidFill>
              </a:defRPr>
            </a:lvl1pPr>
          </a:lstStyle>
          <a:p>
            <a:fld id="{4FAB73BC-B049-4115-A692-8D63A059BFB8}" type="slidenum">
              <a:rPr lang="en-US" dirty="0"/>
              <a:pPr/>
              <a:t>‹#›</a:t>
            </a:fld>
            <a:endParaRPr lang="en-US" dirty="0"/>
          </a:p>
        </p:txBody>
      </p:sp>
      <p:pic>
        <p:nvPicPr>
          <p:cNvPr id="4" name="Grafik 3">
            <a:extLst>
              <a:ext uri="{FF2B5EF4-FFF2-40B4-BE49-F238E27FC236}">
                <a16:creationId xmlns:a16="http://schemas.microsoft.com/office/drawing/2014/main" id="{B007805A-DED1-CD20-C251-E8F62157945D}"/>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61351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33211"/>
            <a:ext cx="9967452"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05000"/>
            <a:ext cx="9967452" cy="42672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113E31D-E2AB-40D1-8B51-AFA5AFEF393A}"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descr="Ein Bild, das Nachthimmel enthält.&#10;&#10;Automatisch generierte Beschreibung">
            <a:extLst>
              <a:ext uri="{FF2B5EF4-FFF2-40B4-BE49-F238E27FC236}">
                <a16:creationId xmlns:a16="http://schemas.microsoft.com/office/drawing/2014/main" id="{BD8E8FA2-B164-F58B-3F43-484C482CAB32}"/>
              </a:ext>
            </a:extLst>
          </p:cNvPr>
          <p:cNvPicPr>
            <a:picLocks noChangeAspect="1"/>
          </p:cNvPicPr>
          <p:nvPr userDrawn="1"/>
        </p:nvPicPr>
        <p:blipFill>
          <a:blip r:embed="rId18"/>
          <a:stretch>
            <a:fillRect/>
          </a:stretch>
        </p:blipFill>
        <p:spPr>
          <a:xfrm>
            <a:off x="0" y="5419917"/>
            <a:ext cx="12192000" cy="1471000"/>
          </a:xfrm>
          <a:prstGeom prst="rect">
            <a:avLst/>
          </a:prstGeom>
        </p:spPr>
      </p:pic>
      <p:sp>
        <p:nvSpPr>
          <p:cNvPr id="15" name="Title Placeholder 1">
            <a:extLst>
              <a:ext uri="{FF2B5EF4-FFF2-40B4-BE49-F238E27FC236}">
                <a16:creationId xmlns:a16="http://schemas.microsoft.com/office/drawing/2014/main" id="{DB2813F2-AC35-4901-AF71-84216868B6C1}"/>
              </a:ext>
            </a:extLst>
          </p:cNvPr>
          <p:cNvSpPr>
            <a:spLocks noGrp="1"/>
          </p:cNvSpPr>
          <p:nvPr>
            <p:ph type="title"/>
          </p:nvPr>
        </p:nvSpPr>
        <p:spPr>
          <a:xfrm>
            <a:off x="687848" y="257596"/>
            <a:ext cx="9966960" cy="890422"/>
          </a:xfrm>
          <a:prstGeom prst="rect">
            <a:avLst/>
          </a:prstGeom>
        </p:spPr>
        <p:txBody>
          <a:bodyPr vert="horz" lIns="91440" tIns="45720" rIns="91440" bIns="45720" rtlCol="0" anchor="b">
            <a:normAutofit/>
          </a:bodyPr>
          <a:lstStyle/>
          <a:p>
            <a:r>
              <a:rPr lang="de-DE" dirty="0"/>
              <a:t>Titelmasterformat durch Klicken bearbeiten</a:t>
            </a:r>
            <a:endParaRPr lang="en-US" dirty="0"/>
          </a:p>
        </p:txBody>
      </p:sp>
      <p:sp>
        <p:nvSpPr>
          <p:cNvPr id="16" name="Text Placeholder 2">
            <a:extLst>
              <a:ext uri="{FF2B5EF4-FFF2-40B4-BE49-F238E27FC236}">
                <a16:creationId xmlns:a16="http://schemas.microsoft.com/office/drawing/2014/main" id="{32706D41-7265-4BAF-A857-521EE72A2071}"/>
              </a:ext>
            </a:extLst>
          </p:cNvPr>
          <p:cNvSpPr>
            <a:spLocks noGrp="1"/>
          </p:cNvSpPr>
          <p:nvPr>
            <p:ph type="body" idx="1"/>
          </p:nvPr>
        </p:nvSpPr>
        <p:spPr>
          <a:xfrm>
            <a:off x="720603" y="1850252"/>
            <a:ext cx="9934205" cy="4342164"/>
          </a:xfrm>
          <a:prstGeom prst="rect">
            <a:avLst/>
          </a:prstGeom>
        </p:spPr>
        <p:txBody>
          <a:bodyPr vert="horz" lIns="0" tIns="45720" rIns="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7" name="Date Placeholder 3">
            <a:extLst>
              <a:ext uri="{FF2B5EF4-FFF2-40B4-BE49-F238E27FC236}">
                <a16:creationId xmlns:a16="http://schemas.microsoft.com/office/drawing/2014/main" id="{97DF89BC-104B-4372-9E11-AC2565A42E00}"/>
              </a:ext>
            </a:extLst>
          </p:cNvPr>
          <p:cNvSpPr>
            <a:spLocks noGrp="1"/>
          </p:cNvSpPr>
          <p:nvPr>
            <p:ph type="dt" sz="half" idx="2"/>
          </p:nvPr>
        </p:nvSpPr>
        <p:spPr>
          <a:xfrm>
            <a:off x="720603" y="6464721"/>
            <a:ext cx="2472271" cy="365125"/>
          </a:xfrm>
          <a:prstGeom prst="rect">
            <a:avLst/>
          </a:prstGeom>
        </p:spPr>
        <p:txBody>
          <a:bodyPr vert="horz" lIns="91440" tIns="45720" rIns="91440" bIns="45720" rtlCol="0" anchor="ctr"/>
          <a:lstStyle>
            <a:lvl1pPr algn="l">
              <a:defRPr sz="900">
                <a:solidFill>
                  <a:srgbClr val="FFFFFF"/>
                </a:solidFill>
                <a:latin typeface="Arial" panose="020B0604020202020204" pitchFamily="34" charset="0"/>
                <a:cs typeface="Arial" panose="020B0604020202020204" pitchFamily="34" charset="0"/>
              </a:defRPr>
            </a:lvl1pPr>
          </a:lstStyle>
          <a:p>
            <a:r>
              <a:rPr lang="de-DE" dirty="0"/>
              <a:t>02.12.2021</a:t>
            </a:r>
            <a:endParaRPr lang="en-US" dirty="0"/>
          </a:p>
        </p:txBody>
      </p:sp>
      <p:sp>
        <p:nvSpPr>
          <p:cNvPr id="18" name="Footer Placeholder 4">
            <a:extLst>
              <a:ext uri="{FF2B5EF4-FFF2-40B4-BE49-F238E27FC236}">
                <a16:creationId xmlns:a16="http://schemas.microsoft.com/office/drawing/2014/main" id="{AFEEB170-BB24-4317-8442-41ED2AC43A6C}"/>
              </a:ext>
            </a:extLst>
          </p:cNvPr>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endParaRPr lang="en-US" dirty="0"/>
          </a:p>
        </p:txBody>
      </p:sp>
      <p:sp>
        <p:nvSpPr>
          <p:cNvPr id="19" name="Slide Number Placeholder 5">
            <a:extLst>
              <a:ext uri="{FF2B5EF4-FFF2-40B4-BE49-F238E27FC236}">
                <a16:creationId xmlns:a16="http://schemas.microsoft.com/office/drawing/2014/main" id="{F12FB639-64B5-4C3B-AA1D-F5293964376B}"/>
              </a:ext>
            </a:extLst>
          </p:cNvPr>
          <p:cNvSpPr>
            <a:spLocks noGrp="1"/>
          </p:cNvSpPr>
          <p:nvPr>
            <p:ph type="sldNum" sz="quarter" idx="4"/>
          </p:nvPr>
        </p:nvSpPr>
        <p:spPr>
          <a:xfrm>
            <a:off x="9293629" y="6451094"/>
            <a:ext cx="1312025" cy="365125"/>
          </a:xfrm>
          <a:prstGeom prst="rect">
            <a:avLst/>
          </a:prstGeom>
        </p:spPr>
        <p:txBody>
          <a:bodyPr vert="horz" lIns="91440" tIns="45720" rIns="91440" bIns="45720" rtlCol="0" anchor="ctr"/>
          <a:lstStyle>
            <a:lvl1pPr algn="r">
              <a:defRPr sz="1050">
                <a:solidFill>
                  <a:srgbClr val="FFFFFF"/>
                </a:solidFill>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cxnSp>
        <p:nvCxnSpPr>
          <p:cNvPr id="20" name="Straight Connector 9">
            <a:extLst>
              <a:ext uri="{FF2B5EF4-FFF2-40B4-BE49-F238E27FC236}">
                <a16:creationId xmlns:a16="http://schemas.microsoft.com/office/drawing/2014/main" id="{F8CBD3C2-F3E2-4D33-8701-3003472974DE}"/>
              </a:ext>
            </a:extLst>
          </p:cNvPr>
          <p:cNvCxnSpPr/>
          <p:nvPr userDrawn="1"/>
        </p:nvCxnSpPr>
        <p:spPr>
          <a:xfrm>
            <a:off x="687848" y="143838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9FA3B257-3747-A391-5AC3-D4174D599690}"/>
              </a:ext>
            </a:extLst>
          </p:cNvPr>
          <p:cNvPicPr>
            <a:picLocks noChangeAspect="1"/>
          </p:cNvPicPr>
          <p:nvPr userDrawn="1"/>
        </p:nvPicPr>
        <p:blipFill>
          <a:blip r:embed="rId19"/>
          <a:stretch>
            <a:fillRect/>
          </a:stretch>
        </p:blipFill>
        <p:spPr>
          <a:xfrm>
            <a:off x="10897386" y="402609"/>
            <a:ext cx="1093509" cy="745408"/>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60" r:id="rId9"/>
    <p:sldLayoutId id="2147483667" r:id="rId10"/>
    <p:sldLayoutId id="2147483652" r:id="rId11"/>
    <p:sldLayoutId id="2147483653" r:id="rId12"/>
    <p:sldLayoutId id="2147483665" r:id="rId13"/>
    <p:sldLayoutId id="2147483656" r:id="rId14"/>
    <p:sldLayoutId id="2147483657" r:id="rId15"/>
    <p:sldLayoutId id="2147483664" r:id="rId16"/>
  </p:sldLayoutIdLst>
  <p:hf hdr="0" ftr="0" dt="0"/>
  <p:txStyles>
    <p:titleStyle>
      <a:lvl1pPr algn="l" defTabSz="914400" rtl="0" eaLnBrk="1" latinLnBrk="0" hangingPunct="1">
        <a:lnSpc>
          <a:spcPct val="85000"/>
        </a:lnSpc>
        <a:spcBef>
          <a:spcPct val="0"/>
        </a:spcBef>
        <a:buNone/>
        <a:defRPr sz="4000" kern="1200" spc="-50" baseline="0">
          <a:solidFill>
            <a:schemeClr val="bg2">
              <a:lumMod val="25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DF672-82BC-5284-340E-8FC09DFE478B}"/>
              </a:ext>
            </a:extLst>
          </p:cNvPr>
          <p:cNvSpPr>
            <a:spLocks noGrp="1"/>
          </p:cNvSpPr>
          <p:nvPr>
            <p:ph type="title"/>
          </p:nvPr>
        </p:nvSpPr>
        <p:spPr>
          <a:xfrm>
            <a:off x="2779223" y="349063"/>
            <a:ext cx="6633553" cy="1021851"/>
          </a:xfrm>
        </p:spPr>
        <p:txBody>
          <a:bodyPr anchor="ctr"/>
          <a:lstStyle/>
          <a:p>
            <a:pPr algn="ctr"/>
            <a:r>
              <a:rPr lang="hu-HU" sz="2800" b="1" dirty="0">
                <a:solidFill>
                  <a:schemeClr val="bg1"/>
                </a:solidFill>
                <a:effectLst>
                  <a:outerShdw blurRad="38100" dist="38100" dir="2700000" algn="tl">
                    <a:srgbClr val="000000">
                      <a:alpha val="43137"/>
                    </a:srgbClr>
                  </a:outerShdw>
                </a:effectLst>
              </a:rPr>
              <a:t>Preliminary </a:t>
            </a:r>
            <a:r>
              <a:rPr lang="hu-HU" sz="2800" b="1">
                <a:solidFill>
                  <a:schemeClr val="bg1"/>
                </a:solidFill>
                <a:effectLst>
                  <a:outerShdw blurRad="38100" dist="38100" dir="2700000" algn="tl">
                    <a:srgbClr val="000000">
                      <a:alpha val="43137"/>
                    </a:srgbClr>
                  </a:outerShdw>
                </a:effectLst>
              </a:rPr>
              <a:t>Reference Procedure</a:t>
            </a:r>
            <a:br>
              <a:rPr lang="hu-HU" sz="2800" b="1">
                <a:solidFill>
                  <a:schemeClr val="bg1"/>
                </a:solidFill>
                <a:effectLst>
                  <a:outerShdw blurRad="38100" dist="38100" dir="2700000" algn="tl">
                    <a:srgbClr val="000000">
                      <a:alpha val="43137"/>
                    </a:srgbClr>
                  </a:outerShdw>
                </a:effectLst>
              </a:rPr>
            </a:br>
            <a:r>
              <a:rPr lang="hu-HU" sz="2800" b="1">
                <a:solidFill>
                  <a:schemeClr val="bg1"/>
                </a:solidFill>
                <a:effectLst>
                  <a:outerShdw blurRad="38100" dist="38100" dir="2700000" algn="tl">
                    <a:srgbClr val="000000">
                      <a:alpha val="43137"/>
                    </a:srgbClr>
                  </a:outerShdw>
                </a:effectLst>
              </a:rPr>
              <a:t>and Enforcement</a:t>
            </a:r>
            <a:endParaRPr lang="en-GB" sz="2800" b="1" dirty="0">
              <a:solidFill>
                <a:schemeClr val="bg1"/>
              </a:solidFill>
              <a:effectLst>
                <a:outerShdw blurRad="38100" dist="38100" dir="2700000" algn="tl">
                  <a:srgbClr val="000000">
                    <a:alpha val="43137"/>
                  </a:srgbClr>
                </a:outerShdw>
              </a:effectLst>
            </a:endParaRPr>
          </a:p>
        </p:txBody>
      </p:sp>
      <p:sp>
        <p:nvSpPr>
          <p:cNvPr id="4" name="Textplatzhalter 2">
            <a:extLst>
              <a:ext uri="{FF2B5EF4-FFF2-40B4-BE49-F238E27FC236}">
                <a16:creationId xmlns:a16="http://schemas.microsoft.com/office/drawing/2014/main" id="{DB1E3436-1077-5E11-DFAE-73F33FB100DA}"/>
              </a:ext>
            </a:extLst>
          </p:cNvPr>
          <p:cNvSpPr>
            <a:spLocks noGrp="1"/>
          </p:cNvSpPr>
          <p:nvPr>
            <p:ph type="body" sz="half" idx="2"/>
          </p:nvPr>
        </p:nvSpPr>
        <p:spPr>
          <a:xfrm>
            <a:off x="3070576" y="6127864"/>
            <a:ext cx="6779394" cy="680539"/>
          </a:xfrm>
        </p:spPr>
        <p:txBody>
          <a:bodyPr>
            <a:normAutofit fontScale="85000" lnSpcReduction="10000"/>
          </a:bodyPr>
          <a:lstStyle/>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training material was created under the service contract between the European Commission Directorate-General for Financial Stability, Financial Services and Capital Markets Union </a:t>
            </a:r>
            <a:r>
              <a:rPr lang="hu-HU" sz="1200" dirty="0">
                <a:effectLst/>
                <a:latin typeface="Arial" panose="020B0604020202020204" pitchFamily="34" charset="0"/>
                <a:ea typeface="Times New Roman" panose="02020603050405020304" pitchFamily="18" charset="0"/>
                <a:cs typeface="Times New Roman" panose="02020603050405020304" pitchFamily="18" charset="0"/>
              </a:rPr>
              <a:t>and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Academy of European Law (contract num</a:t>
            </a:r>
            <a:r>
              <a:rPr lang="en-GB" sz="1200" dirty="0">
                <a:ea typeface="Times New Roman" panose="02020603050405020304" pitchFamily="18" charset="0"/>
                <a:cs typeface="Times New Roman" panose="02020603050405020304" pitchFamily="18" charset="0"/>
              </a:rPr>
              <a:t>ber</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FISMA/2022/LVP/0010) and finance</a:t>
            </a:r>
            <a:r>
              <a:rPr lang="en-GB" sz="1200" dirty="0">
                <a:ea typeface="Times New Roman" panose="02020603050405020304" pitchFamily="18" charset="0"/>
                <a:cs typeface="Times New Roman" panose="02020603050405020304" pitchFamily="18" charset="0"/>
              </a:rPr>
              <a:t>d by the European Union. </a:t>
            </a:r>
            <a:r>
              <a:rPr lang="en-US" sz="1200" dirty="0">
                <a:ea typeface="Times New Roman" panose="02020603050405020304" pitchFamily="18" charset="0"/>
                <a:cs typeface="Times New Roman" panose="02020603050405020304" pitchFamily="18" charset="0"/>
              </a:rPr>
              <a:t>This document has been prepared for the European Commission however it reflects the views only of the authors, and the European Commission is not liable for any consequence stemming from the reuse of this publication.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78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17806" cy="1152351"/>
          </a:xfrm>
        </p:spPr>
        <p:txBody>
          <a:bodyPr>
            <a:normAutofit/>
          </a:bodyPr>
          <a:lstStyle/>
          <a:p>
            <a:r>
              <a:rPr lang="en-GB" sz="2400" dirty="0"/>
              <a:t>The necessary premisses for the judicial dialogue to work</a:t>
            </a:r>
            <a:br>
              <a:rPr lang="en-GB" sz="2400" dirty="0"/>
            </a:br>
            <a:r>
              <a:rPr lang="en-GB" sz="2400" dirty="0"/>
              <a:t>(or the content of a request for a preliminary ruling) </a:t>
            </a:r>
          </a:p>
        </p:txBody>
      </p:sp>
      <p:sp>
        <p:nvSpPr>
          <p:cNvPr id="3" name="Content Placeholder 2"/>
          <p:cNvSpPr>
            <a:spLocks noGrp="1"/>
          </p:cNvSpPr>
          <p:nvPr>
            <p:ph idx="1"/>
          </p:nvPr>
        </p:nvSpPr>
        <p:spPr/>
        <p:txBody>
          <a:bodyPr>
            <a:normAutofit/>
          </a:bodyPr>
          <a:lstStyle/>
          <a:p>
            <a:pPr marL="0" indent="0">
              <a:buNone/>
            </a:pPr>
            <a:r>
              <a:rPr lang="en-GB" b="1" dirty="0">
                <a:solidFill>
                  <a:schemeClr val="tx1">
                    <a:lumMod val="50000"/>
                    <a:lumOff val="50000"/>
                  </a:schemeClr>
                </a:solidFill>
              </a:rPr>
              <a:t>Article 94 of the Rules of Procedure (</a:t>
            </a:r>
            <a:r>
              <a:rPr lang="en-GB" b="1" dirty="0"/>
              <a:t>‘</a:t>
            </a:r>
            <a:r>
              <a:rPr lang="en-GB" b="1" dirty="0" err="1">
                <a:solidFill>
                  <a:schemeClr val="tx1">
                    <a:lumMod val="50000"/>
                    <a:lumOff val="50000"/>
                  </a:schemeClr>
                </a:solidFill>
              </a:rPr>
              <a:t>RoP</a:t>
            </a:r>
            <a:r>
              <a:rPr lang="en-GB" b="1" dirty="0">
                <a:solidFill>
                  <a:schemeClr val="tx1">
                    <a:lumMod val="50000"/>
                    <a:lumOff val="50000"/>
                  </a:schemeClr>
                </a:solidFill>
              </a:rPr>
              <a:t>‘) of the Court of Justice.</a:t>
            </a:r>
          </a:p>
          <a:p>
            <a:pPr marL="0" indent="0">
              <a:buNone/>
            </a:pPr>
            <a:r>
              <a:rPr lang="en-GB" dirty="0"/>
              <a:t>An order for reference should include the text of the questions referred and also:</a:t>
            </a:r>
          </a:p>
          <a:p>
            <a:r>
              <a:rPr lang="en-GB" dirty="0"/>
              <a:t>(a) a summary of the subject matter of the dispute and the relevant findings of fact as determined by the referring court or tribunal, or, at least, an account of the facts on which the questions are based;</a:t>
            </a:r>
          </a:p>
          <a:p>
            <a:r>
              <a:rPr lang="en-GB" dirty="0"/>
              <a:t>(b) the tenor of any national provisions applicable in the case and, where appropriate, the relevant national case-law;</a:t>
            </a:r>
          </a:p>
          <a:p>
            <a:r>
              <a:rPr lang="en-GB" dirty="0"/>
              <a:t>(c) a statement of the reasons which prompted the referring court or tribunal to inquire about the interpretation or validity of certain provisions of European Union law, and the relationship between those provisions and the national legislation applicable to the main proceedings.‘</a:t>
            </a:r>
          </a:p>
        </p:txBody>
      </p:sp>
      <p:sp>
        <p:nvSpPr>
          <p:cNvPr id="4" name="Slide Number Placeholder 3">
            <a:extLst>
              <a:ext uri="{FF2B5EF4-FFF2-40B4-BE49-F238E27FC236}">
                <a16:creationId xmlns:a16="http://schemas.microsoft.com/office/drawing/2014/main" id="{C17EC6E6-37E8-B21E-E56B-86AFC8F8A478}"/>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10</a:t>
            </a:fld>
            <a:endParaRPr lang="en-US" sz="1000" dirty="0"/>
          </a:p>
        </p:txBody>
      </p:sp>
      <p:sp>
        <p:nvSpPr>
          <p:cNvPr id="5" name="TextBox 4">
            <a:extLst>
              <a:ext uri="{FF2B5EF4-FFF2-40B4-BE49-F238E27FC236}">
                <a16:creationId xmlns:a16="http://schemas.microsoft.com/office/drawing/2014/main" id="{048F777F-436F-1674-FA81-B1E2F257A5CB}"/>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4725318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17806" cy="963571"/>
          </a:xfrm>
        </p:spPr>
        <p:txBody>
          <a:bodyPr>
            <a:normAutofit/>
          </a:bodyPr>
          <a:lstStyle/>
          <a:p>
            <a:r>
              <a:rPr lang="en-GB" sz="2400" dirty="0"/>
              <a:t>What happens if something is unclear?</a:t>
            </a:r>
          </a:p>
        </p:txBody>
      </p:sp>
      <p:sp>
        <p:nvSpPr>
          <p:cNvPr id="3" name="Content Placeholder 2"/>
          <p:cNvSpPr>
            <a:spLocks noGrp="1"/>
          </p:cNvSpPr>
          <p:nvPr>
            <p:ph idx="1"/>
          </p:nvPr>
        </p:nvSpPr>
        <p:spPr/>
        <p:txBody>
          <a:bodyPr/>
          <a:lstStyle/>
          <a:p>
            <a:r>
              <a:rPr lang="en-GB" dirty="0"/>
              <a:t>Depending on the scope of the missing elements:</a:t>
            </a:r>
          </a:p>
          <a:p>
            <a:pPr lvl="1"/>
            <a:r>
              <a:rPr lang="en-GB" dirty="0"/>
              <a:t>Absence of the mandatory elements may lead to the preliminary reference being declared </a:t>
            </a:r>
            <a:r>
              <a:rPr lang="en-GB" dirty="0">
                <a:solidFill>
                  <a:schemeClr val="accent1">
                    <a:lumMod val="75000"/>
                  </a:schemeClr>
                </a:solidFill>
              </a:rPr>
              <a:t>inadmissible</a:t>
            </a:r>
            <a:r>
              <a:rPr lang="en-GB" dirty="0"/>
              <a:t> (see Art 53 (2) </a:t>
            </a:r>
            <a:r>
              <a:rPr lang="en-GB" dirty="0" err="1"/>
              <a:t>RoP</a:t>
            </a:r>
            <a:r>
              <a:rPr lang="en-GB" dirty="0"/>
              <a:t>)</a:t>
            </a:r>
          </a:p>
          <a:p>
            <a:pPr lvl="1"/>
            <a:r>
              <a:rPr lang="en-GB" dirty="0">
                <a:solidFill>
                  <a:schemeClr val="accent1">
                    <a:lumMod val="75000"/>
                  </a:schemeClr>
                </a:solidFill>
              </a:rPr>
              <a:t>Request for Information or for clarification </a:t>
            </a:r>
            <a:r>
              <a:rPr lang="en-GB" dirty="0"/>
              <a:t>may be </a:t>
            </a:r>
            <a:r>
              <a:rPr lang="en-GB" dirty="0" err="1"/>
              <a:t>adressed</a:t>
            </a:r>
            <a:r>
              <a:rPr lang="en-GB" dirty="0"/>
              <a:t> to the referring court</a:t>
            </a:r>
          </a:p>
          <a:p>
            <a:pPr marL="502920" lvl="1" indent="0">
              <a:buNone/>
            </a:pPr>
            <a:r>
              <a:rPr lang="en-GB" dirty="0"/>
              <a:t>Article 101 Request for clarification</a:t>
            </a:r>
          </a:p>
          <a:p>
            <a:pPr lvl="1"/>
            <a:r>
              <a:rPr lang="en-GB" dirty="0"/>
              <a:t>1. Without prejudice to the measures of organisation of procedure and measures of inquiry provided for in these Rules, the Court may, after hearing the Advocate General, request clarification from the referring court or tribunal within a time limit prescribed by the Court.</a:t>
            </a:r>
          </a:p>
          <a:p>
            <a:pPr lvl="1"/>
            <a:r>
              <a:rPr lang="en-GB" dirty="0"/>
              <a:t>2. The reply of the referring court or tribunal to that request shall be served on the interested persons referred to in Article 23 of the Statute.</a:t>
            </a:r>
          </a:p>
        </p:txBody>
      </p:sp>
      <p:sp>
        <p:nvSpPr>
          <p:cNvPr id="4" name="Slide Number Placeholder 3">
            <a:extLst>
              <a:ext uri="{FF2B5EF4-FFF2-40B4-BE49-F238E27FC236}">
                <a16:creationId xmlns:a16="http://schemas.microsoft.com/office/drawing/2014/main" id="{4E2E1C08-3D1C-2920-6A2F-2FAD2B5CE3F9}"/>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11</a:t>
            </a:fld>
            <a:endParaRPr lang="en-US" sz="1000" dirty="0"/>
          </a:p>
        </p:txBody>
      </p:sp>
      <p:sp>
        <p:nvSpPr>
          <p:cNvPr id="5" name="TextBox 4">
            <a:extLst>
              <a:ext uri="{FF2B5EF4-FFF2-40B4-BE49-F238E27FC236}">
                <a16:creationId xmlns:a16="http://schemas.microsoft.com/office/drawing/2014/main" id="{EE623EAD-3018-0B4D-70FB-025DA6FC152E}"/>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2703860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6"/>
            <a:ext cx="9917806" cy="993068"/>
          </a:xfrm>
        </p:spPr>
        <p:txBody>
          <a:bodyPr>
            <a:normAutofit/>
          </a:bodyPr>
          <a:lstStyle/>
          <a:p>
            <a:r>
              <a:rPr lang="en-GB" sz="2400" dirty="0"/>
              <a:t>What happens if the relevance is contested?</a:t>
            </a:r>
          </a:p>
        </p:txBody>
      </p:sp>
      <p:sp>
        <p:nvSpPr>
          <p:cNvPr id="3" name="Content Placeholder 2"/>
          <p:cNvSpPr>
            <a:spLocks noGrp="1"/>
          </p:cNvSpPr>
          <p:nvPr>
            <p:ph idx="1"/>
          </p:nvPr>
        </p:nvSpPr>
        <p:spPr/>
        <p:txBody>
          <a:bodyPr/>
          <a:lstStyle/>
          <a:p>
            <a:r>
              <a:rPr lang="en-GB" dirty="0"/>
              <a:t>The questions referred enjoy a </a:t>
            </a:r>
            <a:r>
              <a:rPr lang="en-GB" dirty="0">
                <a:solidFill>
                  <a:schemeClr val="accent1">
                    <a:lumMod val="75000"/>
                  </a:schemeClr>
                </a:solidFill>
              </a:rPr>
              <a:t>presumption of relevance</a:t>
            </a:r>
          </a:p>
          <a:p>
            <a:r>
              <a:rPr lang="en-GB" dirty="0"/>
              <a:t>The Court may refuse to rule on a question referred only where it is quite obvious that the interpretation of EU law that is sought </a:t>
            </a:r>
            <a:r>
              <a:rPr lang="en-GB" dirty="0">
                <a:solidFill>
                  <a:schemeClr val="accent1">
                    <a:lumMod val="75000"/>
                  </a:schemeClr>
                </a:solidFill>
              </a:rPr>
              <a:t>bears no relation to the actual facts </a:t>
            </a:r>
            <a:r>
              <a:rPr lang="en-GB" dirty="0"/>
              <a:t>of the main action or its purpose, where the problem is </a:t>
            </a:r>
            <a:r>
              <a:rPr lang="en-GB" dirty="0">
                <a:solidFill>
                  <a:schemeClr val="accent1">
                    <a:lumMod val="75000"/>
                  </a:schemeClr>
                </a:solidFill>
              </a:rPr>
              <a:t>hypothetical,</a:t>
            </a:r>
            <a:r>
              <a:rPr lang="en-GB" dirty="0"/>
              <a:t> or where the Court does </a:t>
            </a:r>
            <a:r>
              <a:rPr lang="en-GB" dirty="0">
                <a:solidFill>
                  <a:schemeClr val="accent1">
                    <a:lumMod val="75000"/>
                  </a:schemeClr>
                </a:solidFill>
              </a:rPr>
              <a:t>not have before it the factual or legal material necessary </a:t>
            </a:r>
            <a:r>
              <a:rPr lang="en-GB" dirty="0"/>
              <a:t>to give a useful answer to the questions submitted to it.</a:t>
            </a:r>
          </a:p>
          <a:p>
            <a:r>
              <a:rPr lang="en-GB" dirty="0"/>
              <a:t>Moreover, the relevance of the questions for the resolution of the dispute depends on the </a:t>
            </a:r>
            <a:r>
              <a:rPr lang="en-GB" dirty="0">
                <a:solidFill>
                  <a:schemeClr val="accent1">
                    <a:lumMod val="75000"/>
                  </a:schemeClr>
                </a:solidFill>
              </a:rPr>
              <a:t>domestic factual and legislative context </a:t>
            </a:r>
            <a:r>
              <a:rPr lang="en-GB" dirty="0"/>
              <a:t>which is defined by the referring court. The accuracy of that context is not a matter for the Court to determine (relates to the separation of functions already mentioned).</a:t>
            </a:r>
          </a:p>
          <a:p>
            <a:pPr marL="0" indent="0">
              <a:buNone/>
            </a:pPr>
            <a:endParaRPr lang="en-GB" dirty="0"/>
          </a:p>
          <a:p>
            <a:pPr lvl="1"/>
            <a:r>
              <a:rPr lang="en-GB" dirty="0"/>
              <a:t>See e.g. judgment of 24 October 2018, </a:t>
            </a:r>
            <a:r>
              <a:rPr lang="en-GB" i="1" dirty="0"/>
              <a:t>XC and Others, </a:t>
            </a:r>
            <a:r>
              <a:rPr lang="en-GB" dirty="0"/>
              <a:t>C‑234/17, EU:C:2018:853, para 52.</a:t>
            </a:r>
          </a:p>
        </p:txBody>
      </p:sp>
      <p:sp>
        <p:nvSpPr>
          <p:cNvPr id="4" name="Slide Number Placeholder 3">
            <a:extLst>
              <a:ext uri="{FF2B5EF4-FFF2-40B4-BE49-F238E27FC236}">
                <a16:creationId xmlns:a16="http://schemas.microsoft.com/office/drawing/2014/main" id="{991812D6-69DE-FDE0-F914-A2C8538240C6}"/>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12</a:t>
            </a:fld>
            <a:endParaRPr lang="en-US" sz="1000" dirty="0"/>
          </a:p>
        </p:txBody>
      </p:sp>
      <p:sp>
        <p:nvSpPr>
          <p:cNvPr id="5" name="TextBox 4">
            <a:extLst>
              <a:ext uri="{FF2B5EF4-FFF2-40B4-BE49-F238E27FC236}">
                <a16:creationId xmlns:a16="http://schemas.microsoft.com/office/drawing/2014/main" id="{96A3355F-34BC-5D68-4D94-163E94EA1368}"/>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1412555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Introduction to preliminary ruling procedure</a:t>
            </a:r>
            <a:endParaRPr lang="en-GB" sz="3200" dirty="0"/>
          </a:p>
        </p:txBody>
      </p:sp>
      <p:sp>
        <p:nvSpPr>
          <p:cNvPr id="3" name="Subtitle 2"/>
          <p:cNvSpPr>
            <a:spLocks noGrp="1"/>
          </p:cNvSpPr>
          <p:nvPr>
            <p:ph type="subTitle" idx="1"/>
          </p:nvPr>
        </p:nvSpPr>
        <p:spPr/>
        <p:txBody>
          <a:bodyPr>
            <a:normAutofit/>
          </a:bodyPr>
          <a:lstStyle/>
          <a:p>
            <a:r>
              <a:rPr lang="en-US" dirty="0"/>
              <a:t>What happens after an order for reference reaches the Court?</a:t>
            </a:r>
          </a:p>
        </p:txBody>
      </p:sp>
      <p:sp>
        <p:nvSpPr>
          <p:cNvPr id="4" name="Slide Number Placeholder 3">
            <a:extLst>
              <a:ext uri="{FF2B5EF4-FFF2-40B4-BE49-F238E27FC236}">
                <a16:creationId xmlns:a16="http://schemas.microsoft.com/office/drawing/2014/main" id="{AE30E2B4-E227-6A3B-071A-5A26B2DE7FDC}"/>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13</a:t>
            </a:fld>
            <a:endParaRPr lang="en-US" sz="1000" dirty="0"/>
          </a:p>
        </p:txBody>
      </p:sp>
      <p:sp>
        <p:nvSpPr>
          <p:cNvPr id="5" name="TextBox 4">
            <a:extLst>
              <a:ext uri="{FF2B5EF4-FFF2-40B4-BE49-F238E27FC236}">
                <a16:creationId xmlns:a16="http://schemas.microsoft.com/office/drawing/2014/main" id="{6C3B6449-C37E-BA07-4F74-6A35E7F37765}"/>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3253506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6"/>
            <a:ext cx="9917806" cy="998968"/>
          </a:xfrm>
        </p:spPr>
        <p:txBody>
          <a:bodyPr>
            <a:normAutofit/>
          </a:bodyPr>
          <a:lstStyle/>
          <a:p>
            <a:r>
              <a:rPr lang="en-GB" sz="2400" dirty="0"/>
              <a:t>Visible and less visible milestones</a:t>
            </a:r>
          </a:p>
        </p:txBody>
      </p:sp>
      <p:sp>
        <p:nvSpPr>
          <p:cNvPr id="3" name="Content Placeholder 2"/>
          <p:cNvSpPr>
            <a:spLocks noGrp="1"/>
          </p:cNvSpPr>
          <p:nvPr>
            <p:ph idx="1"/>
          </p:nvPr>
        </p:nvSpPr>
        <p:spPr/>
        <p:txBody>
          <a:bodyPr>
            <a:normAutofit lnSpcReduction="10000"/>
          </a:bodyPr>
          <a:lstStyle/>
          <a:p>
            <a:r>
              <a:rPr lang="en-GB" dirty="0"/>
              <a:t>First analysis by the analytical department of the Court</a:t>
            </a:r>
          </a:p>
          <a:p>
            <a:r>
              <a:rPr lang="en-GB" dirty="0">
                <a:solidFill>
                  <a:schemeClr val="accent1">
                    <a:lumMod val="75000"/>
                  </a:schemeClr>
                </a:solidFill>
              </a:rPr>
              <a:t>Attribution</a:t>
            </a:r>
            <a:r>
              <a:rPr lang="en-GB" dirty="0"/>
              <a:t> to a reporting judge and an Advocate general</a:t>
            </a:r>
          </a:p>
          <a:p>
            <a:r>
              <a:rPr lang="en-GB" dirty="0"/>
              <a:t>The order for reference is, in principle, </a:t>
            </a:r>
            <a:r>
              <a:rPr lang="en-GB" dirty="0">
                <a:solidFill>
                  <a:schemeClr val="accent1">
                    <a:lumMod val="75000"/>
                  </a:schemeClr>
                </a:solidFill>
              </a:rPr>
              <a:t>notified</a:t>
            </a:r>
            <a:r>
              <a:rPr lang="en-GB" dirty="0"/>
              <a:t> by the Registrar of the Court to the parties, to the Member States and to the Commission, and to the institution, body, office or agency of the Union which adopted the act the validity or interpretation of which is in dispute (see Article 23 of the Statute)</a:t>
            </a:r>
          </a:p>
          <a:p>
            <a:r>
              <a:rPr lang="en-GB" dirty="0"/>
              <a:t>These parties and interested persons are entitled to submit </a:t>
            </a:r>
            <a:r>
              <a:rPr lang="en-GB" dirty="0">
                <a:solidFill>
                  <a:schemeClr val="accent1">
                    <a:lumMod val="75000"/>
                  </a:schemeClr>
                </a:solidFill>
              </a:rPr>
              <a:t>written submissions </a:t>
            </a:r>
            <a:r>
              <a:rPr lang="en-GB" dirty="0"/>
              <a:t>(Articles  23 of the Statute and 96 </a:t>
            </a:r>
            <a:r>
              <a:rPr lang="en-GB" dirty="0" err="1"/>
              <a:t>RoP</a:t>
            </a:r>
            <a:r>
              <a:rPr lang="en-GB" dirty="0"/>
              <a:t>)</a:t>
            </a:r>
          </a:p>
          <a:p>
            <a:r>
              <a:rPr lang="en-GB" dirty="0">
                <a:solidFill>
                  <a:schemeClr val="accent1">
                    <a:lumMod val="75000"/>
                  </a:schemeClr>
                </a:solidFill>
              </a:rPr>
              <a:t>Preliminary report </a:t>
            </a:r>
            <a:r>
              <a:rPr lang="en-GB" dirty="0">
                <a:latin typeface="Calibri" panose="020F0502020204030204" pitchFamily="34" charset="0"/>
                <a:cs typeface="Calibri" panose="020F0502020204030204" pitchFamily="34" charset="0"/>
              </a:rPr>
              <a:t>→ General Meeting of the Court</a:t>
            </a:r>
          </a:p>
          <a:p>
            <a:pPr lvl="1"/>
            <a:r>
              <a:rPr lang="en-GB" dirty="0">
                <a:latin typeface="Calibri" panose="020F0502020204030204" pitchFamily="34" charset="0"/>
                <a:cs typeface="Calibri" panose="020F0502020204030204" pitchFamily="34" charset="0"/>
              </a:rPr>
              <a:t>Hearing (if organised, see Article 76 of the </a:t>
            </a:r>
            <a:r>
              <a:rPr lang="en-GB" dirty="0" err="1">
                <a:latin typeface="Calibri" panose="020F0502020204030204" pitchFamily="34" charset="0"/>
                <a:cs typeface="Calibri" panose="020F0502020204030204" pitchFamily="34" charset="0"/>
              </a:rPr>
              <a:t>RoP</a:t>
            </a:r>
            <a:r>
              <a:rPr lang="en-GB" dirty="0">
                <a:latin typeface="Calibri" panose="020F0502020204030204" pitchFamily="34" charset="0"/>
                <a:cs typeface="Calibri" panose="020F0502020204030204" pitchFamily="34" charset="0"/>
              </a:rPr>
              <a:t>)</a:t>
            </a:r>
          </a:p>
          <a:p>
            <a:pPr lvl="1"/>
            <a:r>
              <a:rPr lang="en-GB" dirty="0">
                <a:latin typeface="Calibri" panose="020F0502020204030204" pitchFamily="34" charset="0"/>
                <a:cs typeface="Calibri" panose="020F0502020204030204" pitchFamily="34" charset="0"/>
              </a:rPr>
              <a:t>Opinion (if the case is decided  with one, see Article 20 of the Statute </a:t>
            </a:r>
            <a:r>
              <a:rPr lang="en-GB" i="1" dirty="0">
                <a:latin typeface="Calibri" panose="020F0502020204030204" pitchFamily="34" charset="0"/>
                <a:cs typeface="Calibri" panose="020F0502020204030204" pitchFamily="34" charset="0"/>
              </a:rPr>
              <a:t>in fine</a:t>
            </a:r>
            <a:r>
              <a:rPr lang="en-GB" dirty="0">
                <a:latin typeface="Calibri" panose="020F0502020204030204" pitchFamily="34" charset="0"/>
                <a:cs typeface="Calibri" panose="020F0502020204030204" pitchFamily="34" charset="0"/>
              </a:rPr>
              <a:t>, ‘new point of law’)</a:t>
            </a:r>
          </a:p>
          <a:p>
            <a:r>
              <a:rPr lang="en-GB" dirty="0">
                <a:solidFill>
                  <a:schemeClr val="accent1">
                    <a:lumMod val="75000"/>
                  </a:schemeClr>
                </a:solidFill>
                <a:latin typeface="Calibri" panose="020F0502020204030204" pitchFamily="34" charset="0"/>
                <a:cs typeface="Calibri" panose="020F0502020204030204" pitchFamily="34" charset="0"/>
              </a:rPr>
              <a:t>Judgment</a:t>
            </a:r>
            <a:r>
              <a:rPr lang="en-GB" dirty="0">
                <a:latin typeface="Calibri" panose="020F0502020204030204" pitchFamily="34" charset="0"/>
                <a:cs typeface="Calibri" panose="020F0502020204030204" pitchFamily="34" charset="0"/>
              </a:rPr>
              <a:t> or </a:t>
            </a:r>
            <a:r>
              <a:rPr lang="en-GB" dirty="0">
                <a:solidFill>
                  <a:schemeClr val="accent1">
                    <a:lumMod val="75000"/>
                  </a:schemeClr>
                </a:solidFill>
                <a:latin typeface="Calibri" panose="020F0502020204030204" pitchFamily="34" charset="0"/>
                <a:cs typeface="Calibri" panose="020F0502020204030204" pitchFamily="34" charset="0"/>
              </a:rPr>
              <a:t>order</a:t>
            </a:r>
            <a:r>
              <a:rPr lang="en-GB" dirty="0">
                <a:latin typeface="Calibri" panose="020F0502020204030204" pitchFamily="34" charset="0"/>
                <a:cs typeface="Calibri" panose="020F0502020204030204" pitchFamily="34" charset="0"/>
              </a:rPr>
              <a:t> (reasoned order based on Article 53(2) or Article 99 of the </a:t>
            </a:r>
            <a:r>
              <a:rPr lang="en-GB" dirty="0" err="1">
                <a:latin typeface="Calibri" panose="020F0502020204030204" pitchFamily="34" charset="0"/>
                <a:cs typeface="Calibri" panose="020F0502020204030204" pitchFamily="34" charset="0"/>
              </a:rPr>
              <a:t>RoP</a:t>
            </a:r>
            <a:r>
              <a:rPr lang="en-GB" dirty="0">
                <a:latin typeface="Calibri" panose="020F0502020204030204" pitchFamily="34" charset="0"/>
                <a:cs typeface="Calibri" panose="020F0502020204030204" pitchFamily="34" charset="0"/>
              </a:rPr>
              <a:t>)</a:t>
            </a:r>
          </a:p>
          <a:p>
            <a:pPr lvl="1"/>
            <a:endParaRPr lang="en-GB" dirty="0"/>
          </a:p>
        </p:txBody>
      </p:sp>
      <p:sp>
        <p:nvSpPr>
          <p:cNvPr id="4" name="Slide Number Placeholder 3">
            <a:extLst>
              <a:ext uri="{FF2B5EF4-FFF2-40B4-BE49-F238E27FC236}">
                <a16:creationId xmlns:a16="http://schemas.microsoft.com/office/drawing/2014/main" id="{F2C29AED-CDBB-3FE8-B64D-49E71BC9493A}"/>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14</a:t>
            </a:fld>
            <a:endParaRPr lang="en-US" sz="1000" dirty="0"/>
          </a:p>
        </p:txBody>
      </p:sp>
      <p:sp>
        <p:nvSpPr>
          <p:cNvPr id="5" name="TextBox 4">
            <a:extLst>
              <a:ext uri="{FF2B5EF4-FFF2-40B4-BE49-F238E27FC236}">
                <a16:creationId xmlns:a16="http://schemas.microsoft.com/office/drawing/2014/main" id="{20EF49C1-E300-8651-D98B-1E4364DC8694}"/>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182590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80">
                                          <p:stCondLst>
                                            <p:cond delay="0"/>
                                          </p:stCondLst>
                                        </p:cTn>
                                        <p:tgtEl>
                                          <p:spTgt spid="3">
                                            <p:txEl>
                                              <p:pRg st="2" end="2"/>
                                            </p:txEl>
                                          </p:spTgt>
                                        </p:tgtEl>
                                      </p:cBhvr>
                                    </p:animEffect>
                                    <p:anim calcmode="lin" valueType="num">
                                      <p:cBhvr>
                                        <p:cTn id="3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2" end="2"/>
                                            </p:txEl>
                                          </p:spTgt>
                                        </p:tgtEl>
                                      </p:cBhvr>
                                      <p:to x="100000" y="60000"/>
                                    </p:animScale>
                                    <p:animScale>
                                      <p:cBhvr>
                                        <p:cTn id="38" dur="166" decel="50000">
                                          <p:stCondLst>
                                            <p:cond delay="676"/>
                                          </p:stCondLst>
                                        </p:cTn>
                                        <p:tgtEl>
                                          <p:spTgt spid="3">
                                            <p:txEl>
                                              <p:pRg st="2" end="2"/>
                                            </p:txEl>
                                          </p:spTgt>
                                        </p:tgtEl>
                                      </p:cBhvr>
                                      <p:to x="100000" y="100000"/>
                                    </p:animScale>
                                    <p:animScale>
                                      <p:cBhvr>
                                        <p:cTn id="39" dur="26">
                                          <p:stCondLst>
                                            <p:cond delay="1312"/>
                                          </p:stCondLst>
                                        </p:cTn>
                                        <p:tgtEl>
                                          <p:spTgt spid="3">
                                            <p:txEl>
                                              <p:pRg st="2" end="2"/>
                                            </p:txEl>
                                          </p:spTgt>
                                        </p:tgtEl>
                                      </p:cBhvr>
                                      <p:to x="100000" y="80000"/>
                                    </p:animScale>
                                    <p:animScale>
                                      <p:cBhvr>
                                        <p:cTn id="40" dur="166" decel="50000">
                                          <p:stCondLst>
                                            <p:cond delay="1338"/>
                                          </p:stCondLst>
                                        </p:cTn>
                                        <p:tgtEl>
                                          <p:spTgt spid="3">
                                            <p:txEl>
                                              <p:pRg st="2" end="2"/>
                                            </p:txEl>
                                          </p:spTgt>
                                        </p:tgtEl>
                                      </p:cBhvr>
                                      <p:to x="100000" y="100000"/>
                                    </p:animScale>
                                    <p:animScale>
                                      <p:cBhvr>
                                        <p:cTn id="41" dur="26">
                                          <p:stCondLst>
                                            <p:cond delay="1642"/>
                                          </p:stCondLst>
                                        </p:cTn>
                                        <p:tgtEl>
                                          <p:spTgt spid="3">
                                            <p:txEl>
                                              <p:pRg st="2" end="2"/>
                                            </p:txEl>
                                          </p:spTgt>
                                        </p:tgtEl>
                                      </p:cBhvr>
                                      <p:to x="100000" y="90000"/>
                                    </p:animScale>
                                    <p:animScale>
                                      <p:cBhvr>
                                        <p:cTn id="42" dur="166" decel="50000">
                                          <p:stCondLst>
                                            <p:cond delay="1668"/>
                                          </p:stCondLst>
                                        </p:cTn>
                                        <p:tgtEl>
                                          <p:spTgt spid="3">
                                            <p:txEl>
                                              <p:pRg st="2" end="2"/>
                                            </p:txEl>
                                          </p:spTgt>
                                        </p:tgtEl>
                                      </p:cBhvr>
                                      <p:to x="100000" y="100000"/>
                                    </p:animScale>
                                    <p:animScale>
                                      <p:cBhvr>
                                        <p:cTn id="43" dur="26">
                                          <p:stCondLst>
                                            <p:cond delay="1808"/>
                                          </p:stCondLst>
                                        </p:cTn>
                                        <p:tgtEl>
                                          <p:spTgt spid="3">
                                            <p:txEl>
                                              <p:pRg st="2" end="2"/>
                                            </p:txEl>
                                          </p:spTgt>
                                        </p:tgtEl>
                                      </p:cBhvr>
                                      <p:to x="100000" y="95000"/>
                                    </p:animScale>
                                    <p:animScale>
                                      <p:cBhvr>
                                        <p:cTn id="44" dur="166" decel="50000">
                                          <p:stCondLst>
                                            <p:cond delay="1834"/>
                                          </p:stCondLst>
                                        </p:cTn>
                                        <p:tgtEl>
                                          <p:spTgt spid="3">
                                            <p:txEl>
                                              <p:pRg st="2" end="2"/>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wipe(down)">
                                      <p:cBhvr>
                                        <p:cTn id="56" dur="580">
                                          <p:stCondLst>
                                            <p:cond delay="0"/>
                                          </p:stCondLst>
                                        </p:cTn>
                                        <p:tgtEl>
                                          <p:spTgt spid="3">
                                            <p:txEl>
                                              <p:pRg st="4" end="4"/>
                                            </p:txEl>
                                          </p:spTgt>
                                        </p:tgtEl>
                                      </p:cBhvr>
                                    </p:animEffect>
                                    <p:anim calcmode="lin" valueType="num">
                                      <p:cBhvr>
                                        <p:cTn id="5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4" end="4"/>
                                            </p:txEl>
                                          </p:spTgt>
                                        </p:tgtEl>
                                      </p:cBhvr>
                                      <p:to x="100000" y="60000"/>
                                    </p:animScale>
                                    <p:animScale>
                                      <p:cBhvr>
                                        <p:cTn id="63" dur="166" decel="50000">
                                          <p:stCondLst>
                                            <p:cond delay="676"/>
                                          </p:stCondLst>
                                        </p:cTn>
                                        <p:tgtEl>
                                          <p:spTgt spid="3">
                                            <p:txEl>
                                              <p:pRg st="4" end="4"/>
                                            </p:txEl>
                                          </p:spTgt>
                                        </p:tgtEl>
                                      </p:cBhvr>
                                      <p:to x="100000" y="100000"/>
                                    </p:animScale>
                                    <p:animScale>
                                      <p:cBhvr>
                                        <p:cTn id="64" dur="26">
                                          <p:stCondLst>
                                            <p:cond delay="1312"/>
                                          </p:stCondLst>
                                        </p:cTn>
                                        <p:tgtEl>
                                          <p:spTgt spid="3">
                                            <p:txEl>
                                              <p:pRg st="4" end="4"/>
                                            </p:txEl>
                                          </p:spTgt>
                                        </p:tgtEl>
                                      </p:cBhvr>
                                      <p:to x="100000" y="80000"/>
                                    </p:animScale>
                                    <p:animScale>
                                      <p:cBhvr>
                                        <p:cTn id="65" dur="166" decel="50000">
                                          <p:stCondLst>
                                            <p:cond delay="1338"/>
                                          </p:stCondLst>
                                        </p:cTn>
                                        <p:tgtEl>
                                          <p:spTgt spid="3">
                                            <p:txEl>
                                              <p:pRg st="4" end="4"/>
                                            </p:txEl>
                                          </p:spTgt>
                                        </p:tgtEl>
                                      </p:cBhvr>
                                      <p:to x="100000" y="100000"/>
                                    </p:animScale>
                                    <p:animScale>
                                      <p:cBhvr>
                                        <p:cTn id="66" dur="26">
                                          <p:stCondLst>
                                            <p:cond delay="1642"/>
                                          </p:stCondLst>
                                        </p:cTn>
                                        <p:tgtEl>
                                          <p:spTgt spid="3">
                                            <p:txEl>
                                              <p:pRg st="4" end="4"/>
                                            </p:txEl>
                                          </p:spTgt>
                                        </p:tgtEl>
                                      </p:cBhvr>
                                      <p:to x="100000" y="90000"/>
                                    </p:animScale>
                                    <p:animScale>
                                      <p:cBhvr>
                                        <p:cTn id="67" dur="166" decel="50000">
                                          <p:stCondLst>
                                            <p:cond delay="1668"/>
                                          </p:stCondLst>
                                        </p:cTn>
                                        <p:tgtEl>
                                          <p:spTgt spid="3">
                                            <p:txEl>
                                              <p:pRg st="4" end="4"/>
                                            </p:txEl>
                                          </p:spTgt>
                                        </p:tgtEl>
                                      </p:cBhvr>
                                      <p:to x="100000" y="100000"/>
                                    </p:animScale>
                                    <p:animScale>
                                      <p:cBhvr>
                                        <p:cTn id="68" dur="26">
                                          <p:stCondLst>
                                            <p:cond delay="1808"/>
                                          </p:stCondLst>
                                        </p:cTn>
                                        <p:tgtEl>
                                          <p:spTgt spid="3">
                                            <p:txEl>
                                              <p:pRg st="4" end="4"/>
                                            </p:txEl>
                                          </p:spTgt>
                                        </p:tgtEl>
                                      </p:cBhvr>
                                      <p:to x="100000" y="95000"/>
                                    </p:animScale>
                                    <p:animScale>
                                      <p:cBhvr>
                                        <p:cTn id="69" dur="166" decel="50000">
                                          <p:stCondLst>
                                            <p:cond delay="1834"/>
                                          </p:stCondLst>
                                        </p:cTn>
                                        <p:tgtEl>
                                          <p:spTgt spid="3">
                                            <p:txEl>
                                              <p:pRg st="4" end="4"/>
                                            </p:txEl>
                                          </p:spTgt>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Effect transition="in" filter="fade">
                                      <p:cBhvr>
                                        <p:cTn id="74" dur="1000"/>
                                        <p:tgtEl>
                                          <p:spTgt spid="3">
                                            <p:txEl>
                                              <p:pRg st="5" end="5"/>
                                            </p:txEl>
                                          </p:spTgt>
                                        </p:tgtEl>
                                      </p:cBhvr>
                                    </p:animEffect>
                                    <p:anim calcmode="lin" valueType="num">
                                      <p:cBhvr>
                                        <p:cTn id="7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animEffect transition="in" filter="fade">
                                      <p:cBhvr>
                                        <p:cTn id="81" dur="1000"/>
                                        <p:tgtEl>
                                          <p:spTgt spid="3">
                                            <p:txEl>
                                              <p:pRg st="6" end="6"/>
                                            </p:txEl>
                                          </p:spTgt>
                                        </p:tgtEl>
                                      </p:cBhvr>
                                    </p:animEffect>
                                    <p:anim calcmode="lin" valueType="num">
                                      <p:cBhvr>
                                        <p:cTn id="8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3">
                                            <p:txEl>
                                              <p:pRg st="7" end="7"/>
                                            </p:txEl>
                                          </p:spTgt>
                                        </p:tgtEl>
                                        <p:attrNameLst>
                                          <p:attrName>style.visibility</p:attrName>
                                        </p:attrNameLst>
                                      </p:cBhvr>
                                      <p:to>
                                        <p:strVal val="visible"/>
                                      </p:to>
                                    </p:set>
                                    <p:animEffect transition="in" filter="fade">
                                      <p:cBhvr>
                                        <p:cTn id="88" dur="1000"/>
                                        <p:tgtEl>
                                          <p:spTgt spid="3">
                                            <p:txEl>
                                              <p:pRg st="7" end="7"/>
                                            </p:txEl>
                                          </p:spTgt>
                                        </p:tgtEl>
                                      </p:cBhvr>
                                    </p:animEffect>
                                    <p:anim calcmode="lin" valueType="num">
                                      <p:cBhvr>
                                        <p:cTn id="8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Introduction to preliminary ruling procedure</a:t>
            </a:r>
            <a:endParaRPr lang="en-GB" sz="3200" dirty="0"/>
          </a:p>
        </p:txBody>
      </p:sp>
      <p:sp>
        <p:nvSpPr>
          <p:cNvPr id="3" name="Subtitle 2"/>
          <p:cNvSpPr>
            <a:spLocks noGrp="1"/>
          </p:cNvSpPr>
          <p:nvPr>
            <p:ph type="subTitle" idx="1"/>
          </p:nvPr>
        </p:nvSpPr>
        <p:spPr/>
        <p:txBody>
          <a:bodyPr>
            <a:normAutofit/>
          </a:bodyPr>
          <a:lstStyle/>
          <a:p>
            <a:r>
              <a:rPr lang="en-US" dirty="0"/>
              <a:t>Specificity of a ‘PPU procedure’</a:t>
            </a:r>
          </a:p>
        </p:txBody>
      </p:sp>
      <p:sp>
        <p:nvSpPr>
          <p:cNvPr id="4" name="Slide Number Placeholder 3">
            <a:extLst>
              <a:ext uri="{FF2B5EF4-FFF2-40B4-BE49-F238E27FC236}">
                <a16:creationId xmlns:a16="http://schemas.microsoft.com/office/drawing/2014/main" id="{18AA21AB-3335-8B7B-9EC9-412C608CD4EC}"/>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15</a:t>
            </a:fld>
            <a:endParaRPr lang="en-US" sz="1000" dirty="0"/>
          </a:p>
        </p:txBody>
      </p:sp>
      <p:sp>
        <p:nvSpPr>
          <p:cNvPr id="5" name="TextBox 4">
            <a:extLst>
              <a:ext uri="{FF2B5EF4-FFF2-40B4-BE49-F238E27FC236}">
                <a16:creationId xmlns:a16="http://schemas.microsoft.com/office/drawing/2014/main" id="{6978F78E-9790-1105-5186-D1CE3F20B959}"/>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1904413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6"/>
            <a:ext cx="9917806" cy="981270"/>
          </a:xfrm>
        </p:spPr>
        <p:txBody>
          <a:bodyPr>
            <a:normAutofit/>
          </a:bodyPr>
          <a:lstStyle/>
          <a:p>
            <a:r>
              <a:rPr lang="en-GB" sz="2400" dirty="0"/>
              <a:t>What is a ‘PPU’?</a:t>
            </a:r>
          </a:p>
        </p:txBody>
      </p:sp>
      <p:sp>
        <p:nvSpPr>
          <p:cNvPr id="3" name="Content Placeholder 2"/>
          <p:cNvSpPr>
            <a:spLocks noGrp="1"/>
          </p:cNvSpPr>
          <p:nvPr>
            <p:ph idx="1"/>
          </p:nvPr>
        </p:nvSpPr>
        <p:spPr/>
        <p:txBody>
          <a:bodyPr>
            <a:normAutofit lnSpcReduction="10000"/>
          </a:bodyPr>
          <a:lstStyle/>
          <a:p>
            <a:r>
              <a:rPr lang="en-GB" dirty="0"/>
              <a:t>Art. 23 of the Statute: the </a:t>
            </a:r>
            <a:r>
              <a:rPr lang="en-GB" dirty="0" err="1"/>
              <a:t>RoP</a:t>
            </a:r>
            <a:r>
              <a:rPr lang="en-GB" dirty="0"/>
              <a:t> may provide for an expedited or accelerated procedure and, for references for a preliminary ruling relating to </a:t>
            </a:r>
            <a:r>
              <a:rPr lang="en-GB" dirty="0">
                <a:solidFill>
                  <a:schemeClr val="accent1">
                    <a:lumMod val="75000"/>
                  </a:schemeClr>
                </a:solidFill>
              </a:rPr>
              <a:t>the area of freedom, security and justice</a:t>
            </a:r>
            <a:r>
              <a:rPr lang="en-GB" dirty="0"/>
              <a:t>, an </a:t>
            </a:r>
            <a:r>
              <a:rPr lang="en-GB" dirty="0">
                <a:solidFill>
                  <a:schemeClr val="accent1">
                    <a:lumMod val="75000"/>
                  </a:schemeClr>
                </a:solidFill>
              </a:rPr>
              <a:t>urgent</a:t>
            </a:r>
            <a:r>
              <a:rPr lang="en-GB" dirty="0"/>
              <a:t> procedure (i.e. Title V  of Part Three of the TFEU)</a:t>
            </a:r>
          </a:p>
          <a:p>
            <a:r>
              <a:rPr lang="en-GB" dirty="0">
                <a:solidFill>
                  <a:schemeClr val="accent1">
                    <a:lumMod val="75000"/>
                  </a:schemeClr>
                </a:solidFill>
              </a:rPr>
              <a:t>Art. 107 et seq. </a:t>
            </a:r>
            <a:r>
              <a:rPr lang="en-GB" dirty="0" err="1">
                <a:solidFill>
                  <a:schemeClr val="accent1">
                    <a:lumMod val="75000"/>
                  </a:schemeClr>
                </a:solidFill>
              </a:rPr>
              <a:t>RoP</a:t>
            </a:r>
            <a:r>
              <a:rPr lang="en-GB" dirty="0"/>
              <a:t>: triggered upon request of the referring court or exceptionally, of the Court’s own motion</a:t>
            </a:r>
          </a:p>
          <a:p>
            <a:r>
              <a:rPr lang="en-GB" dirty="0"/>
              <a:t>In practice concerns: </a:t>
            </a:r>
          </a:p>
          <a:p>
            <a:pPr lvl="1"/>
            <a:r>
              <a:rPr lang="en-GB" dirty="0">
                <a:solidFill>
                  <a:schemeClr val="accent1">
                    <a:lumMod val="75000"/>
                  </a:schemeClr>
                </a:solidFill>
              </a:rPr>
              <a:t>Judicial cooperation in criminal matters </a:t>
            </a:r>
            <a:r>
              <a:rPr lang="en-GB" dirty="0"/>
              <a:t>(such as, but not limited to, EAW-related cases) (</a:t>
            </a:r>
            <a:r>
              <a:rPr lang="en-GB" dirty="0" err="1"/>
              <a:t>exemple:judgment</a:t>
            </a:r>
            <a:r>
              <a:rPr lang="en-GB" dirty="0"/>
              <a:t> of 22 February 2022, </a:t>
            </a:r>
            <a:r>
              <a:rPr lang="en-GB" i="1" dirty="0" err="1"/>
              <a:t>Openbaar</a:t>
            </a:r>
            <a:r>
              <a:rPr lang="en-GB" i="1" dirty="0"/>
              <a:t> </a:t>
            </a:r>
            <a:r>
              <a:rPr lang="en-GB" i="1" dirty="0" err="1"/>
              <a:t>Ministerie</a:t>
            </a:r>
            <a:r>
              <a:rPr lang="en-GB" i="1" dirty="0"/>
              <a:t> (Tribunal established by law in the issuing Member State), </a:t>
            </a:r>
            <a:r>
              <a:rPr lang="en-GB" dirty="0"/>
              <a:t>C‑562/21 PPU and C‑563/21 PPU, EU:C:2022:100 </a:t>
            </a:r>
          </a:p>
          <a:p>
            <a:pPr lvl="1"/>
            <a:r>
              <a:rPr lang="en-GB" dirty="0"/>
              <a:t>Border controls, </a:t>
            </a:r>
            <a:r>
              <a:rPr lang="en-GB" dirty="0">
                <a:solidFill>
                  <a:schemeClr val="accent1">
                    <a:lumMod val="75000"/>
                  </a:schemeClr>
                </a:solidFill>
              </a:rPr>
              <a:t>asylum and immigration </a:t>
            </a:r>
            <a:r>
              <a:rPr lang="en-GB" dirty="0"/>
              <a:t>(example: judgment of 18 April 2023, </a:t>
            </a:r>
            <a:r>
              <a:rPr lang="en-GB" i="1" dirty="0"/>
              <a:t>Afrin</a:t>
            </a:r>
            <a:r>
              <a:rPr lang="en-GB" dirty="0"/>
              <a:t>, C‑1/23 PPU, EU:C:2023:296)</a:t>
            </a:r>
          </a:p>
          <a:p>
            <a:pPr lvl="1"/>
            <a:r>
              <a:rPr lang="en-GB" dirty="0"/>
              <a:t>Judicial cooperation in civil matters but so far only questions on Regulation (EC) No 2201/2003 — </a:t>
            </a:r>
            <a:r>
              <a:rPr lang="en-GB" dirty="0">
                <a:solidFill>
                  <a:schemeClr val="accent1">
                    <a:lumMod val="75000"/>
                  </a:schemeClr>
                </a:solidFill>
              </a:rPr>
              <a:t>Jurisdiction in matters of parental responsibility </a:t>
            </a:r>
            <a:r>
              <a:rPr lang="en-GB" dirty="0"/>
              <a:t>(</a:t>
            </a:r>
            <a:r>
              <a:rPr lang="en-GB" dirty="0" err="1"/>
              <a:t>exemple:judgment</a:t>
            </a:r>
            <a:r>
              <a:rPr lang="en-GB" dirty="0"/>
              <a:t> of 16 February 2023, </a:t>
            </a:r>
            <a:r>
              <a:rPr lang="en-GB" i="1" dirty="0" err="1"/>
              <a:t>Rzecznik</a:t>
            </a:r>
            <a:r>
              <a:rPr lang="en-GB" i="1" dirty="0"/>
              <a:t> </a:t>
            </a:r>
            <a:r>
              <a:rPr lang="en-GB" i="1" dirty="0" err="1"/>
              <a:t>Praw</a:t>
            </a:r>
            <a:r>
              <a:rPr lang="en-GB" i="1" dirty="0"/>
              <a:t> </a:t>
            </a:r>
            <a:r>
              <a:rPr lang="en-GB" i="1" dirty="0" err="1"/>
              <a:t>Dziecka</a:t>
            </a:r>
            <a:r>
              <a:rPr lang="en-GB" i="1" dirty="0"/>
              <a:t> and Others (Suspension of the return decision), </a:t>
            </a:r>
            <a:r>
              <a:rPr lang="en-GB" dirty="0"/>
              <a:t>C‑638/22 PPU, EU:C:2023:103)</a:t>
            </a:r>
          </a:p>
        </p:txBody>
      </p:sp>
      <p:sp>
        <p:nvSpPr>
          <p:cNvPr id="4" name="Slide Number Placeholder 3">
            <a:extLst>
              <a:ext uri="{FF2B5EF4-FFF2-40B4-BE49-F238E27FC236}">
                <a16:creationId xmlns:a16="http://schemas.microsoft.com/office/drawing/2014/main" id="{D7A6A6DD-0162-69C1-6258-9D1BB4776485}"/>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16</a:t>
            </a:fld>
            <a:endParaRPr lang="en-US" sz="1000" dirty="0"/>
          </a:p>
        </p:txBody>
      </p:sp>
      <p:sp>
        <p:nvSpPr>
          <p:cNvPr id="5" name="TextBox 4">
            <a:extLst>
              <a:ext uri="{FF2B5EF4-FFF2-40B4-BE49-F238E27FC236}">
                <a16:creationId xmlns:a16="http://schemas.microsoft.com/office/drawing/2014/main" id="{18D0F93F-C6B7-AD4A-FCCD-DE5AE53FD776}"/>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18287721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17806" cy="969471"/>
          </a:xfrm>
        </p:spPr>
        <p:txBody>
          <a:bodyPr>
            <a:normAutofit/>
          </a:bodyPr>
          <a:lstStyle/>
          <a:p>
            <a:r>
              <a:rPr lang="en-GB" sz="2400" dirty="0"/>
              <a:t>What is the specificity of a PPU compared to</a:t>
            </a:r>
            <a:br>
              <a:rPr lang="hu-HU" sz="2400" dirty="0"/>
            </a:br>
            <a:r>
              <a:rPr lang="en-GB" sz="2400" dirty="0"/>
              <a:t>a ‘classic’ preliminary procedure?</a:t>
            </a:r>
          </a:p>
        </p:txBody>
      </p:sp>
      <p:sp>
        <p:nvSpPr>
          <p:cNvPr id="3" name="Content Placeholder 2"/>
          <p:cNvSpPr>
            <a:spLocks noGrp="1"/>
          </p:cNvSpPr>
          <p:nvPr>
            <p:ph idx="1"/>
          </p:nvPr>
        </p:nvSpPr>
        <p:spPr/>
        <p:txBody>
          <a:bodyPr/>
          <a:lstStyle/>
          <a:p>
            <a:r>
              <a:rPr lang="en-GB" dirty="0"/>
              <a:t>Requirements as to the </a:t>
            </a:r>
            <a:r>
              <a:rPr lang="en-GB" dirty="0">
                <a:solidFill>
                  <a:schemeClr val="accent1">
                    <a:lumMod val="75000"/>
                  </a:schemeClr>
                </a:solidFill>
              </a:rPr>
              <a:t>content</a:t>
            </a:r>
            <a:r>
              <a:rPr lang="en-GB" dirty="0"/>
              <a:t> of the order for reference submitted by the national court</a:t>
            </a:r>
          </a:p>
          <a:p>
            <a:r>
              <a:rPr lang="en-GB" dirty="0"/>
              <a:t>Limited participation to </a:t>
            </a:r>
            <a:r>
              <a:rPr lang="en-GB" dirty="0">
                <a:solidFill>
                  <a:schemeClr val="accent1">
                    <a:lumMod val="75000"/>
                  </a:schemeClr>
                </a:solidFill>
              </a:rPr>
              <a:t>the written</a:t>
            </a:r>
            <a:r>
              <a:rPr lang="en-GB" dirty="0"/>
              <a:t> stage of the proceedings (compare with Article 23 Statute)</a:t>
            </a:r>
          </a:p>
          <a:p>
            <a:r>
              <a:rPr lang="en-GB" dirty="0"/>
              <a:t>Focus on the oral stage of the proceedings (NB: </a:t>
            </a:r>
            <a:r>
              <a:rPr lang="en-GB" dirty="0">
                <a:solidFill>
                  <a:schemeClr val="accent1">
                    <a:lumMod val="75000"/>
                  </a:schemeClr>
                </a:solidFill>
              </a:rPr>
              <a:t>hearing is mandatory </a:t>
            </a:r>
            <a:r>
              <a:rPr lang="en-GB" dirty="0"/>
              <a:t>which is not the case in ‚classic‘ preliminary ruling proceedings)</a:t>
            </a:r>
          </a:p>
          <a:p>
            <a:r>
              <a:rPr lang="en-GB" dirty="0">
                <a:solidFill>
                  <a:schemeClr val="accent1">
                    <a:lumMod val="75000"/>
                  </a:schemeClr>
                </a:solidFill>
              </a:rPr>
              <a:t>Special (‘PPU’) chamber(s) </a:t>
            </a:r>
            <a:r>
              <a:rPr lang="en-GB" dirty="0"/>
              <a:t>designated to decide both on the urgency and, in principle, also on the merits (unless the case is referred to the Grand chamber)</a:t>
            </a:r>
          </a:p>
          <a:p>
            <a:endParaRPr lang="en-GB" dirty="0"/>
          </a:p>
        </p:txBody>
      </p:sp>
      <p:sp>
        <p:nvSpPr>
          <p:cNvPr id="4" name="Slide Number Placeholder 3">
            <a:extLst>
              <a:ext uri="{FF2B5EF4-FFF2-40B4-BE49-F238E27FC236}">
                <a16:creationId xmlns:a16="http://schemas.microsoft.com/office/drawing/2014/main" id="{3355B044-708F-2F0E-102B-1494B22C7E10}"/>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17</a:t>
            </a:fld>
            <a:endParaRPr lang="en-US" sz="1000" dirty="0"/>
          </a:p>
        </p:txBody>
      </p:sp>
      <p:sp>
        <p:nvSpPr>
          <p:cNvPr id="5" name="TextBox 4">
            <a:extLst>
              <a:ext uri="{FF2B5EF4-FFF2-40B4-BE49-F238E27FC236}">
                <a16:creationId xmlns:a16="http://schemas.microsoft.com/office/drawing/2014/main" id="{D3129C28-8B39-0C2D-F5D3-2ABF7ECACB5A}"/>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4196649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17806" cy="1004867"/>
          </a:xfrm>
        </p:spPr>
        <p:txBody>
          <a:bodyPr>
            <a:normAutofit/>
          </a:bodyPr>
          <a:lstStyle/>
          <a:p>
            <a:r>
              <a:rPr lang="en-GB" sz="2400" dirty="0"/>
              <a:t>What are the legal effects of a preliminary ruling?</a:t>
            </a:r>
          </a:p>
        </p:txBody>
      </p:sp>
      <p:sp>
        <p:nvSpPr>
          <p:cNvPr id="3" name="Content Placeholder 2"/>
          <p:cNvSpPr>
            <a:spLocks noGrp="1"/>
          </p:cNvSpPr>
          <p:nvPr>
            <p:ph idx="1"/>
          </p:nvPr>
        </p:nvSpPr>
        <p:spPr/>
        <p:txBody>
          <a:bodyPr>
            <a:normAutofit fontScale="92500"/>
          </a:bodyPr>
          <a:lstStyle/>
          <a:p>
            <a:r>
              <a:rPr lang="en-GB" dirty="0">
                <a:solidFill>
                  <a:schemeClr val="accent1">
                    <a:lumMod val="75000"/>
                  </a:schemeClr>
                </a:solidFill>
              </a:rPr>
              <a:t>Inter </a:t>
            </a:r>
            <a:r>
              <a:rPr lang="en-GB" dirty="0" err="1">
                <a:solidFill>
                  <a:schemeClr val="accent1">
                    <a:lumMod val="75000"/>
                  </a:schemeClr>
                </a:solidFill>
              </a:rPr>
              <a:t>partes</a:t>
            </a:r>
            <a:r>
              <a:rPr lang="en-GB" dirty="0"/>
              <a:t>: the interpretation provided is binding for the purpose of its application in the dispute pending before the referring court </a:t>
            </a:r>
          </a:p>
          <a:p>
            <a:r>
              <a:rPr lang="en-GB" dirty="0" err="1">
                <a:solidFill>
                  <a:schemeClr val="accent1">
                    <a:lumMod val="75000"/>
                  </a:schemeClr>
                </a:solidFill>
              </a:rPr>
              <a:t>Erga</a:t>
            </a:r>
            <a:r>
              <a:rPr lang="en-GB" dirty="0">
                <a:solidFill>
                  <a:schemeClr val="accent1">
                    <a:lumMod val="75000"/>
                  </a:schemeClr>
                </a:solidFill>
              </a:rPr>
              <a:t> omnes</a:t>
            </a:r>
            <a:r>
              <a:rPr lang="en-GB" dirty="0"/>
              <a:t>: the interpretative result must be respected in other  relevant domestic context </a:t>
            </a:r>
          </a:p>
          <a:p>
            <a:r>
              <a:rPr lang="en-GB" dirty="0"/>
              <a:t>That dichotomy corresponds to the combination of ‘</a:t>
            </a:r>
            <a:r>
              <a:rPr lang="en-GB" dirty="0">
                <a:solidFill>
                  <a:schemeClr val="accent1">
                    <a:lumMod val="75000"/>
                  </a:schemeClr>
                </a:solidFill>
              </a:rPr>
              <a:t>micro</a:t>
            </a:r>
            <a:r>
              <a:rPr lang="en-GB" dirty="0"/>
              <a:t>‘ and ‘</a:t>
            </a:r>
            <a:r>
              <a:rPr lang="en-GB" dirty="0">
                <a:solidFill>
                  <a:schemeClr val="accent1">
                    <a:lumMod val="75000"/>
                  </a:schemeClr>
                </a:solidFill>
              </a:rPr>
              <a:t>macro</a:t>
            </a:r>
            <a:r>
              <a:rPr lang="en-GB" dirty="0"/>
              <a:t>‘ purposes that the preliminary procedure follow, i.e. to provide interpretation of EU law needed for the resolution of a specific dispute (micro) and ensure the uniform interpretation of EU law in all Member States (macro). </a:t>
            </a:r>
          </a:p>
          <a:p>
            <a:pPr lvl="1"/>
            <a:r>
              <a:rPr lang="en-GB" dirty="0"/>
              <a:t>Opinion of Advocate General </a:t>
            </a:r>
            <a:r>
              <a:rPr lang="en-GB" dirty="0" err="1"/>
              <a:t>Bobek</a:t>
            </a:r>
            <a:r>
              <a:rPr lang="en-GB" dirty="0"/>
              <a:t> in </a:t>
            </a:r>
            <a:r>
              <a:rPr lang="en-GB" i="1" dirty="0" err="1">
                <a:solidFill>
                  <a:schemeClr val="accent1">
                    <a:lumMod val="75000"/>
                  </a:schemeClr>
                </a:solidFill>
              </a:rPr>
              <a:t>Consorzio</a:t>
            </a:r>
            <a:r>
              <a:rPr lang="en-GB" i="1" dirty="0">
                <a:solidFill>
                  <a:schemeClr val="accent1">
                    <a:lumMod val="75000"/>
                  </a:schemeClr>
                </a:solidFill>
              </a:rPr>
              <a:t> Italian Management and Catania </a:t>
            </a:r>
            <a:r>
              <a:rPr lang="en-GB" i="1" dirty="0" err="1">
                <a:solidFill>
                  <a:schemeClr val="accent1">
                    <a:lumMod val="75000"/>
                  </a:schemeClr>
                </a:solidFill>
              </a:rPr>
              <a:t>Multiservizi</a:t>
            </a:r>
            <a:r>
              <a:rPr lang="en-GB" dirty="0"/>
              <a:t>, C‑561/19, EU:C:2021:291, point 55.</a:t>
            </a:r>
          </a:p>
          <a:p>
            <a:r>
              <a:rPr lang="en-GB" dirty="0">
                <a:solidFill>
                  <a:schemeClr val="accent1">
                    <a:lumMod val="75000"/>
                  </a:schemeClr>
                </a:solidFill>
              </a:rPr>
              <a:t>Ex </a:t>
            </a:r>
            <a:r>
              <a:rPr lang="en-GB" dirty="0" err="1">
                <a:solidFill>
                  <a:schemeClr val="accent1">
                    <a:lumMod val="75000"/>
                  </a:schemeClr>
                </a:solidFill>
              </a:rPr>
              <a:t>tunc</a:t>
            </a:r>
            <a:r>
              <a:rPr lang="en-GB" dirty="0"/>
              <a:t>: the Interpretation provided clarifies and defines the meaning and scope of the given rule as it must be or ought to have been understood and applied from the time of its entry into force. </a:t>
            </a:r>
          </a:p>
          <a:p>
            <a:pPr lvl="1"/>
            <a:r>
              <a:rPr lang="en-GB" dirty="0"/>
              <a:t>See, e.g. judgment of 22 April 2021, </a:t>
            </a:r>
            <a:r>
              <a:rPr lang="en-GB" i="1" dirty="0" err="1"/>
              <a:t>Profi</a:t>
            </a:r>
            <a:r>
              <a:rPr lang="en-GB" i="1" dirty="0"/>
              <a:t> Credit Slovakia</a:t>
            </a:r>
            <a:r>
              <a:rPr lang="en-GB" dirty="0"/>
              <a:t>, C‑485/19, EU:C:2021:313, para 71 .</a:t>
            </a:r>
          </a:p>
        </p:txBody>
      </p:sp>
      <p:sp>
        <p:nvSpPr>
          <p:cNvPr id="8" name="Slide Number Placeholder 3">
            <a:extLst>
              <a:ext uri="{FF2B5EF4-FFF2-40B4-BE49-F238E27FC236}">
                <a16:creationId xmlns:a16="http://schemas.microsoft.com/office/drawing/2014/main" id="{1C5ABB2A-D9A9-1A76-FC4B-2C57562F2061}"/>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18</a:t>
            </a:fld>
            <a:endParaRPr lang="en-US" sz="1000" dirty="0"/>
          </a:p>
        </p:txBody>
      </p:sp>
      <p:sp>
        <p:nvSpPr>
          <p:cNvPr id="9" name="TextBox 8">
            <a:extLst>
              <a:ext uri="{FF2B5EF4-FFF2-40B4-BE49-F238E27FC236}">
                <a16:creationId xmlns:a16="http://schemas.microsoft.com/office/drawing/2014/main" id="{20849F1D-70D5-ED6A-760D-8167B68BF9E9}"/>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3555043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17806" cy="987169"/>
          </a:xfrm>
        </p:spPr>
        <p:txBody>
          <a:bodyPr>
            <a:normAutofit/>
          </a:bodyPr>
          <a:lstStyle/>
          <a:p>
            <a:r>
              <a:rPr lang="en-GB" sz="2400" dirty="0"/>
              <a:t>How is a preliminary ruling ‚enforced‘?</a:t>
            </a:r>
          </a:p>
        </p:txBody>
      </p:sp>
      <p:sp>
        <p:nvSpPr>
          <p:cNvPr id="3" name="Content Placeholder 2"/>
          <p:cNvSpPr>
            <a:spLocks noGrp="1"/>
          </p:cNvSpPr>
          <p:nvPr>
            <p:ph idx="1"/>
          </p:nvPr>
        </p:nvSpPr>
        <p:spPr/>
        <p:txBody>
          <a:bodyPr>
            <a:normAutofit fontScale="92500" lnSpcReduction="20000"/>
          </a:bodyPr>
          <a:lstStyle/>
          <a:p>
            <a:r>
              <a:rPr lang="en-GB" dirty="0"/>
              <a:t>The national courts participate to the broader judicial system of the EU together with the Court of Justice, each in their respective roles</a:t>
            </a:r>
          </a:p>
          <a:p>
            <a:pPr lvl="1"/>
            <a:r>
              <a:rPr lang="en-GB" dirty="0"/>
              <a:t>See Article 19(1) TEU: </a:t>
            </a:r>
          </a:p>
          <a:p>
            <a:pPr lvl="2"/>
            <a:r>
              <a:rPr lang="en-GB" dirty="0"/>
              <a:t>1.   The Court of Justice of the European Union shall include the Court of Justice, the General Court and specialised courts. It shall ensure that in the interpretation and application of the Treaties the law is observed.</a:t>
            </a:r>
          </a:p>
          <a:p>
            <a:pPr lvl="2"/>
            <a:r>
              <a:rPr lang="en-GB" dirty="0"/>
              <a:t>Member States shall provide remedies sufficient to ensure effective legal protection in the fields covered by Union law.</a:t>
            </a:r>
          </a:p>
          <a:p>
            <a:r>
              <a:rPr lang="en-GB" dirty="0"/>
              <a:t>‘Article 19 TEU, which gives concrete expression to the value of the rule of law stated in Article 2 TEU, entrusts the responsibility for ensuring judicial review in the EU legal order not only to the Court of Justice but also to national courts and tribunals‘.</a:t>
            </a:r>
          </a:p>
          <a:p>
            <a:r>
              <a:rPr lang="en-GB" dirty="0"/>
              <a:t>‘Consequently, national courts and tribunals, in collaboration with the Court of Justice, fulfil a duty entrusted to them jointly of ensuring that in the interpretation and application of the Treaties the law is observed.‘</a:t>
            </a:r>
          </a:p>
          <a:p>
            <a:pPr lvl="1"/>
            <a:r>
              <a:rPr lang="en-GB" dirty="0"/>
              <a:t>Judgment of 27 February 2018, </a:t>
            </a:r>
            <a:r>
              <a:rPr lang="en-GB" i="1" dirty="0" err="1">
                <a:solidFill>
                  <a:schemeClr val="accent1">
                    <a:lumMod val="75000"/>
                  </a:schemeClr>
                </a:solidFill>
              </a:rPr>
              <a:t>Associação</a:t>
            </a:r>
            <a:r>
              <a:rPr lang="en-GB" i="1" dirty="0">
                <a:solidFill>
                  <a:schemeClr val="accent1">
                    <a:lumMod val="75000"/>
                  </a:schemeClr>
                </a:solidFill>
              </a:rPr>
              <a:t> </a:t>
            </a:r>
            <a:r>
              <a:rPr lang="en-GB" i="1" dirty="0" err="1">
                <a:solidFill>
                  <a:schemeClr val="accent1">
                    <a:lumMod val="75000"/>
                  </a:schemeClr>
                </a:solidFill>
              </a:rPr>
              <a:t>Sindical</a:t>
            </a:r>
            <a:r>
              <a:rPr lang="en-GB" i="1" dirty="0">
                <a:solidFill>
                  <a:schemeClr val="accent1">
                    <a:lumMod val="75000"/>
                  </a:schemeClr>
                </a:solidFill>
              </a:rPr>
              <a:t> dos </a:t>
            </a:r>
            <a:r>
              <a:rPr lang="en-GB" i="1" dirty="0" err="1">
                <a:solidFill>
                  <a:schemeClr val="accent1">
                    <a:lumMod val="75000"/>
                  </a:schemeClr>
                </a:solidFill>
              </a:rPr>
              <a:t>Juízes</a:t>
            </a:r>
            <a:r>
              <a:rPr lang="en-GB" i="1" dirty="0">
                <a:solidFill>
                  <a:schemeClr val="accent1">
                    <a:lumMod val="75000"/>
                  </a:schemeClr>
                </a:solidFill>
              </a:rPr>
              <a:t> </a:t>
            </a:r>
            <a:r>
              <a:rPr lang="en-GB" i="1" dirty="0" err="1">
                <a:solidFill>
                  <a:schemeClr val="accent1">
                    <a:lumMod val="75000"/>
                  </a:schemeClr>
                </a:solidFill>
              </a:rPr>
              <a:t>Portugueses</a:t>
            </a:r>
            <a:r>
              <a:rPr lang="en-GB" dirty="0"/>
              <a:t>, C‑64/16, EU:C:2018:117, paras 32 -33.</a:t>
            </a:r>
          </a:p>
          <a:p>
            <a:r>
              <a:rPr lang="en-GB" dirty="0"/>
              <a:t>The role of the national courts is instrumental: It is for the national court to apply EU law to the case pending before them and draw the necessary consequences from the interpretation provided by the Court in its ruling.</a:t>
            </a:r>
          </a:p>
        </p:txBody>
      </p:sp>
      <p:sp>
        <p:nvSpPr>
          <p:cNvPr id="8" name="Slide Number Placeholder 3">
            <a:extLst>
              <a:ext uri="{FF2B5EF4-FFF2-40B4-BE49-F238E27FC236}">
                <a16:creationId xmlns:a16="http://schemas.microsoft.com/office/drawing/2014/main" id="{B8D3C25C-BB27-DFD2-F932-4CC418080E6A}"/>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19</a:t>
            </a:fld>
            <a:endParaRPr lang="en-US" sz="1000" dirty="0"/>
          </a:p>
        </p:txBody>
      </p:sp>
      <p:sp>
        <p:nvSpPr>
          <p:cNvPr id="9" name="TextBox 8">
            <a:extLst>
              <a:ext uri="{FF2B5EF4-FFF2-40B4-BE49-F238E27FC236}">
                <a16:creationId xmlns:a16="http://schemas.microsoft.com/office/drawing/2014/main" id="{1DEADFA6-60F6-5B69-F342-AEA34006C383}"/>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1636995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17806" cy="1004867"/>
          </a:xfrm>
        </p:spPr>
        <p:txBody>
          <a:bodyPr>
            <a:normAutofit/>
          </a:bodyPr>
          <a:lstStyle/>
          <a:p>
            <a:r>
              <a:rPr lang="en-GB" sz="2400" dirty="0"/>
              <a:t>Overview</a:t>
            </a:r>
          </a:p>
        </p:txBody>
      </p:sp>
      <p:sp>
        <p:nvSpPr>
          <p:cNvPr id="3" name="Content Placeholder 2"/>
          <p:cNvSpPr>
            <a:spLocks noGrp="1"/>
          </p:cNvSpPr>
          <p:nvPr>
            <p:ph idx="1"/>
          </p:nvPr>
        </p:nvSpPr>
        <p:spPr/>
        <p:txBody>
          <a:bodyPr/>
          <a:lstStyle/>
          <a:p>
            <a:r>
              <a:rPr lang="en-GB">
                <a:solidFill>
                  <a:schemeClr val="accent1">
                    <a:lumMod val="75000"/>
                  </a:schemeClr>
                </a:solidFill>
              </a:rPr>
              <a:t>Introduction to preliminary ruling procedure</a:t>
            </a:r>
          </a:p>
          <a:p>
            <a:pPr lvl="1"/>
            <a:r>
              <a:rPr lang="en-GB"/>
              <a:t>What are the legal basis (and other relevant sources), scope and main characteristics of the procedure?</a:t>
            </a:r>
          </a:p>
          <a:p>
            <a:pPr lvl="1"/>
            <a:r>
              <a:rPr lang="en-GB"/>
              <a:t>What information must an order for reference contain? </a:t>
            </a:r>
          </a:p>
          <a:p>
            <a:pPr lvl="1"/>
            <a:r>
              <a:rPr lang="en-GB"/>
              <a:t>What happens after an order for reference reaches the Court?</a:t>
            </a:r>
          </a:p>
          <a:p>
            <a:pPr lvl="1"/>
            <a:r>
              <a:rPr lang="en-GB"/>
              <a:t>How does an urgent preliminary procedure differ from a ‘classic’ one?</a:t>
            </a:r>
          </a:p>
          <a:p>
            <a:pPr marL="502920" lvl="1" indent="0">
              <a:buNone/>
            </a:pPr>
            <a:endParaRPr lang="en-GB"/>
          </a:p>
          <a:p>
            <a:r>
              <a:rPr lang="en-GB">
                <a:solidFill>
                  <a:schemeClr val="accent1">
                    <a:lumMod val="75000"/>
                  </a:schemeClr>
                </a:solidFill>
              </a:rPr>
              <a:t>‘</a:t>
            </a:r>
            <a:r>
              <a:rPr lang="en-GB" sz="2200">
                <a:solidFill>
                  <a:schemeClr val="accent1">
                    <a:lumMod val="75000"/>
                  </a:schemeClr>
                </a:solidFill>
              </a:rPr>
              <a:t>Enforcement</a:t>
            </a:r>
            <a:r>
              <a:rPr lang="en-GB">
                <a:solidFill>
                  <a:schemeClr val="accent1">
                    <a:lumMod val="75000"/>
                  </a:schemeClr>
                </a:solidFill>
              </a:rPr>
              <a:t>’ of a preliminary ruling </a:t>
            </a:r>
          </a:p>
          <a:p>
            <a:pPr lvl="1"/>
            <a:r>
              <a:rPr lang="en-GB"/>
              <a:t>What are the legal effects of a preliminary ruling?</a:t>
            </a:r>
          </a:p>
          <a:p>
            <a:pPr lvl="1"/>
            <a:r>
              <a:rPr lang="en-GB"/>
              <a:t>How is a preliminary ruling ‘enforced’?</a:t>
            </a:r>
          </a:p>
          <a:p>
            <a:pPr lvl="1"/>
            <a:r>
              <a:rPr lang="en-GB"/>
              <a:t>What can be the specific consequences of the interpretation provided by the Court?</a:t>
            </a:r>
          </a:p>
          <a:p>
            <a:pPr lvl="1"/>
            <a:endParaRPr lang="en-GB"/>
          </a:p>
          <a:p>
            <a:pPr lvl="1"/>
            <a:endParaRPr lang="en-GB"/>
          </a:p>
        </p:txBody>
      </p:sp>
      <p:sp>
        <p:nvSpPr>
          <p:cNvPr id="4" name="Slide Number Placeholder 3">
            <a:extLst>
              <a:ext uri="{FF2B5EF4-FFF2-40B4-BE49-F238E27FC236}">
                <a16:creationId xmlns:a16="http://schemas.microsoft.com/office/drawing/2014/main" id="{55B2CB80-0411-EDA3-59B3-A2BFE9852B75}"/>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2</a:t>
            </a:fld>
            <a:endParaRPr lang="en-US" sz="1000" dirty="0"/>
          </a:p>
        </p:txBody>
      </p:sp>
      <p:sp>
        <p:nvSpPr>
          <p:cNvPr id="5" name="TextBox 4">
            <a:extLst>
              <a:ext uri="{FF2B5EF4-FFF2-40B4-BE49-F238E27FC236}">
                <a16:creationId xmlns:a16="http://schemas.microsoft.com/office/drawing/2014/main" id="{CCFE0AE1-F8CA-50D4-869F-B522BD13AEDE}"/>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719692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6"/>
            <a:ext cx="9917806" cy="1028464"/>
          </a:xfrm>
        </p:spPr>
        <p:txBody>
          <a:bodyPr>
            <a:normAutofit/>
          </a:bodyPr>
          <a:lstStyle/>
          <a:p>
            <a:r>
              <a:rPr lang="en-GB" sz="2400" dirty="0"/>
              <a:t>What can be the specific consequences of a preliminary ruling?</a:t>
            </a:r>
          </a:p>
        </p:txBody>
      </p:sp>
      <p:sp>
        <p:nvSpPr>
          <p:cNvPr id="3" name="Content Placeholder 2"/>
          <p:cNvSpPr>
            <a:spLocks noGrp="1"/>
          </p:cNvSpPr>
          <p:nvPr>
            <p:ph idx="1"/>
          </p:nvPr>
        </p:nvSpPr>
        <p:spPr/>
        <p:txBody>
          <a:bodyPr/>
          <a:lstStyle/>
          <a:p>
            <a:endParaRPr lang="en-GB" dirty="0"/>
          </a:p>
          <a:p>
            <a:r>
              <a:rPr lang="en-GB" dirty="0"/>
              <a:t>Obligation to </a:t>
            </a:r>
            <a:r>
              <a:rPr lang="en-GB" dirty="0">
                <a:solidFill>
                  <a:schemeClr val="accent1">
                    <a:lumMod val="75000"/>
                  </a:schemeClr>
                </a:solidFill>
              </a:rPr>
              <a:t>interpret national law in conformity </a:t>
            </a:r>
            <a:r>
              <a:rPr lang="en-GB" dirty="0"/>
              <a:t>with EU law </a:t>
            </a:r>
          </a:p>
          <a:p>
            <a:r>
              <a:rPr lang="en-GB" dirty="0"/>
              <a:t>Obligation to </a:t>
            </a:r>
            <a:r>
              <a:rPr lang="en-GB" dirty="0">
                <a:solidFill>
                  <a:schemeClr val="accent1">
                    <a:lumMod val="75000"/>
                  </a:schemeClr>
                </a:solidFill>
              </a:rPr>
              <a:t>disapply</a:t>
            </a:r>
            <a:r>
              <a:rPr lang="en-GB" dirty="0"/>
              <a:t> a national provision that conflict with EU law that is endowed with direct effect</a:t>
            </a:r>
          </a:p>
          <a:p>
            <a:r>
              <a:rPr lang="en-GB" dirty="0"/>
              <a:t>Consequences to be drawn from the </a:t>
            </a:r>
            <a:r>
              <a:rPr lang="en-GB" dirty="0">
                <a:solidFill>
                  <a:schemeClr val="accent1">
                    <a:lumMod val="75000"/>
                  </a:schemeClr>
                </a:solidFill>
              </a:rPr>
              <a:t>principles of effectiveness and equivalence </a:t>
            </a:r>
            <a:r>
              <a:rPr lang="en-GB" dirty="0"/>
              <a:t>which frame the exercise of the procedural autonomy of the Member States in accordance with the duty of sincere cooperation enshrined in Article 4(3) TFEU</a:t>
            </a:r>
          </a:p>
        </p:txBody>
      </p:sp>
      <p:sp>
        <p:nvSpPr>
          <p:cNvPr id="6" name="Slide Number Placeholder 3">
            <a:extLst>
              <a:ext uri="{FF2B5EF4-FFF2-40B4-BE49-F238E27FC236}">
                <a16:creationId xmlns:a16="http://schemas.microsoft.com/office/drawing/2014/main" id="{4730886A-3E04-A92D-B4D3-20DF2450A764}"/>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20</a:t>
            </a:fld>
            <a:endParaRPr lang="en-US" sz="1000" dirty="0"/>
          </a:p>
        </p:txBody>
      </p:sp>
      <p:sp>
        <p:nvSpPr>
          <p:cNvPr id="7" name="TextBox 6">
            <a:extLst>
              <a:ext uri="{FF2B5EF4-FFF2-40B4-BE49-F238E27FC236}">
                <a16:creationId xmlns:a16="http://schemas.microsoft.com/office/drawing/2014/main" id="{37162013-F2D6-41D3-169C-F79E49B62F63}"/>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416710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000" dirty="0"/>
              <a:t>Content of these slides were created by Dr </a:t>
            </a:r>
            <a:r>
              <a:rPr lang="hu-HU" sz="2000" dirty="0"/>
              <a:t>Magdalena Ličková</a:t>
            </a:r>
            <a:br>
              <a:rPr lang="en-GB" sz="2000" dirty="0"/>
            </a:br>
            <a:br>
              <a:rPr lang="en-GB" sz="3600" dirty="0"/>
            </a:br>
            <a:br>
              <a:rPr lang="en-GB" sz="3600" dirty="0"/>
            </a:br>
            <a:r>
              <a:rPr lang="en-GB" sz="3600" dirty="0"/>
              <a:t>Further training material available at:</a:t>
            </a:r>
            <a:br>
              <a:rPr lang="en-GB" sz="3600" dirty="0"/>
            </a:br>
            <a:r>
              <a:rPr lang="en-GB" sz="3600" dirty="0"/>
              <a:t>https://elearning-fisma.era.int/</a:t>
            </a:r>
          </a:p>
        </p:txBody>
      </p:sp>
      <p:sp>
        <p:nvSpPr>
          <p:cNvPr id="3" name="Textplatzhalter 2"/>
          <p:cNvSpPr>
            <a:spLocks noGrp="1"/>
          </p:cNvSpPr>
          <p:nvPr>
            <p:ph type="body" idx="1"/>
          </p:nvPr>
        </p:nvSpPr>
        <p:spPr>
          <a:xfrm>
            <a:off x="565962" y="5715000"/>
            <a:ext cx="9885051" cy="1143000"/>
          </a:xfrm>
        </p:spPr>
        <p:txBody>
          <a:bodyPr>
            <a:normAutofit/>
          </a:bodyPr>
          <a:lstStyle/>
          <a:p>
            <a:endParaRPr lang="de-DE" sz="2400" dirty="0"/>
          </a:p>
          <a:p>
            <a:r>
              <a:rPr lang="de-DE" sz="2400" dirty="0">
                <a:solidFill>
                  <a:schemeClr val="bg1"/>
                </a:solidFill>
                <a:latin typeface="Arial" panose="020B0604020202020204" pitchFamily="34" charset="0"/>
              </a:rPr>
              <a:t>www.european.law</a:t>
            </a:r>
          </a:p>
        </p:txBody>
      </p:sp>
    </p:spTree>
    <p:extLst>
      <p:ext uri="{BB962C8B-B14F-4D97-AF65-F5344CB8AC3E}">
        <p14:creationId xmlns:p14="http://schemas.microsoft.com/office/powerpoint/2010/main" val="319535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Introduction to preliminary ruling procedure</a:t>
            </a:r>
            <a:endParaRPr lang="en-GB" sz="3200" dirty="0"/>
          </a:p>
        </p:txBody>
      </p:sp>
      <p:sp>
        <p:nvSpPr>
          <p:cNvPr id="3" name="Subtitle 2"/>
          <p:cNvSpPr>
            <a:spLocks noGrp="1"/>
          </p:cNvSpPr>
          <p:nvPr>
            <p:ph type="subTitle" idx="1"/>
          </p:nvPr>
        </p:nvSpPr>
        <p:spPr/>
        <p:txBody>
          <a:bodyPr>
            <a:normAutofit/>
          </a:bodyPr>
          <a:lstStyle/>
          <a:p>
            <a:r>
              <a:rPr lang="en-US" dirty="0"/>
              <a:t>What are the legal basis, scope and main characteristics of the procedure?</a:t>
            </a:r>
            <a:endParaRPr lang="en-GB" dirty="0"/>
          </a:p>
        </p:txBody>
      </p:sp>
      <p:sp>
        <p:nvSpPr>
          <p:cNvPr id="6" name="Slide Number Placeholder 3">
            <a:extLst>
              <a:ext uri="{FF2B5EF4-FFF2-40B4-BE49-F238E27FC236}">
                <a16:creationId xmlns:a16="http://schemas.microsoft.com/office/drawing/2014/main" id="{A03DA796-838A-2C55-9E87-40927C02E95D}"/>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3</a:t>
            </a:fld>
            <a:endParaRPr lang="en-US" sz="1000" dirty="0"/>
          </a:p>
        </p:txBody>
      </p:sp>
      <p:sp>
        <p:nvSpPr>
          <p:cNvPr id="7" name="TextBox 6">
            <a:extLst>
              <a:ext uri="{FF2B5EF4-FFF2-40B4-BE49-F238E27FC236}">
                <a16:creationId xmlns:a16="http://schemas.microsoft.com/office/drawing/2014/main" id="{13FC68EE-0453-66C0-8377-17184CFB9E86}"/>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3829394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6"/>
            <a:ext cx="9917806" cy="905009"/>
          </a:xfrm>
        </p:spPr>
        <p:txBody>
          <a:bodyPr>
            <a:normAutofit/>
          </a:bodyPr>
          <a:lstStyle/>
          <a:p>
            <a:r>
              <a:rPr lang="en-US" sz="2400" dirty="0"/>
              <a:t>Legal basis and relevant sources</a:t>
            </a:r>
            <a:endParaRPr lang="en-GB"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3526418"/>
              </p:ext>
            </p:extLst>
          </p:nvPr>
        </p:nvGraphicFramePr>
        <p:xfrm>
          <a:off x="687848" y="1570251"/>
          <a:ext cx="6881024" cy="2377440"/>
        </p:xfrm>
        <a:graphic>
          <a:graphicData uri="http://schemas.openxmlformats.org/drawingml/2006/table">
            <a:tbl>
              <a:tblPr firstRow="1" bandRow="1">
                <a:tableStyleId>{5C22544A-7EE6-4342-B048-85BDC9FD1C3A}</a:tableStyleId>
              </a:tblPr>
              <a:tblGrid>
                <a:gridCol w="6881024">
                  <a:extLst>
                    <a:ext uri="{9D8B030D-6E8A-4147-A177-3AD203B41FA5}">
                      <a16:colId xmlns:a16="http://schemas.microsoft.com/office/drawing/2014/main" val="1225550495"/>
                    </a:ext>
                  </a:extLst>
                </a:gridCol>
              </a:tblGrid>
              <a:tr h="326577">
                <a:tc>
                  <a:txBody>
                    <a:bodyPr/>
                    <a:lstStyle/>
                    <a:p>
                      <a:r>
                        <a:rPr lang="en-GB" dirty="0"/>
                        <a:t>Sources to be consulted</a:t>
                      </a:r>
                      <a:r>
                        <a:rPr lang="en-GB" baseline="0" dirty="0"/>
                        <a:t> in particular:</a:t>
                      </a:r>
                      <a:endParaRPr lang="en-GB" dirty="0"/>
                    </a:p>
                  </a:txBody>
                  <a:tcPr/>
                </a:tc>
                <a:extLst>
                  <a:ext uri="{0D108BD9-81ED-4DB2-BD59-A6C34878D82A}">
                    <a16:rowId xmlns:a16="http://schemas.microsoft.com/office/drawing/2014/main" val="1491895332"/>
                  </a:ext>
                </a:extLst>
              </a:tr>
              <a:tr h="1796168">
                <a:tc>
                  <a:txBody>
                    <a:bodyPr/>
                    <a:lstStyle/>
                    <a:p>
                      <a:pPr marL="285750" indent="-285750">
                        <a:buFont typeface="Arial" panose="020B0604020202020204" pitchFamily="34" charset="0"/>
                        <a:buChar char="•"/>
                      </a:pPr>
                      <a:r>
                        <a:rPr lang="en-US" dirty="0"/>
                        <a:t>Article 267 of the Treaty on the Functioning of the European Union (‘TFEU’)</a:t>
                      </a:r>
                    </a:p>
                    <a:p>
                      <a:pPr marL="285750" indent="-285750">
                        <a:buFont typeface="Arial" panose="020B0604020202020204" pitchFamily="34" charset="0"/>
                        <a:buChar char="•"/>
                      </a:pPr>
                      <a:r>
                        <a:rPr lang="en-GB" dirty="0"/>
                        <a:t>Statute of the Court of Justice of the European Union</a:t>
                      </a:r>
                    </a:p>
                    <a:p>
                      <a:pPr marL="285750" indent="-285750">
                        <a:buFont typeface="Arial" panose="020B0604020202020204" pitchFamily="34" charset="0"/>
                        <a:buChar char="•"/>
                      </a:pPr>
                      <a:r>
                        <a:rPr lang="en-GB" dirty="0"/>
                        <a:t>Rules of Procedure of the Cour of Justice</a:t>
                      </a:r>
                    </a:p>
                    <a:p>
                      <a:pPr marL="0" indent="0">
                        <a:buFont typeface="Arial" panose="020B0604020202020204" pitchFamily="34" charset="0"/>
                        <a:buNone/>
                      </a:pPr>
                      <a:endParaRPr lang="en-GB" dirty="0"/>
                    </a:p>
                    <a:p>
                      <a:r>
                        <a:rPr lang="en-US" dirty="0"/>
                        <a:t>See also: </a:t>
                      </a:r>
                      <a:r>
                        <a:rPr lang="en-US" dirty="0">
                          <a:solidFill>
                            <a:schemeClr val="accent1">
                              <a:lumMod val="75000"/>
                            </a:schemeClr>
                          </a:solidFill>
                        </a:rPr>
                        <a:t>Recommendations to national courts and tribunals in relation to the initiation of preliminary ruling proceedings</a:t>
                      </a:r>
                      <a:endParaRPr lang="en-GB" dirty="0">
                        <a:solidFill>
                          <a:schemeClr val="accent1">
                            <a:lumMod val="75000"/>
                          </a:schemeClr>
                        </a:solidFill>
                      </a:endParaRPr>
                    </a:p>
                  </a:txBody>
                  <a:tcPr/>
                </a:tc>
                <a:extLst>
                  <a:ext uri="{0D108BD9-81ED-4DB2-BD59-A6C34878D82A}">
                    <a16:rowId xmlns:a16="http://schemas.microsoft.com/office/drawing/2014/main" val="3546936187"/>
                  </a:ext>
                </a:extLst>
              </a:tr>
            </a:tbl>
          </a:graphicData>
        </a:graphic>
      </p:graphicFrame>
      <p:pic>
        <p:nvPicPr>
          <p:cNvPr id="6" name="Picture 5"/>
          <p:cNvPicPr>
            <a:picLocks noChangeAspect="1"/>
          </p:cNvPicPr>
          <p:nvPr/>
        </p:nvPicPr>
        <p:blipFill>
          <a:blip r:embed="rId2"/>
          <a:stretch>
            <a:fillRect/>
          </a:stretch>
        </p:blipFill>
        <p:spPr>
          <a:xfrm>
            <a:off x="5442821" y="3696173"/>
            <a:ext cx="6061331" cy="2848826"/>
          </a:xfrm>
          <a:prstGeom prst="rect">
            <a:avLst/>
          </a:prstGeom>
        </p:spPr>
      </p:pic>
      <p:sp>
        <p:nvSpPr>
          <p:cNvPr id="3" name="Slide Number Placeholder 3">
            <a:extLst>
              <a:ext uri="{FF2B5EF4-FFF2-40B4-BE49-F238E27FC236}">
                <a16:creationId xmlns:a16="http://schemas.microsoft.com/office/drawing/2014/main" id="{0B7A34AE-2260-9617-A24C-39415B0DFBAC}"/>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4</a:t>
            </a:fld>
            <a:endParaRPr lang="en-US" sz="1000" dirty="0"/>
          </a:p>
        </p:txBody>
      </p:sp>
      <p:sp>
        <p:nvSpPr>
          <p:cNvPr id="5" name="TextBox 4">
            <a:extLst>
              <a:ext uri="{FF2B5EF4-FFF2-40B4-BE49-F238E27FC236}">
                <a16:creationId xmlns:a16="http://schemas.microsoft.com/office/drawing/2014/main" id="{CAE15816-1253-3328-DB87-0B548239B240}"/>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825731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6"/>
            <a:ext cx="9917806" cy="957672"/>
          </a:xfrm>
        </p:spPr>
        <p:txBody>
          <a:bodyPr>
            <a:normAutofit/>
          </a:bodyPr>
          <a:lstStyle/>
          <a:p>
            <a:r>
              <a:rPr lang="en-GB" sz="2400" dirty="0"/>
              <a:t>What is the scope of the preliminary ruling procedure ?</a:t>
            </a:r>
          </a:p>
        </p:txBody>
      </p:sp>
      <p:sp>
        <p:nvSpPr>
          <p:cNvPr id="3" name="Content Placeholder 2"/>
          <p:cNvSpPr>
            <a:spLocks noGrp="1"/>
          </p:cNvSpPr>
          <p:nvPr>
            <p:ph idx="1"/>
          </p:nvPr>
        </p:nvSpPr>
        <p:spPr/>
        <p:txBody>
          <a:bodyPr>
            <a:normAutofit fontScale="92500" lnSpcReduction="20000"/>
          </a:bodyPr>
          <a:lstStyle/>
          <a:p>
            <a:pPr marL="0" indent="0" algn="just">
              <a:buNone/>
            </a:pPr>
            <a:r>
              <a:rPr lang="en-GB" dirty="0">
                <a:solidFill>
                  <a:schemeClr val="accent1">
                    <a:lumMod val="75000"/>
                  </a:schemeClr>
                </a:solidFill>
              </a:rPr>
              <a:t>The procedure is based on </a:t>
            </a:r>
            <a:r>
              <a:rPr lang="en-GB" b="1" dirty="0">
                <a:solidFill>
                  <a:schemeClr val="accent1">
                    <a:lumMod val="75000"/>
                  </a:schemeClr>
                </a:solidFill>
              </a:rPr>
              <a:t>Article 267 TFEU</a:t>
            </a:r>
            <a:r>
              <a:rPr lang="en-GB" dirty="0">
                <a:solidFill>
                  <a:schemeClr val="accent1">
                    <a:lumMod val="75000"/>
                  </a:schemeClr>
                </a:solidFill>
              </a:rPr>
              <a:t>:</a:t>
            </a:r>
          </a:p>
          <a:p>
            <a:pPr marL="0" indent="0" algn="just">
              <a:buNone/>
            </a:pPr>
            <a:r>
              <a:rPr lang="en-GB" dirty="0"/>
              <a:t>‘The Court of Justice of the European Union shall have jurisdiction to give preliminary rulings concerning:</a:t>
            </a:r>
          </a:p>
          <a:p>
            <a:pPr marL="0" indent="0" algn="just">
              <a:buNone/>
            </a:pPr>
            <a:r>
              <a:rPr lang="en-GB" dirty="0"/>
              <a:t>(a) the </a:t>
            </a:r>
            <a:r>
              <a:rPr lang="en-GB" b="1" dirty="0"/>
              <a:t>interpretation</a:t>
            </a:r>
            <a:r>
              <a:rPr lang="en-GB" dirty="0"/>
              <a:t> of the Treaties;</a:t>
            </a:r>
          </a:p>
          <a:p>
            <a:pPr marL="0" indent="0" algn="just">
              <a:buNone/>
            </a:pPr>
            <a:r>
              <a:rPr lang="en-GB" dirty="0"/>
              <a:t>(b) the </a:t>
            </a:r>
            <a:r>
              <a:rPr lang="en-GB" b="1" dirty="0"/>
              <a:t>validity</a:t>
            </a:r>
            <a:r>
              <a:rPr lang="en-GB" dirty="0"/>
              <a:t> and interpretation of acts of the institutions, bodies, offices or agencies of the Union;</a:t>
            </a:r>
          </a:p>
          <a:p>
            <a:pPr marL="0" indent="0" algn="just">
              <a:buNone/>
            </a:pPr>
            <a:r>
              <a:rPr lang="en-GB" b="1" dirty="0"/>
              <a:t>Where such a question </a:t>
            </a:r>
            <a:r>
              <a:rPr lang="en-GB" dirty="0"/>
              <a:t>is raised before any court or tribunal of a Member State, that court or tribunal </a:t>
            </a:r>
            <a:r>
              <a:rPr lang="en-GB" b="1" dirty="0"/>
              <a:t>may</a:t>
            </a:r>
            <a:r>
              <a:rPr lang="en-GB" dirty="0"/>
              <a:t>, if it considers that a decision on the question is necessary to enable it to give judgment, request the Court to give a ruling thereon.</a:t>
            </a:r>
          </a:p>
          <a:p>
            <a:pPr marL="0" indent="0" algn="just">
              <a:buNone/>
            </a:pPr>
            <a:r>
              <a:rPr lang="en-GB" b="1" dirty="0"/>
              <a:t>Where any such question</a:t>
            </a:r>
            <a:r>
              <a:rPr lang="en-GB" dirty="0"/>
              <a:t> is raised in a case pending before a court or tribunal of a Member State against whose decisions there is no judicial remedy under national law, that court or tribunal </a:t>
            </a:r>
            <a:r>
              <a:rPr lang="en-GB" b="1" dirty="0"/>
              <a:t>shall</a:t>
            </a:r>
            <a:r>
              <a:rPr lang="en-GB" dirty="0"/>
              <a:t> bring the matter before the Court.</a:t>
            </a:r>
          </a:p>
          <a:p>
            <a:pPr marL="0" indent="0" algn="just">
              <a:buNone/>
            </a:pPr>
            <a:r>
              <a:rPr lang="en-GB" dirty="0"/>
              <a:t>If such a question is raised in a case pending before a court or tribunal of a Member State with regard to a person in custody, the Court of Justice of the European Union shall act with </a:t>
            </a:r>
            <a:r>
              <a:rPr lang="en-GB" b="1" dirty="0"/>
              <a:t>the minimum of delay</a:t>
            </a:r>
            <a:r>
              <a:rPr lang="en-GB" dirty="0"/>
              <a:t>.’</a:t>
            </a:r>
          </a:p>
        </p:txBody>
      </p:sp>
      <p:sp>
        <p:nvSpPr>
          <p:cNvPr id="4" name="Slide Number Placeholder 3">
            <a:extLst>
              <a:ext uri="{FF2B5EF4-FFF2-40B4-BE49-F238E27FC236}">
                <a16:creationId xmlns:a16="http://schemas.microsoft.com/office/drawing/2014/main" id="{A4F8E44A-D6C0-9BC2-8029-18A5AD6587B4}"/>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5</a:t>
            </a:fld>
            <a:endParaRPr lang="en-US" sz="1000" dirty="0"/>
          </a:p>
        </p:txBody>
      </p:sp>
      <p:sp>
        <p:nvSpPr>
          <p:cNvPr id="5" name="TextBox 4">
            <a:extLst>
              <a:ext uri="{FF2B5EF4-FFF2-40B4-BE49-F238E27FC236}">
                <a16:creationId xmlns:a16="http://schemas.microsoft.com/office/drawing/2014/main" id="{703E651E-23F9-FA97-310A-E8D953254FA1}"/>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17233761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6"/>
            <a:ext cx="9917806" cy="1010766"/>
          </a:xfrm>
        </p:spPr>
        <p:txBody>
          <a:bodyPr>
            <a:normAutofit/>
          </a:bodyPr>
          <a:lstStyle/>
          <a:p>
            <a:r>
              <a:rPr lang="en-GB" sz="2400" dirty="0"/>
              <a:t>The main characteristics of the procedure?</a:t>
            </a:r>
          </a:p>
        </p:txBody>
      </p:sp>
      <p:sp>
        <p:nvSpPr>
          <p:cNvPr id="3" name="Content Placeholder 2"/>
          <p:cNvSpPr>
            <a:spLocks noGrp="1"/>
          </p:cNvSpPr>
          <p:nvPr>
            <p:ph idx="1"/>
          </p:nvPr>
        </p:nvSpPr>
        <p:spPr>
          <a:xfrm>
            <a:off x="687848" y="1645429"/>
            <a:ext cx="9917806" cy="4267200"/>
          </a:xfrm>
        </p:spPr>
        <p:txBody>
          <a:bodyPr>
            <a:normAutofit fontScale="77500" lnSpcReduction="20000"/>
          </a:bodyPr>
          <a:lstStyle/>
          <a:p>
            <a:pPr marL="0" indent="0" algn="just">
              <a:buNone/>
            </a:pPr>
            <a:r>
              <a:rPr lang="en-US" dirty="0"/>
              <a:t>’[…] the preliminary ruling procedure provided for in Article 267 TFEU, which is the keystone of the judicial system established by the Treaties, </a:t>
            </a:r>
            <a:r>
              <a:rPr lang="en-US" sz="2100" u="sng" dirty="0">
                <a:solidFill>
                  <a:schemeClr val="tx1">
                    <a:lumMod val="50000"/>
                    <a:lumOff val="50000"/>
                  </a:schemeClr>
                </a:solidFill>
              </a:rPr>
              <a:t>sets up a dialogue </a:t>
            </a:r>
            <a:r>
              <a:rPr lang="en-US" dirty="0"/>
              <a:t>between one court and another, specifically between the Court of Justice and the courts of the Member States, having the object of securing uniform interpretation of EU law, thereby serving to ensure its consistency, its full effect and its autonomy as well as, ultimately, the particular nature of the law established by the Treaties. […]’ Judgment of 6 October 2021, </a:t>
            </a:r>
            <a:r>
              <a:rPr lang="en-US" i="1" dirty="0">
                <a:solidFill>
                  <a:schemeClr val="accent1">
                    <a:lumMod val="75000"/>
                  </a:schemeClr>
                </a:solidFill>
              </a:rPr>
              <a:t>Consorzio Italian Management and Catania </a:t>
            </a:r>
            <a:r>
              <a:rPr lang="en-US" i="1" dirty="0" err="1">
                <a:solidFill>
                  <a:schemeClr val="accent1">
                    <a:lumMod val="75000"/>
                  </a:schemeClr>
                </a:solidFill>
              </a:rPr>
              <a:t>Multiservizi</a:t>
            </a:r>
            <a:r>
              <a:rPr lang="en-US" dirty="0"/>
              <a:t>, C‑561/19, EU:C:2021:799, paras 27.</a:t>
            </a:r>
          </a:p>
          <a:p>
            <a:pPr marL="0" indent="0" algn="just">
              <a:buNone/>
            </a:pPr>
            <a:r>
              <a:rPr lang="en-US" dirty="0"/>
              <a:t>The preliminary ruling procedure institutes </a:t>
            </a:r>
            <a:r>
              <a:rPr lang="en-US" u="sng" dirty="0">
                <a:solidFill>
                  <a:schemeClr val="tx1">
                    <a:lumMod val="50000"/>
                    <a:lumOff val="50000"/>
                  </a:schemeClr>
                </a:solidFill>
              </a:rPr>
              <a:t>a cooperation</a:t>
            </a:r>
            <a:r>
              <a:rPr lang="en-US" dirty="0">
                <a:solidFill>
                  <a:schemeClr val="tx1">
                    <a:lumMod val="50000"/>
                    <a:lumOff val="50000"/>
                  </a:schemeClr>
                </a:solidFill>
              </a:rPr>
              <a:t> </a:t>
            </a:r>
            <a:r>
              <a:rPr lang="en-US" dirty="0"/>
              <a:t>between the national courts and the Court of Justice</a:t>
            </a:r>
            <a:r>
              <a:rPr lang="en-GB" dirty="0"/>
              <a:t> which </a:t>
            </a:r>
            <a:r>
              <a:rPr lang="cs-CZ" dirty="0" err="1"/>
              <a:t>is</a:t>
            </a:r>
            <a:r>
              <a:rPr lang="en-US" dirty="0"/>
              <a:t> based on a </a:t>
            </a:r>
            <a:r>
              <a:rPr lang="en-US" u="sng" dirty="0">
                <a:solidFill>
                  <a:schemeClr val="tx1">
                    <a:lumMod val="50000"/>
                    <a:lumOff val="50000"/>
                  </a:schemeClr>
                </a:solidFill>
              </a:rPr>
              <a:t>separation of functions</a:t>
            </a:r>
            <a:r>
              <a:rPr lang="cs-CZ" dirty="0"/>
              <a:t>:</a:t>
            </a:r>
            <a:endParaRPr lang="en-GB" dirty="0"/>
          </a:p>
          <a:p>
            <a:pPr marL="0" indent="0" algn="just">
              <a:buNone/>
            </a:pPr>
            <a:endParaRPr lang="en-US" dirty="0"/>
          </a:p>
          <a:p>
            <a:pPr lvl="1" algn="just">
              <a:buFont typeface="Arial" panose="020B0604020202020204" pitchFamily="34" charset="0"/>
              <a:buChar char="•"/>
            </a:pPr>
            <a:r>
              <a:rPr lang="cs-CZ" b="1" dirty="0"/>
              <a:t>N</a:t>
            </a:r>
            <a:r>
              <a:rPr lang="en-US" b="1" dirty="0" err="1"/>
              <a:t>ational</a:t>
            </a:r>
            <a:r>
              <a:rPr lang="en-US" b="1" dirty="0"/>
              <a:t> courts </a:t>
            </a:r>
            <a:r>
              <a:rPr lang="en-US" dirty="0"/>
              <a:t>have jurisdiction to find and assess </a:t>
            </a:r>
            <a:r>
              <a:rPr lang="en-US" b="1" dirty="0"/>
              <a:t>the facts </a:t>
            </a:r>
            <a:r>
              <a:rPr lang="en-US" dirty="0"/>
              <a:t>in the case before them and to interpret and apply </a:t>
            </a:r>
            <a:r>
              <a:rPr lang="en-US" b="1" dirty="0"/>
              <a:t>national law</a:t>
            </a:r>
            <a:r>
              <a:rPr lang="en-US" dirty="0"/>
              <a:t>. </a:t>
            </a:r>
            <a:r>
              <a:rPr lang="cs-CZ" dirty="0"/>
              <a:t>In </a:t>
            </a:r>
            <a:r>
              <a:rPr lang="en-GB" dirty="0"/>
              <a:t>t</a:t>
            </a:r>
            <a:r>
              <a:rPr lang="cs-CZ" dirty="0" err="1"/>
              <a:t>hat</a:t>
            </a:r>
            <a:r>
              <a:rPr lang="cs-CZ" dirty="0"/>
              <a:t> </a:t>
            </a:r>
            <a:r>
              <a:rPr lang="cs-CZ" dirty="0" err="1"/>
              <a:t>context</a:t>
            </a:r>
            <a:r>
              <a:rPr lang="cs-CZ" dirty="0"/>
              <a:t>, t</a:t>
            </a:r>
            <a:r>
              <a:rPr lang="en-US" dirty="0"/>
              <a:t>hey have, in principle, discretion to ascertain whether a decision on a question of EU law is necessary to enable them to give Judgment</a:t>
            </a:r>
            <a:r>
              <a:rPr lang="cs-CZ" dirty="0"/>
              <a:t>.</a:t>
            </a:r>
          </a:p>
          <a:p>
            <a:pPr lvl="1" algn="just">
              <a:buFont typeface="Arial" panose="020B0604020202020204" pitchFamily="34" charset="0"/>
              <a:buChar char="•"/>
            </a:pPr>
            <a:r>
              <a:rPr lang="en-US" dirty="0"/>
              <a:t>When such a question is identified, and reference made, </a:t>
            </a:r>
            <a:r>
              <a:rPr lang="en-US" b="1" dirty="0">
                <a:solidFill>
                  <a:schemeClr val="accent1">
                    <a:lumMod val="75000"/>
                  </a:schemeClr>
                </a:solidFill>
              </a:rPr>
              <a:t>the Court </a:t>
            </a:r>
            <a:r>
              <a:rPr lang="en-US" dirty="0"/>
              <a:t>provides the national courts with the points of </a:t>
            </a:r>
            <a:r>
              <a:rPr lang="en-US" b="1" dirty="0">
                <a:solidFill>
                  <a:schemeClr val="accent1">
                    <a:lumMod val="75000"/>
                  </a:schemeClr>
                </a:solidFill>
              </a:rPr>
              <a:t>interpretation of EU law</a:t>
            </a:r>
            <a:r>
              <a:rPr lang="en-US" dirty="0">
                <a:solidFill>
                  <a:schemeClr val="accent1">
                    <a:lumMod val="75000"/>
                  </a:schemeClr>
                </a:solidFill>
              </a:rPr>
              <a:t> </a:t>
            </a:r>
            <a:r>
              <a:rPr lang="en-US" dirty="0"/>
              <a:t>that those courts need to decide the disputes before them</a:t>
            </a:r>
            <a:r>
              <a:rPr lang="cs-CZ" dirty="0"/>
              <a:t>.</a:t>
            </a:r>
          </a:p>
          <a:p>
            <a:pPr lvl="1" algn="just">
              <a:buFont typeface="Arial" panose="020B0604020202020204" pitchFamily="34" charset="0"/>
              <a:buChar char="•"/>
            </a:pPr>
            <a:r>
              <a:rPr lang="cs-CZ" dirty="0"/>
              <a:t>T</a:t>
            </a:r>
            <a:r>
              <a:rPr lang="en-US" dirty="0"/>
              <a:t>he national courts are responsible for </a:t>
            </a:r>
            <a:r>
              <a:rPr lang="en-US" b="1" dirty="0"/>
              <a:t>application of EU law </a:t>
            </a:r>
            <a:r>
              <a:rPr lang="en-US" dirty="0"/>
              <a:t>to the facts of the main proceedings. </a:t>
            </a:r>
            <a:endParaRPr lang="cs-CZ" dirty="0"/>
          </a:p>
          <a:p>
            <a:pPr lvl="3" algn="just"/>
            <a:r>
              <a:rPr lang="en-US" dirty="0"/>
              <a:t>Judgment of 6 October 2021, </a:t>
            </a:r>
            <a:r>
              <a:rPr lang="en-US" i="1" dirty="0">
                <a:solidFill>
                  <a:schemeClr val="accent1">
                    <a:lumMod val="75000"/>
                  </a:schemeClr>
                </a:solidFill>
              </a:rPr>
              <a:t>Consorzio Italian Management and Catania </a:t>
            </a:r>
            <a:r>
              <a:rPr lang="en-US" i="1" dirty="0" err="1">
                <a:solidFill>
                  <a:schemeClr val="accent1">
                    <a:lumMod val="75000"/>
                  </a:schemeClr>
                </a:solidFill>
              </a:rPr>
              <a:t>Multiserviz</a:t>
            </a:r>
            <a:r>
              <a:rPr lang="en-US" dirty="0" err="1">
                <a:solidFill>
                  <a:schemeClr val="accent1">
                    <a:lumMod val="75000"/>
                  </a:schemeClr>
                </a:solidFill>
              </a:rPr>
              <a:t>i</a:t>
            </a:r>
            <a:r>
              <a:rPr lang="en-US" dirty="0">
                <a:solidFill>
                  <a:schemeClr val="accent1">
                    <a:lumMod val="75000"/>
                  </a:schemeClr>
                </a:solidFill>
              </a:rPr>
              <a:t>,</a:t>
            </a:r>
            <a:r>
              <a:rPr lang="en-US" dirty="0"/>
              <a:t> C‑561/19, EU:C:2021:799, especially paras 27, 30 and 35.</a:t>
            </a:r>
          </a:p>
          <a:p>
            <a:r>
              <a:rPr lang="cs-CZ" dirty="0" err="1"/>
              <a:t>Exemple</a:t>
            </a:r>
            <a:r>
              <a:rPr lang="cs-CZ" dirty="0"/>
              <a:t> re</a:t>
            </a:r>
            <a:r>
              <a:rPr lang="en-GB" dirty="0" err="1"/>
              <a:t>garding</a:t>
            </a:r>
            <a:r>
              <a:rPr lang="cs-CZ" dirty="0"/>
              <a:t> the </a:t>
            </a:r>
            <a:r>
              <a:rPr lang="cs-CZ" dirty="0" err="1"/>
              <a:t>separation</a:t>
            </a:r>
            <a:r>
              <a:rPr lang="cs-CZ" dirty="0"/>
              <a:t> of </a:t>
            </a:r>
            <a:r>
              <a:rPr lang="cs-CZ" dirty="0" err="1"/>
              <a:t>functions</a:t>
            </a:r>
            <a:r>
              <a:rPr lang="cs-CZ" dirty="0"/>
              <a:t>: </a:t>
            </a:r>
            <a:r>
              <a:rPr lang="cs-CZ" dirty="0" err="1"/>
              <a:t>conform</a:t>
            </a:r>
            <a:r>
              <a:rPr lang="cs-CZ" dirty="0"/>
              <a:t> </a:t>
            </a:r>
            <a:r>
              <a:rPr lang="cs-CZ" dirty="0" err="1"/>
              <a:t>interpretation</a:t>
            </a:r>
            <a:endParaRPr lang="cs-CZ" dirty="0"/>
          </a:p>
          <a:p>
            <a:pPr lvl="1"/>
            <a:r>
              <a:rPr lang="cs-CZ" dirty="0"/>
              <a:t>Eg. </a:t>
            </a:r>
            <a:r>
              <a:rPr lang="de-DE" dirty="0" err="1"/>
              <a:t>judgment</a:t>
            </a:r>
            <a:r>
              <a:rPr lang="cs-CZ" dirty="0"/>
              <a:t>s</a:t>
            </a:r>
            <a:r>
              <a:rPr lang="de-DE" dirty="0"/>
              <a:t> of 11 November 2015, </a:t>
            </a:r>
            <a:r>
              <a:rPr lang="de-DE" i="1" dirty="0"/>
              <a:t>Klausner Holz Niedersachsen </a:t>
            </a:r>
            <a:r>
              <a:rPr lang="de-DE" dirty="0"/>
              <a:t>(C 505/14, EU:C:2015:742, </a:t>
            </a:r>
            <a:r>
              <a:rPr lang="de-DE" dirty="0" err="1"/>
              <a:t>para</a:t>
            </a:r>
            <a:r>
              <a:rPr lang="de-DE" dirty="0"/>
              <a:t> 31</a:t>
            </a:r>
            <a:r>
              <a:rPr lang="cs-CZ" dirty="0"/>
              <a:t>, or of </a:t>
            </a:r>
            <a:r>
              <a:rPr lang="en-US" dirty="0"/>
              <a:t>29 June 2017, </a:t>
            </a:r>
            <a:r>
              <a:rPr lang="en-US" i="1" dirty="0" err="1"/>
              <a:t>Popławski</a:t>
            </a:r>
            <a:r>
              <a:rPr lang="en-US" i="1" dirty="0"/>
              <a:t> </a:t>
            </a:r>
            <a:r>
              <a:rPr lang="en-US" dirty="0"/>
              <a:t>(C-579/15, EU:C:2017:503, para</a:t>
            </a:r>
            <a:r>
              <a:rPr lang="cs-CZ" dirty="0"/>
              <a:t> </a:t>
            </a:r>
            <a:r>
              <a:rPr lang="en-US" dirty="0"/>
              <a:t>39</a:t>
            </a:r>
            <a:r>
              <a:rPr lang="cs-CZ" dirty="0"/>
              <a:t>)</a:t>
            </a:r>
          </a:p>
          <a:p>
            <a:pPr lvl="1"/>
            <a:endParaRPr lang="en-GB" dirty="0"/>
          </a:p>
        </p:txBody>
      </p:sp>
      <p:sp>
        <p:nvSpPr>
          <p:cNvPr id="4" name="Slide Number Placeholder 3">
            <a:extLst>
              <a:ext uri="{FF2B5EF4-FFF2-40B4-BE49-F238E27FC236}">
                <a16:creationId xmlns:a16="http://schemas.microsoft.com/office/drawing/2014/main" id="{C46C8F22-FF4A-DF18-F751-68B735C95E79}"/>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6</a:t>
            </a:fld>
            <a:endParaRPr lang="en-US" sz="1000" dirty="0"/>
          </a:p>
        </p:txBody>
      </p:sp>
      <p:sp>
        <p:nvSpPr>
          <p:cNvPr id="5" name="TextBox 4">
            <a:extLst>
              <a:ext uri="{FF2B5EF4-FFF2-40B4-BE49-F238E27FC236}">
                <a16:creationId xmlns:a16="http://schemas.microsoft.com/office/drawing/2014/main" id="{71CAA6A3-B2B2-BC95-CB80-4178D2A90C7E}"/>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2244603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049" y="276093"/>
            <a:ext cx="9917806" cy="951773"/>
          </a:xfrm>
        </p:spPr>
        <p:txBody>
          <a:bodyPr>
            <a:normAutofit/>
          </a:bodyPr>
          <a:lstStyle/>
          <a:p>
            <a:r>
              <a:rPr lang="en-GB" sz="2400"/>
              <a:t>A possibility versus an obligation to refer a question</a:t>
            </a:r>
          </a:p>
        </p:txBody>
      </p:sp>
      <p:sp>
        <p:nvSpPr>
          <p:cNvPr id="3" name="Content Placeholder 2"/>
          <p:cNvSpPr>
            <a:spLocks noGrp="1"/>
          </p:cNvSpPr>
          <p:nvPr>
            <p:ph idx="1"/>
          </p:nvPr>
        </p:nvSpPr>
        <p:spPr>
          <a:xfrm>
            <a:off x="778715" y="1564831"/>
            <a:ext cx="10506751" cy="4181141"/>
          </a:xfrm>
        </p:spPr>
        <p:txBody>
          <a:bodyPr>
            <a:normAutofit fontScale="85000" lnSpcReduction="20000"/>
          </a:bodyPr>
          <a:lstStyle/>
          <a:p>
            <a:r>
              <a:rPr lang="en-GB" b="1" dirty="0">
                <a:solidFill>
                  <a:schemeClr val="accent1">
                    <a:lumMod val="75000"/>
                  </a:schemeClr>
                </a:solidFill>
              </a:rPr>
              <a:t>Possibility</a:t>
            </a:r>
            <a:endParaRPr lang="en-GB" dirty="0">
              <a:solidFill>
                <a:schemeClr val="accent1">
                  <a:lumMod val="75000"/>
                </a:schemeClr>
              </a:solidFill>
            </a:endParaRPr>
          </a:p>
          <a:p>
            <a:r>
              <a:rPr lang="en-GB" dirty="0"/>
              <a:t>All national courts have the broadest power to refer a matter to the Court if they consider that a case pending before them raises questions involving </a:t>
            </a:r>
            <a:r>
              <a:rPr lang="en-GB" b="1" dirty="0"/>
              <a:t>interpretation</a:t>
            </a:r>
            <a:r>
              <a:rPr lang="en-GB" dirty="0"/>
              <a:t> of the provisions of EU law necessitating a decision on their part</a:t>
            </a:r>
          </a:p>
          <a:p>
            <a:r>
              <a:rPr lang="en-GB" b="1" dirty="0">
                <a:solidFill>
                  <a:schemeClr val="accent1">
                    <a:lumMod val="75000"/>
                  </a:schemeClr>
                </a:solidFill>
              </a:rPr>
              <a:t>Obligation</a:t>
            </a:r>
          </a:p>
          <a:p>
            <a:r>
              <a:rPr lang="en-GB" dirty="0"/>
              <a:t>A question concerning the </a:t>
            </a:r>
            <a:r>
              <a:rPr lang="en-GB" b="1" dirty="0"/>
              <a:t>interpretation</a:t>
            </a:r>
            <a:r>
              <a:rPr lang="en-GB" dirty="0"/>
              <a:t> of EU law is raised before a court where there is no judicial remedy under national law against its decisions </a:t>
            </a:r>
          </a:p>
          <a:p>
            <a:r>
              <a:rPr lang="en-GB" dirty="0"/>
              <a:t>A question of </a:t>
            </a:r>
            <a:r>
              <a:rPr lang="en-GB" b="1" dirty="0"/>
              <a:t>validity </a:t>
            </a:r>
            <a:r>
              <a:rPr lang="en-GB" dirty="0"/>
              <a:t>of EU law: the national courts have no jurisdiction themselves to declare that acts of Union institutions are invalid</a:t>
            </a:r>
          </a:p>
          <a:p>
            <a:endParaRPr lang="en-GB" dirty="0"/>
          </a:p>
          <a:p>
            <a:pPr lvl="1"/>
            <a:r>
              <a:rPr lang="en-GB" dirty="0"/>
              <a:t>Generally but with focus on the questions on interpretation: Judgment of 6 October 2021, </a:t>
            </a:r>
            <a:r>
              <a:rPr lang="en-GB" i="1" dirty="0" err="1">
                <a:solidFill>
                  <a:schemeClr val="accent1">
                    <a:lumMod val="75000"/>
                  </a:schemeClr>
                </a:solidFill>
              </a:rPr>
              <a:t>Consorzio</a:t>
            </a:r>
            <a:r>
              <a:rPr lang="en-GB" i="1" dirty="0">
                <a:solidFill>
                  <a:schemeClr val="accent1">
                    <a:lumMod val="75000"/>
                  </a:schemeClr>
                </a:solidFill>
              </a:rPr>
              <a:t> Italian Management and Catania </a:t>
            </a:r>
            <a:r>
              <a:rPr lang="en-GB" i="1" dirty="0" err="1">
                <a:solidFill>
                  <a:schemeClr val="accent1">
                    <a:lumMod val="75000"/>
                  </a:schemeClr>
                </a:solidFill>
              </a:rPr>
              <a:t>Multiservizi</a:t>
            </a:r>
            <a:r>
              <a:rPr lang="en-GB" dirty="0"/>
              <a:t>, C‑561/19, EU:C:2021:799, para 28 and 32.</a:t>
            </a:r>
          </a:p>
          <a:p>
            <a:pPr lvl="1"/>
            <a:r>
              <a:rPr lang="en-GB" dirty="0"/>
              <a:t>On the obligation to refer questions concerning validity: e.g. judgments of 22 October 1987, </a:t>
            </a:r>
            <a:r>
              <a:rPr lang="en-GB" i="1" dirty="0"/>
              <a:t>Foto-Frost</a:t>
            </a:r>
            <a:r>
              <a:rPr lang="en-GB" dirty="0"/>
              <a:t>, 314/85, EU:C:1987:452, para 20; or of 28 March 2017, </a:t>
            </a:r>
            <a:r>
              <a:rPr lang="en-GB" i="1" dirty="0"/>
              <a:t>Rosneft</a:t>
            </a:r>
            <a:r>
              <a:rPr lang="en-GB" dirty="0"/>
              <a:t>, C‑72/15, EU:C:2017:236, para 78 to 80. Opinion of Advocate General </a:t>
            </a:r>
            <a:r>
              <a:rPr lang="en-GB" dirty="0" err="1"/>
              <a:t>Bobek</a:t>
            </a:r>
            <a:r>
              <a:rPr lang="en-GB" dirty="0"/>
              <a:t> in </a:t>
            </a:r>
            <a:r>
              <a:rPr lang="en-GB" i="1" dirty="0" err="1"/>
              <a:t>Consorzio</a:t>
            </a:r>
            <a:r>
              <a:rPr lang="en-GB" i="1" dirty="0"/>
              <a:t> Italian Management and Catania </a:t>
            </a:r>
            <a:r>
              <a:rPr lang="en-GB" i="1" dirty="0" err="1"/>
              <a:t>Multiservizi</a:t>
            </a:r>
            <a:r>
              <a:rPr lang="en-GB" dirty="0"/>
              <a:t>, C‑561/19, EU:C:2021:291, points 42–45, and 138.</a:t>
            </a:r>
          </a:p>
          <a:p>
            <a:pPr marL="0" indent="0">
              <a:buNone/>
            </a:pPr>
            <a:endParaRPr lang="en-GB" dirty="0"/>
          </a:p>
        </p:txBody>
      </p:sp>
      <p:sp>
        <p:nvSpPr>
          <p:cNvPr id="4" name="Slide Number Placeholder 3">
            <a:extLst>
              <a:ext uri="{FF2B5EF4-FFF2-40B4-BE49-F238E27FC236}">
                <a16:creationId xmlns:a16="http://schemas.microsoft.com/office/drawing/2014/main" id="{08D66462-D0DB-DB00-BB6E-530C6A97C625}"/>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7</a:t>
            </a:fld>
            <a:endParaRPr lang="en-US" sz="1000" dirty="0"/>
          </a:p>
        </p:txBody>
      </p:sp>
      <p:sp>
        <p:nvSpPr>
          <p:cNvPr id="5" name="TextBox 4">
            <a:extLst>
              <a:ext uri="{FF2B5EF4-FFF2-40B4-BE49-F238E27FC236}">
                <a16:creationId xmlns:a16="http://schemas.microsoft.com/office/drawing/2014/main" id="{3C52F329-DA18-EA49-8792-32E4314AC589}"/>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37189030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17806" cy="928175"/>
          </a:xfrm>
        </p:spPr>
        <p:txBody>
          <a:bodyPr>
            <a:normAutofit/>
          </a:bodyPr>
          <a:lstStyle/>
          <a:p>
            <a:r>
              <a:rPr lang="en-GB" sz="2400" dirty="0"/>
              <a:t>Exceptions to the obligation to refer (interpretation)</a:t>
            </a:r>
          </a:p>
        </p:txBody>
      </p:sp>
      <p:sp>
        <p:nvSpPr>
          <p:cNvPr id="3" name="Content Placeholder 2"/>
          <p:cNvSpPr>
            <a:spLocks noGrp="1"/>
          </p:cNvSpPr>
          <p:nvPr>
            <p:ph idx="1"/>
          </p:nvPr>
        </p:nvSpPr>
        <p:spPr>
          <a:xfrm>
            <a:off x="687848" y="1739818"/>
            <a:ext cx="9917806" cy="4267200"/>
          </a:xfrm>
        </p:spPr>
        <p:txBody>
          <a:bodyPr>
            <a:normAutofit lnSpcReduction="10000"/>
          </a:bodyPr>
          <a:lstStyle/>
          <a:p>
            <a:r>
              <a:rPr lang="en-GB" dirty="0"/>
              <a:t>The question raised before the national court is </a:t>
            </a:r>
            <a:r>
              <a:rPr lang="en-GB" dirty="0">
                <a:solidFill>
                  <a:schemeClr val="accent1">
                    <a:lumMod val="75000"/>
                  </a:schemeClr>
                </a:solidFill>
              </a:rPr>
              <a:t>irrelevant</a:t>
            </a:r>
            <a:r>
              <a:rPr lang="en-GB" dirty="0"/>
              <a:t>, or</a:t>
            </a:r>
          </a:p>
          <a:p>
            <a:r>
              <a:rPr lang="en-GB" dirty="0"/>
              <a:t>The EU law provision in question </a:t>
            </a:r>
            <a:r>
              <a:rPr lang="en-GB" dirty="0">
                <a:solidFill>
                  <a:schemeClr val="accent1">
                    <a:lumMod val="75000"/>
                  </a:schemeClr>
                </a:solidFill>
              </a:rPr>
              <a:t>has already been interpreted </a:t>
            </a:r>
            <a:r>
              <a:rPr lang="en-GB" dirty="0"/>
              <a:t>by the Court (</a:t>
            </a:r>
            <a:r>
              <a:rPr lang="en-GB" i="1" dirty="0" err="1"/>
              <a:t>acte</a:t>
            </a:r>
            <a:r>
              <a:rPr lang="en-GB" i="1" dirty="0"/>
              <a:t> </a:t>
            </a:r>
            <a:r>
              <a:rPr lang="en-GB" i="1" dirty="0" err="1"/>
              <a:t>eclairé</a:t>
            </a:r>
            <a:r>
              <a:rPr lang="en-GB" dirty="0"/>
              <a:t>), or</a:t>
            </a:r>
          </a:p>
          <a:p>
            <a:r>
              <a:rPr lang="en-GB" dirty="0"/>
              <a:t>The correct interpretation of EU law is so obvious as to leave </a:t>
            </a:r>
            <a:r>
              <a:rPr lang="en-GB" dirty="0">
                <a:solidFill>
                  <a:schemeClr val="accent1">
                    <a:lumMod val="75000"/>
                  </a:schemeClr>
                </a:solidFill>
              </a:rPr>
              <a:t>no scope for any reasonable doubt </a:t>
            </a:r>
            <a:r>
              <a:rPr lang="en-GB" dirty="0"/>
              <a:t>(</a:t>
            </a:r>
            <a:r>
              <a:rPr lang="en-GB" i="1" dirty="0" err="1"/>
              <a:t>acte</a:t>
            </a:r>
            <a:r>
              <a:rPr lang="en-GB" i="1" dirty="0"/>
              <a:t> </a:t>
            </a:r>
            <a:r>
              <a:rPr lang="en-GB" i="1" dirty="0" err="1"/>
              <a:t>clair</a:t>
            </a:r>
            <a:r>
              <a:rPr lang="en-GB" dirty="0"/>
              <a:t>)</a:t>
            </a:r>
          </a:p>
          <a:p>
            <a:pPr lvl="2"/>
            <a:r>
              <a:rPr lang="en-GB" dirty="0"/>
              <a:t>Judgment of 6 October 2021, </a:t>
            </a:r>
            <a:r>
              <a:rPr lang="en-GB" i="1" dirty="0" err="1"/>
              <a:t>Consorzio</a:t>
            </a:r>
            <a:r>
              <a:rPr lang="en-GB" i="1" dirty="0"/>
              <a:t> Italian Management and Catania </a:t>
            </a:r>
            <a:r>
              <a:rPr lang="en-GB" i="1" dirty="0" err="1"/>
              <a:t>Multiservizi</a:t>
            </a:r>
            <a:r>
              <a:rPr lang="en-GB" dirty="0"/>
              <a:t>, C‑561/19, EU:C:2021:799, especially paras 27, 30 and 35.</a:t>
            </a:r>
          </a:p>
          <a:p>
            <a:pPr lvl="2"/>
            <a:r>
              <a:rPr lang="en-GB" dirty="0"/>
              <a:t>Judgment of 6 October 1982, </a:t>
            </a:r>
            <a:r>
              <a:rPr lang="en-GB" i="1" dirty="0" err="1"/>
              <a:t>Cilfit</a:t>
            </a:r>
            <a:r>
              <a:rPr lang="en-GB" i="1" dirty="0"/>
              <a:t> and Others</a:t>
            </a:r>
            <a:r>
              <a:rPr lang="en-GB" dirty="0"/>
              <a:t>, 283/81, EU:C:1982:335, para 21.</a:t>
            </a:r>
          </a:p>
          <a:p>
            <a:r>
              <a:rPr lang="en-GB" dirty="0">
                <a:solidFill>
                  <a:schemeClr val="accent1">
                    <a:lumMod val="75000"/>
                  </a:schemeClr>
                </a:solidFill>
              </a:rPr>
              <a:t>The respective ‘ground‘ for not referring must appear in the statement of reasons.</a:t>
            </a:r>
          </a:p>
          <a:p>
            <a:pPr lvl="1"/>
            <a:r>
              <a:rPr lang="en-GB" sz="1600" dirty="0"/>
              <a:t>Judgment of 6 October 2021, </a:t>
            </a:r>
            <a:r>
              <a:rPr lang="en-GB" sz="1600" i="1" dirty="0" err="1"/>
              <a:t>Consorzio</a:t>
            </a:r>
            <a:r>
              <a:rPr lang="en-GB" sz="1600" i="1" dirty="0"/>
              <a:t> Italian Management and Catania </a:t>
            </a:r>
            <a:r>
              <a:rPr lang="en-GB" sz="1600" i="1" dirty="0" err="1"/>
              <a:t>Multiservizi</a:t>
            </a:r>
            <a:r>
              <a:rPr lang="en-GB" sz="1600" dirty="0"/>
              <a:t>, C‑561/19, EU:C:2021:799, para 51.</a:t>
            </a:r>
          </a:p>
          <a:p>
            <a:pPr lvl="1"/>
            <a:endParaRPr lang="en-GB" sz="1600" dirty="0"/>
          </a:p>
          <a:p>
            <a:pPr lvl="1">
              <a:buFont typeface="Wingdings" panose="05000000000000000000" pitchFamily="2" charset="2"/>
              <a:buChar char="Ø"/>
            </a:pPr>
            <a:r>
              <a:rPr lang="en-GB" sz="1600" dirty="0"/>
              <a:t>For a commentary, see e.g. F.-X. Millet, ‚</a:t>
            </a:r>
            <a:r>
              <a:rPr lang="en-GB" sz="1600" dirty="0" err="1"/>
              <a:t>Cilfit</a:t>
            </a:r>
            <a:r>
              <a:rPr lang="en-GB" sz="1600" dirty="0"/>
              <a:t> Still Fits, ECJ 6 October 2021, Case C-561/19, </a:t>
            </a:r>
            <a:r>
              <a:rPr lang="en-GB" sz="1600" dirty="0" err="1"/>
              <a:t>Consorzio</a:t>
            </a:r>
            <a:r>
              <a:rPr lang="en-GB" sz="1600" dirty="0"/>
              <a:t> Italian Management‘, </a:t>
            </a:r>
            <a:r>
              <a:rPr lang="en-GB" sz="1600" i="1" dirty="0"/>
              <a:t>European Constitutional Law Review</a:t>
            </a:r>
            <a:r>
              <a:rPr lang="en-GB" sz="1600" dirty="0"/>
              <a:t>, 18:533-555, 2022.</a:t>
            </a:r>
          </a:p>
        </p:txBody>
      </p:sp>
      <p:sp>
        <p:nvSpPr>
          <p:cNvPr id="4" name="Slide Number Placeholder 3">
            <a:extLst>
              <a:ext uri="{FF2B5EF4-FFF2-40B4-BE49-F238E27FC236}">
                <a16:creationId xmlns:a16="http://schemas.microsoft.com/office/drawing/2014/main" id="{2E9776C4-C2D7-0830-8439-58D3491D3388}"/>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8</a:t>
            </a:fld>
            <a:endParaRPr lang="en-US" sz="1000" dirty="0"/>
          </a:p>
        </p:txBody>
      </p:sp>
      <p:sp>
        <p:nvSpPr>
          <p:cNvPr id="5" name="TextBox 4">
            <a:extLst>
              <a:ext uri="{FF2B5EF4-FFF2-40B4-BE49-F238E27FC236}">
                <a16:creationId xmlns:a16="http://schemas.microsoft.com/office/drawing/2014/main" id="{453909A1-7972-E4B9-19E7-D38A1066EF6A}"/>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8840942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Introduction to preliminary ruling procedure</a:t>
            </a:r>
            <a:endParaRPr lang="en-GB" sz="3200" dirty="0"/>
          </a:p>
        </p:txBody>
      </p:sp>
      <p:sp>
        <p:nvSpPr>
          <p:cNvPr id="3" name="Subtitle 2"/>
          <p:cNvSpPr>
            <a:spLocks noGrp="1"/>
          </p:cNvSpPr>
          <p:nvPr>
            <p:ph type="subTitle" idx="1"/>
          </p:nvPr>
        </p:nvSpPr>
        <p:spPr/>
        <p:txBody>
          <a:bodyPr>
            <a:normAutofit/>
          </a:bodyPr>
          <a:lstStyle/>
          <a:p>
            <a:r>
              <a:rPr lang="en-US" dirty="0"/>
              <a:t>What information must an order for reference contain? </a:t>
            </a:r>
          </a:p>
        </p:txBody>
      </p:sp>
      <p:sp>
        <p:nvSpPr>
          <p:cNvPr id="4" name="Slide Number Placeholder 3">
            <a:extLst>
              <a:ext uri="{FF2B5EF4-FFF2-40B4-BE49-F238E27FC236}">
                <a16:creationId xmlns:a16="http://schemas.microsoft.com/office/drawing/2014/main" id="{414AD269-9731-2BBD-B0C6-EE04938DBF7B}"/>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9</a:t>
            </a:fld>
            <a:endParaRPr lang="en-US" sz="1000" dirty="0"/>
          </a:p>
        </p:txBody>
      </p:sp>
      <p:sp>
        <p:nvSpPr>
          <p:cNvPr id="5" name="TextBox 4">
            <a:extLst>
              <a:ext uri="{FF2B5EF4-FFF2-40B4-BE49-F238E27FC236}">
                <a16:creationId xmlns:a16="http://schemas.microsoft.com/office/drawing/2014/main" id="{BCD6C306-0C8C-989C-B2B2-33D42485D3B9}"/>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hu-H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Preliminary Reference Procedure</a:t>
            </a:r>
            <a:endParaRPr lang="en-GB" sz="1000" dirty="0">
              <a:solidFill>
                <a:schemeClr val="bg1"/>
              </a:solidFill>
            </a:endParaRPr>
          </a:p>
        </p:txBody>
      </p:sp>
    </p:spTree>
    <p:extLst>
      <p:ext uri="{BB962C8B-B14F-4D97-AF65-F5344CB8AC3E}">
        <p14:creationId xmlns:p14="http://schemas.microsoft.com/office/powerpoint/2010/main" val="116630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Rückblick">
  <a:themeElements>
    <a:clrScheme name="ERA Scheme">
      <a:dk1>
        <a:srgbClr val="545454"/>
      </a:dk1>
      <a:lt1>
        <a:sysClr val="window" lastClr="FFFFFF"/>
      </a:lt1>
      <a:dk2>
        <a:srgbClr val="ABABAB"/>
      </a:dk2>
      <a:lt2>
        <a:srgbClr val="E5E5E5"/>
      </a:lt2>
      <a:accent1>
        <a:srgbClr val="212B55"/>
      </a:accent1>
      <a:accent2>
        <a:srgbClr val="123D8C"/>
      </a:accent2>
      <a:accent3>
        <a:srgbClr val="AE7F50"/>
      </a:accent3>
      <a:accent4>
        <a:srgbClr val="DCC592"/>
      </a:accent4>
      <a:accent5>
        <a:srgbClr val="FF4000"/>
      </a:accent5>
      <a:accent6>
        <a:srgbClr val="FFFFFF"/>
      </a:accent6>
      <a:hlink>
        <a:srgbClr val="123D8C"/>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eneral Academy of European Law_2023" id="{CC547148-C544-4D20-904F-0CA3DF184470}" vid="{7BB16579-2B9E-4A3E-8B4D-D5D3F94AFC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9042645-366f-4cd7-9010-ab21c883e422" xsi:nil="true"/>
    <lcf76f155ced4ddcb4097134ff3c332f xmlns="f60e8e89-7e93-4c00-acd7-962c3f3e7607">
      <Terms xmlns="http://schemas.microsoft.com/office/infopath/2007/PartnerControls"/>
    </lcf76f155ced4ddcb4097134ff3c332f>
    <_Flow_SignoffStatus xmlns="f60e8e89-7e93-4c00-acd7-962c3f3e76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F04EF5C5937D489D82452C3C6399B8" ma:contentTypeVersion="16" ma:contentTypeDescription="Create a new document." ma:contentTypeScope="" ma:versionID="b2568fd5d1e3166f44740990f3764ba3">
  <xsd:schema xmlns:xsd="http://www.w3.org/2001/XMLSchema" xmlns:xs="http://www.w3.org/2001/XMLSchema" xmlns:p="http://schemas.microsoft.com/office/2006/metadata/properties" xmlns:ns2="f60e8e89-7e93-4c00-acd7-962c3f3e7607" xmlns:ns3="e9042645-366f-4cd7-9010-ab21c883e422" targetNamespace="http://schemas.microsoft.com/office/2006/metadata/properties" ma:root="true" ma:fieldsID="df5aa498bda2e3bb4a92571e12a24507" ns2:_="" ns3:_="">
    <xsd:import namespace="f60e8e89-7e93-4c00-acd7-962c3f3e7607"/>
    <xsd:import namespace="e9042645-366f-4cd7-9010-ab21c883e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8e89-7e93-4c00-acd7-962c3f3e76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7096bbf-04ee-4fab-bae0-f87aa841628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_Flow_SignoffStatus" ma:index="22"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42645-366f-4cd7-9010-ab21c883e4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d1d1cd-c2c6-40c4-af9a-b4dfdff86c2e}" ma:internalName="TaxCatchAll" ma:showField="CatchAllData" ma:web="e9042645-366f-4cd7-9010-ab21c883e42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20067D-8953-4425-A4F5-AC718B3E9B7F}">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e9042645-366f-4cd7-9010-ab21c883e422"/>
    <ds:schemaRef ds:uri="http://schemas.microsoft.com/office/2006/documentManagement/types"/>
    <ds:schemaRef ds:uri="f60e8e89-7e93-4c00-acd7-962c3f3e7607"/>
    <ds:schemaRef ds:uri="http://www.w3.org/XML/1998/namespace"/>
    <ds:schemaRef ds:uri="http://purl.org/dc/dcmitype/"/>
  </ds:schemaRefs>
</ds:datastoreItem>
</file>

<file path=customXml/itemProps2.xml><?xml version="1.0" encoding="utf-8"?>
<ds:datastoreItem xmlns:ds="http://schemas.openxmlformats.org/officeDocument/2006/customXml" ds:itemID="{9D0E5CB6-C51F-4351-A190-8012264029FF}">
  <ds:schemaRefs>
    <ds:schemaRef ds:uri="http://schemas.microsoft.com/sharepoint/v3/contenttype/forms"/>
  </ds:schemaRefs>
</ds:datastoreItem>
</file>

<file path=customXml/itemProps3.xml><?xml version="1.0" encoding="utf-8"?>
<ds:datastoreItem xmlns:ds="http://schemas.openxmlformats.org/officeDocument/2006/customXml" ds:itemID="{B2FA147A-2A8D-4074-851A-FA4C8F6CB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8e89-7e93-4c00-acd7-962c3f3e7607"/>
    <ds:schemaRef ds:uri="e9042645-366f-4cd7-9010-ab21c883e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3258</Words>
  <Application>Microsoft Office PowerPoint</Application>
  <PresentationFormat>Widescreen</PresentationFormat>
  <Paragraphs>173</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Trebuchet MS</vt:lpstr>
      <vt:lpstr>Wingdings</vt:lpstr>
      <vt:lpstr>Rückblick</vt:lpstr>
      <vt:lpstr>Preliminary Reference Procedure and Enforcement</vt:lpstr>
      <vt:lpstr>Overview</vt:lpstr>
      <vt:lpstr>Introduction to preliminary ruling procedure</vt:lpstr>
      <vt:lpstr>Legal basis and relevant sources</vt:lpstr>
      <vt:lpstr>What is the scope of the preliminary ruling procedure ?</vt:lpstr>
      <vt:lpstr>The main characteristics of the procedure?</vt:lpstr>
      <vt:lpstr>A possibility versus an obligation to refer a question</vt:lpstr>
      <vt:lpstr>Exceptions to the obligation to refer (interpretation)</vt:lpstr>
      <vt:lpstr>Introduction to preliminary ruling procedure</vt:lpstr>
      <vt:lpstr>The necessary premisses for the judicial dialogue to work (or the content of a request for a preliminary ruling) </vt:lpstr>
      <vt:lpstr>What happens if something is unclear?</vt:lpstr>
      <vt:lpstr>What happens if the relevance is contested?</vt:lpstr>
      <vt:lpstr>Introduction to preliminary ruling procedure</vt:lpstr>
      <vt:lpstr>Visible and less visible milestones</vt:lpstr>
      <vt:lpstr>Introduction to preliminary ruling procedure</vt:lpstr>
      <vt:lpstr>What is a ‘PPU’?</vt:lpstr>
      <vt:lpstr>What is the specificity of a PPU compared to a ‘classic’ preliminary procedure?</vt:lpstr>
      <vt:lpstr>What are the legal effects of a preliminary ruling?</vt:lpstr>
      <vt:lpstr>How is a preliminary ruling ‚enforced‘?</vt:lpstr>
      <vt:lpstr>What can be the specific consequences of a preliminary ruling?</vt:lpstr>
      <vt:lpstr>Content of these slides were created by Dr Magdalena Ličková   Further training material available at: https://elearning-fisma.era.int/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Intra-EU Investment Protection</dc:title>
  <dc:creator>Vadász Viktor</dc:creator>
  <cp:keywords>EU law;ERA;Intra-EU investment;Training</cp:keywords>
  <cp:lastModifiedBy>Vujinović Nataša</cp:lastModifiedBy>
  <cp:revision>9</cp:revision>
  <cp:lastPrinted>2016-10-12T07:25:39Z</cp:lastPrinted>
  <dcterms:created xsi:type="dcterms:W3CDTF">2023-08-08T15:08:16Z</dcterms:created>
  <dcterms:modified xsi:type="dcterms:W3CDTF">2023-11-02T14:15:49Z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0x01010071926162E2979445855498B3B48F37C4</vt:lpwstr>
  </property>
</Properties>
</file>