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52"/>
  </p:notesMasterIdLst>
  <p:handoutMasterIdLst>
    <p:handoutMasterId r:id="rId53"/>
  </p:handoutMasterIdLst>
  <p:sldIdLst>
    <p:sldId id="278" r:id="rId5"/>
    <p:sldId id="258" r:id="rId6"/>
    <p:sldId id="260" r:id="rId7"/>
    <p:sldId id="317" r:id="rId8"/>
    <p:sldId id="319" r:id="rId9"/>
    <p:sldId id="318" r:id="rId10"/>
    <p:sldId id="321" r:id="rId11"/>
    <p:sldId id="320" r:id="rId12"/>
    <p:sldId id="272" r:id="rId13"/>
    <p:sldId id="323" r:id="rId14"/>
    <p:sldId id="322" r:id="rId15"/>
    <p:sldId id="326" r:id="rId16"/>
    <p:sldId id="325" r:id="rId17"/>
    <p:sldId id="324" r:id="rId18"/>
    <p:sldId id="329" r:id="rId19"/>
    <p:sldId id="328" r:id="rId20"/>
    <p:sldId id="327" r:id="rId21"/>
    <p:sldId id="331" r:id="rId22"/>
    <p:sldId id="315" r:id="rId23"/>
    <p:sldId id="330" r:id="rId24"/>
    <p:sldId id="333" r:id="rId25"/>
    <p:sldId id="332" r:id="rId26"/>
    <p:sldId id="335" r:id="rId27"/>
    <p:sldId id="334" r:id="rId28"/>
    <p:sldId id="337" r:id="rId29"/>
    <p:sldId id="336" r:id="rId30"/>
    <p:sldId id="340" r:id="rId31"/>
    <p:sldId id="339" r:id="rId32"/>
    <p:sldId id="338" r:id="rId33"/>
    <p:sldId id="343" r:id="rId34"/>
    <p:sldId id="342" r:id="rId35"/>
    <p:sldId id="300" r:id="rId36"/>
    <p:sldId id="341" r:id="rId37"/>
    <p:sldId id="346" r:id="rId38"/>
    <p:sldId id="345" r:id="rId39"/>
    <p:sldId id="344" r:id="rId40"/>
    <p:sldId id="349" r:id="rId41"/>
    <p:sldId id="348" r:id="rId42"/>
    <p:sldId id="301" r:id="rId43"/>
    <p:sldId id="347" r:id="rId44"/>
    <p:sldId id="351" r:id="rId45"/>
    <p:sldId id="350" r:id="rId46"/>
    <p:sldId id="353" r:id="rId47"/>
    <p:sldId id="352" r:id="rId48"/>
    <p:sldId id="356" r:id="rId49"/>
    <p:sldId id="355" r:id="rId50"/>
    <p:sldId id="294" r:id="rId51"/>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588A68-99A5-83FE-5F23-957524D285EC}" name="Coughlan John" initials="JC" userId="S::jcoughlan@era.law::d519408f-6ffb-48da-8f2e-3520645ab6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B827B"/>
    <a:srgbClr val="133C8B"/>
    <a:srgbClr val="B4AEA8"/>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6" autoAdjust="0"/>
    <p:restoredTop sz="94660"/>
  </p:normalViewPr>
  <p:slideViewPr>
    <p:cSldViewPr snapToGrid="0">
      <p:cViewPr varScale="1">
        <p:scale>
          <a:sx n="112" d="100"/>
          <a:sy n="112" d="100"/>
        </p:scale>
        <p:origin x="336"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jinović Nataša" userId="c0b60d30-4c79-44c4-b2ea-c30ec253f433" providerId="ADAL" clId="{3A4B1B74-6696-47B6-9B04-925E043E164C}"/>
    <pc:docChg chg="undo custSel modSld">
      <pc:chgData name="Vujinović Nataša" userId="c0b60d30-4c79-44c4-b2ea-c30ec253f433" providerId="ADAL" clId="{3A4B1B74-6696-47B6-9B04-925E043E164C}" dt="2023-11-15T11:53:13.292" v="139"/>
      <pc:docMkLst>
        <pc:docMk/>
      </pc:docMkLst>
      <pc:sldChg chg="modSp mod delCm">
        <pc:chgData name="Vujinović Nataša" userId="c0b60d30-4c79-44c4-b2ea-c30ec253f433" providerId="ADAL" clId="{3A4B1B74-6696-47B6-9B04-925E043E164C}" dt="2023-11-15T11:31:42.575" v="6" actId="20577"/>
        <pc:sldMkLst>
          <pc:docMk/>
          <pc:sldMk cId="1380588771" sldId="317"/>
        </pc:sldMkLst>
        <pc:spChg chg="mod">
          <ac:chgData name="Vujinović Nataša" userId="c0b60d30-4c79-44c4-b2ea-c30ec253f433" providerId="ADAL" clId="{3A4B1B74-6696-47B6-9B04-925E043E164C}" dt="2023-11-15T11:31:42.575" v="6" actId="20577"/>
          <ac:spMkLst>
            <pc:docMk/>
            <pc:sldMk cId="1380588771" sldId="317"/>
            <ac:spMk id="6" creationId="{B7E7217D-955E-6FF5-3B6F-6C5CF9776116}"/>
          </ac:spMkLst>
        </pc:spChg>
        <pc:extLst>
          <p:ext xmlns:p="http://schemas.openxmlformats.org/presentationml/2006/main" uri="{D6D511B9-2390-475A-947B-AFAB55BFBCF1}">
            <pc226:cmChg xmlns:pc226="http://schemas.microsoft.com/office/powerpoint/2022/06/main/command" chg="del">
              <pc226:chgData name="Vujinović Nataša" userId="c0b60d30-4c79-44c4-b2ea-c30ec253f433" providerId="ADAL" clId="{3A4B1B74-6696-47B6-9B04-925E043E164C}" dt="2023-11-15T11:31:38.628" v="0"/>
              <pc2:cmMkLst xmlns:pc2="http://schemas.microsoft.com/office/powerpoint/2019/9/main/command">
                <pc:docMk/>
                <pc:sldMk cId="1380588771" sldId="317"/>
                <pc2:cmMk id="{2B1E6FCE-71D7-4EED-9017-C432A093F946}"/>
              </pc2:cmMkLst>
            </pc226:cmChg>
          </p:ext>
        </pc:extLst>
      </pc:sldChg>
      <pc:sldChg chg="modSp mod addCm delCm">
        <pc:chgData name="Vujinović Nataša" userId="c0b60d30-4c79-44c4-b2ea-c30ec253f433" providerId="ADAL" clId="{3A4B1B74-6696-47B6-9B04-925E043E164C}" dt="2023-11-15T11:37:33.137" v="62" actId="255"/>
        <pc:sldMkLst>
          <pc:docMk/>
          <pc:sldMk cId="165215975" sldId="318"/>
        </pc:sldMkLst>
        <pc:spChg chg="mod">
          <ac:chgData name="Vujinović Nataša" userId="c0b60d30-4c79-44c4-b2ea-c30ec253f433" providerId="ADAL" clId="{3A4B1B74-6696-47B6-9B04-925E043E164C}" dt="2023-11-15T11:37:33.137" v="62" actId="255"/>
          <ac:spMkLst>
            <pc:docMk/>
            <pc:sldMk cId="165215975" sldId="318"/>
            <ac:spMk id="3" creationId="{F672B320-A8D4-D141-E76A-67C692288C99}"/>
          </ac:spMkLst>
        </pc:spChg>
        <pc:extLst>
          <p:ext xmlns:p="http://schemas.openxmlformats.org/presentationml/2006/main" uri="{D6D511B9-2390-475A-947B-AFAB55BFBCF1}">
            <pc226:cmChg xmlns:pc226="http://schemas.microsoft.com/office/powerpoint/2022/06/main/command" chg="add del">
              <pc226:chgData name="Vujinović Nataša" userId="c0b60d30-4c79-44c4-b2ea-c30ec253f433" providerId="ADAL" clId="{3A4B1B74-6696-47B6-9B04-925E043E164C}" dt="2023-11-15T11:35:55.319" v="21"/>
              <pc2:cmMkLst xmlns:pc2="http://schemas.microsoft.com/office/powerpoint/2019/9/main/command">
                <pc:docMk/>
                <pc:sldMk cId="165215975" sldId="318"/>
                <pc2:cmMk id="{C7C5AAE1-1592-42DE-8378-304F65AA2ED0}"/>
              </pc2:cmMkLst>
            </pc226:cmChg>
          </p:ext>
        </pc:extLst>
      </pc:sldChg>
      <pc:sldChg chg="modSp mod delCm modCm">
        <pc:chgData name="Vujinović Nataša" userId="c0b60d30-4c79-44c4-b2ea-c30ec253f433" providerId="ADAL" clId="{3A4B1B74-6696-47B6-9B04-925E043E164C}" dt="2023-11-15T11:33:37.533" v="17" actId="2711"/>
        <pc:sldMkLst>
          <pc:docMk/>
          <pc:sldMk cId="4226251810" sldId="319"/>
        </pc:sldMkLst>
        <pc:spChg chg="mod">
          <ac:chgData name="Vujinović Nataša" userId="c0b60d30-4c79-44c4-b2ea-c30ec253f433" providerId="ADAL" clId="{3A4B1B74-6696-47B6-9B04-925E043E164C}" dt="2023-11-15T11:33:37.533" v="17" actId="2711"/>
          <ac:spMkLst>
            <pc:docMk/>
            <pc:sldMk cId="4226251810" sldId="319"/>
            <ac:spMk id="3" creationId="{981EECB6-62EC-FC58-5D1C-8F8CD17B1B6D}"/>
          </ac:spMkLst>
        </pc:spChg>
        <pc:extLst>
          <p:ext xmlns:p="http://schemas.openxmlformats.org/presentationml/2006/main" uri="{D6D511B9-2390-475A-947B-AFAB55BFBCF1}">
            <pc226:cmChg xmlns:pc226="http://schemas.microsoft.com/office/powerpoint/2022/06/main/command" chg="del">
              <pc226:chgData name="Vujinović Nataša" userId="c0b60d30-4c79-44c4-b2ea-c30ec253f433" providerId="ADAL" clId="{3A4B1B74-6696-47B6-9B04-925E043E164C}" dt="2023-11-15T11:32:24.766" v="7"/>
              <pc2:cmMkLst xmlns:pc2="http://schemas.microsoft.com/office/powerpoint/2019/9/main/command">
                <pc:docMk/>
                <pc:sldMk cId="4226251810" sldId="319"/>
                <pc2:cmMk id="{A6C86E41-CA6C-4937-845D-7D665B2598A3}"/>
              </pc2:cmMkLst>
            </pc226:cmChg>
            <pc226:cmChg xmlns:pc226="http://schemas.microsoft.com/office/powerpoint/2022/06/main/command" chg="del mod">
              <pc226:chgData name="Vujinović Nataša" userId="c0b60d30-4c79-44c4-b2ea-c30ec253f433" providerId="ADAL" clId="{3A4B1B74-6696-47B6-9B04-925E043E164C}" dt="2023-11-15T11:33:19.133" v="10"/>
              <pc2:cmMkLst xmlns:pc2="http://schemas.microsoft.com/office/powerpoint/2019/9/main/command">
                <pc:docMk/>
                <pc:sldMk cId="4226251810" sldId="319"/>
                <pc2:cmMk id="{1C0BC2A9-59D5-4307-AB25-6E8798A9C669}"/>
              </pc2:cmMkLst>
            </pc226:cmChg>
          </p:ext>
        </pc:extLst>
      </pc:sldChg>
      <pc:sldChg chg="modSp mod delCm">
        <pc:chgData name="Vujinović Nataša" userId="c0b60d30-4c79-44c4-b2ea-c30ec253f433" providerId="ADAL" clId="{3A4B1B74-6696-47B6-9B04-925E043E164C}" dt="2023-11-15T11:38:23.956" v="69" actId="27636"/>
        <pc:sldMkLst>
          <pc:docMk/>
          <pc:sldMk cId="1770663568" sldId="321"/>
        </pc:sldMkLst>
        <pc:spChg chg="mod">
          <ac:chgData name="Vujinović Nataša" userId="c0b60d30-4c79-44c4-b2ea-c30ec253f433" providerId="ADAL" clId="{3A4B1B74-6696-47B6-9B04-925E043E164C}" dt="2023-11-15T11:38:23.956" v="69" actId="27636"/>
          <ac:spMkLst>
            <pc:docMk/>
            <pc:sldMk cId="1770663568" sldId="321"/>
            <ac:spMk id="3" creationId="{60461462-8D9A-224B-BC01-1705D65F16E3}"/>
          </ac:spMkLst>
        </pc:spChg>
        <pc:extLst>
          <p:ext xmlns:p="http://schemas.openxmlformats.org/presentationml/2006/main" uri="{D6D511B9-2390-475A-947B-AFAB55BFBCF1}">
            <pc226:cmChg xmlns:pc226="http://schemas.microsoft.com/office/powerpoint/2022/06/main/command" chg="del">
              <pc226:chgData name="Vujinović Nataša" userId="c0b60d30-4c79-44c4-b2ea-c30ec253f433" providerId="ADAL" clId="{3A4B1B74-6696-47B6-9B04-925E043E164C}" dt="2023-11-15T11:38:08.414" v="63"/>
              <pc2:cmMkLst xmlns:pc2="http://schemas.microsoft.com/office/powerpoint/2019/9/main/command">
                <pc:docMk/>
                <pc:sldMk cId="1770663568" sldId="321"/>
                <pc2:cmMk id="{371016F5-BFB0-45AD-8949-967C9D99EAB6}"/>
              </pc2:cmMkLst>
            </pc226:cmChg>
          </p:ext>
        </pc:extLst>
      </pc:sldChg>
      <pc:sldChg chg="modSp mod">
        <pc:chgData name="Vujinović Nataša" userId="c0b60d30-4c79-44c4-b2ea-c30ec253f433" providerId="ADAL" clId="{3A4B1B74-6696-47B6-9B04-925E043E164C}" dt="2023-11-15T11:39:54.181" v="76" actId="5793"/>
        <pc:sldMkLst>
          <pc:docMk/>
          <pc:sldMk cId="1648075872" sldId="336"/>
        </pc:sldMkLst>
        <pc:spChg chg="mod">
          <ac:chgData name="Vujinović Nataša" userId="c0b60d30-4c79-44c4-b2ea-c30ec253f433" providerId="ADAL" clId="{3A4B1B74-6696-47B6-9B04-925E043E164C}" dt="2023-11-15T11:39:54.181" v="76" actId="5793"/>
          <ac:spMkLst>
            <pc:docMk/>
            <pc:sldMk cId="1648075872" sldId="336"/>
            <ac:spMk id="3" creationId="{27C5432F-E7A9-A64B-6804-2A72939CBA1B}"/>
          </ac:spMkLst>
        </pc:spChg>
      </pc:sldChg>
      <pc:sldChg chg="modSp mod delCm modCm">
        <pc:chgData name="Vujinović Nataša" userId="c0b60d30-4c79-44c4-b2ea-c30ec253f433" providerId="ADAL" clId="{3A4B1B74-6696-47B6-9B04-925E043E164C}" dt="2023-11-15T11:49:15.876" v="99" actId="313"/>
        <pc:sldMkLst>
          <pc:docMk/>
          <pc:sldMk cId="1270950657" sldId="342"/>
        </pc:sldMkLst>
        <pc:spChg chg="mod">
          <ac:chgData name="Vujinović Nataša" userId="c0b60d30-4c79-44c4-b2ea-c30ec253f433" providerId="ADAL" clId="{3A4B1B74-6696-47B6-9B04-925E043E164C}" dt="2023-11-15T11:49:15.876" v="99" actId="313"/>
          <ac:spMkLst>
            <pc:docMk/>
            <pc:sldMk cId="1270950657" sldId="342"/>
            <ac:spMk id="3" creationId="{6A840380-570E-F2DF-08F1-18A1E5C5FF79}"/>
          </ac:spMkLst>
        </pc:spChg>
        <pc:extLst>
          <p:ext xmlns:p="http://schemas.openxmlformats.org/presentationml/2006/main" uri="{D6D511B9-2390-475A-947B-AFAB55BFBCF1}">
            <pc226:cmChg xmlns:pc226="http://schemas.microsoft.com/office/powerpoint/2022/06/main/command" chg="del mod">
              <pc226:chgData name="Vujinović Nataša" userId="c0b60d30-4c79-44c4-b2ea-c30ec253f433" providerId="ADAL" clId="{3A4B1B74-6696-47B6-9B04-925E043E164C}" dt="2023-11-15T11:47:25.664" v="87"/>
              <pc2:cmMkLst xmlns:pc2="http://schemas.microsoft.com/office/powerpoint/2019/9/main/command">
                <pc:docMk/>
                <pc:sldMk cId="1270950657" sldId="342"/>
                <pc2:cmMk id="{CF3D309D-B96C-4BD9-909B-96548CEC660A}"/>
              </pc2:cmMkLst>
            </pc226:cmChg>
          </p:ext>
        </pc:extLst>
      </pc:sldChg>
      <pc:sldChg chg="modSp mod delCm modCm">
        <pc:chgData name="Vujinović Nataša" userId="c0b60d30-4c79-44c4-b2ea-c30ec253f433" providerId="ADAL" clId="{3A4B1B74-6696-47B6-9B04-925E043E164C}" dt="2023-11-15T11:45:06.885" v="80"/>
        <pc:sldMkLst>
          <pc:docMk/>
          <pc:sldMk cId="4084839986" sldId="343"/>
        </pc:sldMkLst>
        <pc:spChg chg="mod">
          <ac:chgData name="Vujinović Nataša" userId="c0b60d30-4c79-44c4-b2ea-c30ec253f433" providerId="ADAL" clId="{3A4B1B74-6696-47B6-9B04-925E043E164C}" dt="2023-11-15T11:45:01.864" v="79" actId="20577"/>
          <ac:spMkLst>
            <pc:docMk/>
            <pc:sldMk cId="4084839986" sldId="343"/>
            <ac:spMk id="3" creationId="{BF9FE4E2-C3AB-7051-02C4-EA3D878486ED}"/>
          </ac:spMkLst>
        </pc:spChg>
        <pc:extLst>
          <p:ext xmlns:p="http://schemas.openxmlformats.org/presentationml/2006/main" uri="{D6D511B9-2390-475A-947B-AFAB55BFBCF1}">
            <pc226:cmChg xmlns:pc226="http://schemas.microsoft.com/office/powerpoint/2022/06/main/command" chg="del mod">
              <pc226:chgData name="Vujinović Nataša" userId="c0b60d30-4c79-44c4-b2ea-c30ec253f433" providerId="ADAL" clId="{3A4B1B74-6696-47B6-9B04-925E043E164C}" dt="2023-11-15T11:45:06.885" v="80"/>
              <pc2:cmMkLst xmlns:pc2="http://schemas.microsoft.com/office/powerpoint/2019/9/main/command">
                <pc:docMk/>
                <pc:sldMk cId="4084839986" sldId="343"/>
                <pc2:cmMk id="{3B19F463-96EA-40A5-80A3-1A1B6C8D85C5}"/>
              </pc2:cmMkLst>
            </pc226:cmChg>
          </p:ext>
        </pc:extLst>
      </pc:sldChg>
      <pc:sldChg chg="modSp mod delCm">
        <pc:chgData name="Vujinović Nataša" userId="c0b60d30-4c79-44c4-b2ea-c30ec253f433" providerId="ADAL" clId="{3A4B1B74-6696-47B6-9B04-925E043E164C}" dt="2023-11-15T11:51:15.929" v="113" actId="5793"/>
        <pc:sldMkLst>
          <pc:docMk/>
          <pc:sldMk cId="2297462003" sldId="344"/>
        </pc:sldMkLst>
        <pc:spChg chg="mod">
          <ac:chgData name="Vujinović Nataša" userId="c0b60d30-4c79-44c4-b2ea-c30ec253f433" providerId="ADAL" clId="{3A4B1B74-6696-47B6-9B04-925E043E164C}" dt="2023-11-15T11:50:49.132" v="107" actId="255"/>
          <ac:spMkLst>
            <pc:docMk/>
            <pc:sldMk cId="2297462003" sldId="344"/>
            <ac:spMk id="2" creationId="{E6C1E240-8E9F-8F12-50DA-A9DA71CFBEF7}"/>
          </ac:spMkLst>
        </pc:spChg>
        <pc:spChg chg="mod">
          <ac:chgData name="Vujinović Nataša" userId="c0b60d30-4c79-44c4-b2ea-c30ec253f433" providerId="ADAL" clId="{3A4B1B74-6696-47B6-9B04-925E043E164C}" dt="2023-11-15T11:51:15.929" v="113" actId="5793"/>
          <ac:spMkLst>
            <pc:docMk/>
            <pc:sldMk cId="2297462003" sldId="344"/>
            <ac:spMk id="3" creationId="{DCE5745A-3AC8-56B2-6492-7DCBC434BF17}"/>
          </ac:spMkLst>
        </pc:spChg>
        <pc:extLst>
          <p:ext xmlns:p="http://schemas.openxmlformats.org/presentationml/2006/main" uri="{D6D511B9-2390-475A-947B-AFAB55BFBCF1}">
            <pc226:cmChg xmlns:pc226="http://schemas.microsoft.com/office/powerpoint/2022/06/main/command" chg="del">
              <pc226:chgData name="Vujinović Nataša" userId="c0b60d30-4c79-44c4-b2ea-c30ec253f433" providerId="ADAL" clId="{3A4B1B74-6696-47B6-9B04-925E043E164C}" dt="2023-11-15T11:49:55.420" v="100"/>
              <pc2:cmMkLst xmlns:pc2="http://schemas.microsoft.com/office/powerpoint/2019/9/main/command">
                <pc:docMk/>
                <pc:sldMk cId="2297462003" sldId="344"/>
                <pc2:cmMk id="{610E7706-8CD2-4222-9831-F99605EBE27C}"/>
              </pc2:cmMkLst>
            </pc226:cmChg>
          </p:ext>
        </pc:extLst>
      </pc:sldChg>
      <pc:sldChg chg="modSp mod">
        <pc:chgData name="Vujinović Nataša" userId="c0b60d30-4c79-44c4-b2ea-c30ec253f433" providerId="ADAL" clId="{3A4B1B74-6696-47B6-9B04-925E043E164C}" dt="2023-11-15T11:52:34.075" v="126" actId="20577"/>
        <pc:sldMkLst>
          <pc:docMk/>
          <pc:sldMk cId="682042702" sldId="351"/>
        </pc:sldMkLst>
        <pc:spChg chg="mod">
          <ac:chgData name="Vujinović Nataša" userId="c0b60d30-4c79-44c4-b2ea-c30ec253f433" providerId="ADAL" clId="{3A4B1B74-6696-47B6-9B04-925E043E164C}" dt="2023-11-15T11:52:34.075" v="126" actId="20577"/>
          <ac:spMkLst>
            <pc:docMk/>
            <pc:sldMk cId="682042702" sldId="351"/>
            <ac:spMk id="7" creationId="{AD4DEA20-48DB-B5E7-DCB8-8AA71B880B9D}"/>
          </ac:spMkLst>
        </pc:spChg>
      </pc:sldChg>
      <pc:sldChg chg="modSp mod delCm modCm">
        <pc:chgData name="Vujinović Nataša" userId="c0b60d30-4c79-44c4-b2ea-c30ec253f433" providerId="ADAL" clId="{3A4B1B74-6696-47B6-9B04-925E043E164C}" dt="2023-11-15T11:53:13.292" v="139"/>
        <pc:sldMkLst>
          <pc:docMk/>
          <pc:sldMk cId="2537955684" sldId="352"/>
        </pc:sldMkLst>
        <pc:spChg chg="mod">
          <ac:chgData name="Vujinović Nataša" userId="c0b60d30-4c79-44c4-b2ea-c30ec253f433" providerId="ADAL" clId="{3A4B1B74-6696-47B6-9B04-925E043E164C}" dt="2023-11-15T11:53:11.011" v="138" actId="20577"/>
          <ac:spMkLst>
            <pc:docMk/>
            <pc:sldMk cId="2537955684" sldId="352"/>
            <ac:spMk id="3" creationId="{18B41E17-03B7-CF1D-660C-EC36AF599E7B}"/>
          </ac:spMkLst>
        </pc:spChg>
        <pc:extLst>
          <p:ext xmlns:p="http://schemas.openxmlformats.org/presentationml/2006/main" uri="{D6D511B9-2390-475A-947B-AFAB55BFBCF1}">
            <pc226:cmChg xmlns:pc226="http://schemas.microsoft.com/office/powerpoint/2022/06/main/command" chg="del mod">
              <pc226:chgData name="Vujinović Nataša" userId="c0b60d30-4c79-44c4-b2ea-c30ec253f433" providerId="ADAL" clId="{3A4B1B74-6696-47B6-9B04-925E043E164C}" dt="2023-11-15T11:53:13.292" v="139"/>
              <pc2:cmMkLst xmlns:pc2="http://schemas.microsoft.com/office/powerpoint/2019/9/main/command">
                <pc:docMk/>
                <pc:sldMk cId="2537955684" sldId="352"/>
                <pc2:cmMk id="{BDDD1575-A6A4-427A-A131-50FF88C8FB77}"/>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15.11.2023</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15/11/2023</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großem Bild">
    <p:spTree>
      <p:nvGrpSpPr>
        <p:cNvPr id="1" name=""/>
        <p:cNvGrpSpPr/>
        <p:nvPr/>
      </p:nvGrpSpPr>
      <p:grpSpPr>
        <a:xfrm>
          <a:off x="0" y="0"/>
          <a:ext cx="0" cy="0"/>
          <a:chOff x="0" y="0"/>
          <a:chExt cx="0" cy="0"/>
        </a:xfrm>
      </p:grpSpPr>
      <p:pic>
        <p:nvPicPr>
          <p:cNvPr id="3" name="Grafik 2" descr="Ein Bild, das draußen, Himmel, Gelände, Kolonnade enthält.&#10;&#10;Automatisch generierte Beschreibung">
            <a:extLst>
              <a:ext uri="{FF2B5EF4-FFF2-40B4-BE49-F238E27FC236}">
                <a16:creationId xmlns:a16="http://schemas.microsoft.com/office/drawing/2014/main" id="{C0EBBF93-C777-FBD6-59E2-B7194BB5274D}"/>
              </a:ext>
            </a:extLst>
          </p:cNvPr>
          <p:cNvPicPr>
            <a:picLocks noChangeAspect="1"/>
          </p:cNvPicPr>
          <p:nvPr userDrawn="1"/>
        </p:nvPicPr>
        <p:blipFill rotWithShape="1">
          <a:blip r:embed="rId2"/>
          <a:srcRect t="10547" b="14627"/>
          <a:stretch/>
        </p:blipFill>
        <p:spPr>
          <a:xfrm>
            <a:off x="0" y="0"/>
            <a:ext cx="12192000" cy="5950757"/>
          </a:xfrm>
          <a:prstGeom prst="rect">
            <a:avLst/>
          </a:prstGeom>
        </p:spPr>
      </p:pic>
      <p:pic>
        <p:nvPicPr>
          <p:cNvPr id="9" name="Grafik 8" descr="Ein Bild, das Nachthimmel enthält.&#10;&#10;Automatisch generierte Beschreibung">
            <a:extLst>
              <a:ext uri="{FF2B5EF4-FFF2-40B4-BE49-F238E27FC236}">
                <a16:creationId xmlns:a16="http://schemas.microsoft.com/office/drawing/2014/main" id="{A6B427C5-40F1-96C6-EF76-568E1176F15A}"/>
              </a:ext>
            </a:extLst>
          </p:cNvPr>
          <p:cNvPicPr>
            <a:picLocks noChangeAspect="1"/>
          </p:cNvPicPr>
          <p:nvPr userDrawn="1"/>
        </p:nvPicPr>
        <p:blipFill>
          <a:blip r:embed="rId3"/>
          <a:stretch>
            <a:fillRect/>
          </a:stretch>
        </p:blipFill>
        <p:spPr>
          <a:xfrm>
            <a:off x="0" y="4267200"/>
            <a:ext cx="12192000" cy="2623717"/>
          </a:xfrm>
          <a:prstGeom prst="rect">
            <a:avLst/>
          </a:prstGeom>
        </p:spPr>
      </p:pic>
      <p:sp>
        <p:nvSpPr>
          <p:cNvPr id="10" name="Rechteck 9">
            <a:extLst>
              <a:ext uri="{FF2B5EF4-FFF2-40B4-BE49-F238E27FC236}">
                <a16:creationId xmlns:a16="http://schemas.microsoft.com/office/drawing/2014/main" id="{050FA760-29B8-154C-0B03-FE12955EAFDE}"/>
              </a:ext>
            </a:extLst>
          </p:cNvPr>
          <p:cNvSpPr/>
          <p:nvPr userDrawn="1"/>
        </p:nvSpPr>
        <p:spPr>
          <a:xfrm>
            <a:off x="0" y="0"/>
            <a:ext cx="12192000" cy="689091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 name="Title 1"/>
          <p:cNvSpPr>
            <a:spLocks noGrp="1"/>
          </p:cNvSpPr>
          <p:nvPr>
            <p:ph type="title"/>
          </p:nvPr>
        </p:nvSpPr>
        <p:spPr>
          <a:xfrm>
            <a:off x="720603" y="4500353"/>
            <a:ext cx="9885051"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0603" y="5419917"/>
            <a:ext cx="9885051" cy="48857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Grafik 10">
            <a:extLst>
              <a:ext uri="{FF2B5EF4-FFF2-40B4-BE49-F238E27FC236}">
                <a16:creationId xmlns:a16="http://schemas.microsoft.com/office/drawing/2014/main" id="{BD6E0F9C-B3E7-B35D-9BB4-4676557951EE}"/>
              </a:ext>
            </a:extLst>
          </p:cNvPr>
          <p:cNvPicPr>
            <a:picLocks noChangeAspect="1"/>
          </p:cNvPicPr>
          <p:nvPr userDrawn="1"/>
        </p:nvPicPr>
        <p:blipFill>
          <a:blip r:embed="rId4"/>
          <a:stretch>
            <a:fillRect/>
          </a:stretch>
        </p:blipFill>
        <p:spPr>
          <a:xfrm>
            <a:off x="10163001" y="380845"/>
            <a:ext cx="1724025" cy="1171587"/>
          </a:xfrm>
          <a:prstGeom prst="rect">
            <a:avLst/>
          </a:prstGeom>
        </p:spPr>
      </p:pic>
      <p:sp>
        <p:nvSpPr>
          <p:cNvPr id="6" name="Footer Placeholder 5"/>
          <p:cNvSpPr>
            <a:spLocks noGrp="1"/>
          </p:cNvSpPr>
          <p:nvPr>
            <p:ph type="ftr" sz="quarter" idx="11"/>
          </p:nvPr>
        </p:nvSpPr>
        <p:spPr/>
        <p:txBody>
          <a:bodyPr/>
          <a:lstStyle/>
          <a:p>
            <a:r>
              <a:rPr lang="en-US"/>
              <a:t>FISMA/2022/LVP/0010 – Online training material for judges –5.Procedural rights and effective judicial remedies under EU Law </a:t>
            </a:r>
            <a:endParaRPr lang="en-US" dirty="0"/>
          </a:p>
        </p:txBody>
      </p:sp>
      <p:pic>
        <p:nvPicPr>
          <p:cNvPr id="12" name="Grafik 11">
            <a:extLst>
              <a:ext uri="{FF2B5EF4-FFF2-40B4-BE49-F238E27FC236}">
                <a16:creationId xmlns:a16="http://schemas.microsoft.com/office/drawing/2014/main" id="{D8F581BE-DEF5-8545-561D-3D62D03D7417}"/>
              </a:ext>
            </a:extLst>
          </p:cNvPr>
          <p:cNvPicPr>
            <a:picLocks noChangeAspect="1"/>
          </p:cNvPicPr>
          <p:nvPr userDrawn="1"/>
        </p:nvPicPr>
        <p:blipFill>
          <a:blip r:embed="rId5"/>
          <a:stretch>
            <a:fillRect/>
          </a:stretch>
        </p:blipFill>
        <p:spPr>
          <a:xfrm>
            <a:off x="605828" y="6314084"/>
            <a:ext cx="2080812" cy="422821"/>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ACD6347A-CC7A-48B1-7870-94A2F6A7B32E}"/>
              </a:ext>
            </a:extLst>
          </p:cNvPr>
          <p:cNvPicPr>
            <a:picLocks noChangeAspect="1"/>
          </p:cNvPicPr>
          <p:nvPr userDrawn="1"/>
        </p:nvPicPr>
        <p:blipFill>
          <a:blip r:embed="rId6"/>
          <a:stretch>
            <a:fillRect/>
          </a:stretch>
        </p:blipFill>
        <p:spPr>
          <a:xfrm>
            <a:off x="10086679" y="6403392"/>
            <a:ext cx="1612483" cy="255321"/>
          </a:xfrm>
          <a:prstGeom prst="rect">
            <a:avLst/>
          </a:prstGeom>
        </p:spPr>
      </p:pic>
    </p:spTree>
    <p:extLst>
      <p:ext uri="{BB962C8B-B14F-4D97-AF65-F5344CB8AC3E}">
        <p14:creationId xmlns:p14="http://schemas.microsoft.com/office/powerpoint/2010/main" val="21554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6960"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17700"/>
            <a:ext cx="9776612" cy="4262016"/>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a:extLst>
              <a:ext uri="{FF2B5EF4-FFF2-40B4-BE49-F238E27FC236}">
                <a16:creationId xmlns:a16="http://schemas.microsoft.com/office/drawing/2014/main" id="{A6AD94C3-28DB-5116-C68F-455D4E4B4F37}"/>
              </a:ext>
            </a:extLst>
          </p:cNvPr>
          <p:cNvSpPr>
            <a:spLocks noGrp="1"/>
          </p:cNvSpPr>
          <p:nvPr>
            <p:ph type="ftr" sz="quarter" idx="11"/>
          </p:nvPr>
        </p:nvSpPr>
        <p:spPr>
          <a:xfrm>
            <a:off x="89544" y="6451093"/>
            <a:ext cx="9028329" cy="365125"/>
          </a:xfrm>
        </p:spPr>
        <p:txBody>
          <a:bodyPr/>
          <a:lstStyle/>
          <a:p>
            <a:r>
              <a:rPr lang="en-US"/>
              <a:t>FISMA/2022/LVP/0010 – Online training material for judges –5.Procedural rights and effective judicial remedies under EU Law </a:t>
            </a:r>
            <a:endParaRPr lang="en-US" dirty="0"/>
          </a:p>
        </p:txBody>
      </p:sp>
      <p:sp>
        <p:nvSpPr>
          <p:cNvPr id="9" name="Slide Number Placeholder 8">
            <a:extLst>
              <a:ext uri="{FF2B5EF4-FFF2-40B4-BE49-F238E27FC236}">
                <a16:creationId xmlns:a16="http://schemas.microsoft.com/office/drawing/2014/main" id="{340E909C-E128-4E09-9BA6-ED0D7208906D}"/>
              </a:ext>
            </a:extLst>
          </p:cNvPr>
          <p:cNvSpPr>
            <a:spLocks noGrp="1"/>
          </p:cNvSpPr>
          <p:nvPr>
            <p:ph type="sldNum" sz="quarter" idx="12"/>
          </p:nvPr>
        </p:nvSpPr>
        <p:spPr>
          <a:xfrm>
            <a:off x="10790431" y="6440426"/>
            <a:ext cx="1312025"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93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–5.Procedural rights and effective judicial remedies under EU Law </a:t>
            </a:r>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937760" cy="545636"/>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934370" cy="554407"/>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–5.Procedural rights and effective judicial remedies under EU Law </a:t>
            </a:r>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ußzeilenplatzhalter 4"/>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–5.Procedural rights and effective judicial remedies under EU Law </a:t>
            </a:r>
            <a:endParaRPr lang="en-US" dirty="0"/>
          </a:p>
        </p:txBody>
      </p:sp>
      <p:sp>
        <p:nvSpPr>
          <p:cNvPr id="6" name="Foliennummernplatzhalt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539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23336" y="731520"/>
            <a:ext cx="6417276" cy="52578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231648" y="6459785"/>
            <a:ext cx="5217152" cy="365125"/>
          </a:xfrm>
          <a:prstGeom prst="rect">
            <a:avLst/>
          </a:prstGeom>
        </p:spPr>
        <p:txBody>
          <a:bodyPr/>
          <a:lstStyle>
            <a:lvl1pPr algn="l">
              <a:defRPr>
                <a:solidFill>
                  <a:schemeClr val="tx2"/>
                </a:solidFill>
              </a:defRPr>
            </a:lvl1pPr>
          </a:lstStyle>
          <a:p>
            <a:r>
              <a:rPr lang="en-US"/>
              <a:t>FISMA/2022/LVP/0010 – Online training material for judges –5.Procedural rights and effective judicial remedies under EU Law </a:t>
            </a:r>
            <a:endParaRPr lang="en-US" dirty="0"/>
          </a:p>
        </p:txBody>
      </p:sp>
      <p:sp>
        <p:nvSpPr>
          <p:cNvPr id="7" name="Slide Number Placeholder 6"/>
          <p:cNvSpPr>
            <a:spLocks noGrp="1"/>
          </p:cNvSpPr>
          <p:nvPr>
            <p:ph type="sldNum" sz="quarter" idx="12"/>
          </p:nvPr>
        </p:nvSpPr>
        <p:spPr>
          <a:xfrm>
            <a:off x="9448801" y="6459785"/>
            <a:ext cx="1191812"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–5.Procedural rights and effective judicial remedies under EU Law </a:t>
            </a:r>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a:prstGeom prst="rect">
            <a:avLst/>
          </a:prstGeo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10058400" cy="1143000"/>
          </a:xfrm>
          <a:prstGeom prst="rect">
            <a:avLst/>
          </a:prstGeo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Neuer Abschnitt_blau_Schlussfolie">
    <p:bg>
      <p:bgPr>
        <a:solidFill>
          <a:srgbClr val="212B55"/>
        </a:solidFill>
        <a:effectLst/>
      </p:bgPr>
    </p:bg>
    <p:spTree>
      <p:nvGrpSpPr>
        <p:cNvPr id="1" name=""/>
        <p:cNvGrpSpPr/>
        <p:nvPr/>
      </p:nvGrpSpPr>
      <p:grpSpPr>
        <a:xfrm>
          <a:off x="0" y="0"/>
          <a:ext cx="0" cy="0"/>
          <a:chOff x="0" y="0"/>
          <a:chExt cx="0" cy="0"/>
        </a:xfrm>
      </p:grpSpPr>
      <p:pic>
        <p:nvPicPr>
          <p:cNvPr id="5" name="Grafik 4" descr="Ein Bild, das Nachthimmel enthält.&#10;&#10;Automatisch generierte Beschreibung">
            <a:extLst>
              <a:ext uri="{FF2B5EF4-FFF2-40B4-BE49-F238E27FC236}">
                <a16:creationId xmlns:a16="http://schemas.microsoft.com/office/drawing/2014/main" id="{F4DEF4B6-E52D-A595-1000-22D40432BE17}"/>
              </a:ext>
            </a:extLst>
          </p:cNvPr>
          <p:cNvPicPr>
            <a:picLocks noChangeAspect="1"/>
          </p:cNvPicPr>
          <p:nvPr userDrawn="1"/>
        </p:nvPicPr>
        <p:blipFill>
          <a:blip r:embed="rId2"/>
          <a:stretch>
            <a:fillRect/>
          </a:stretch>
        </p:blipFill>
        <p:spPr>
          <a:xfrm>
            <a:off x="0" y="4800599"/>
            <a:ext cx="12192000" cy="2090317"/>
          </a:xfrm>
          <a:prstGeom prst="rect">
            <a:avLst/>
          </a:prstGeom>
        </p:spPr>
      </p:pic>
      <p:sp>
        <p:nvSpPr>
          <p:cNvPr id="2" name="Title 1"/>
          <p:cNvSpPr>
            <a:spLocks noGrp="1"/>
          </p:cNvSpPr>
          <p:nvPr>
            <p:ph type="title"/>
          </p:nvPr>
        </p:nvSpPr>
        <p:spPr>
          <a:xfrm>
            <a:off x="720603" y="764679"/>
            <a:ext cx="9875520" cy="3566160"/>
          </a:xfrm>
        </p:spPr>
        <p:txBody>
          <a:bodyPr anchor="b" anchorCtr="0">
            <a:normAutofit/>
          </a:bodyPr>
          <a:lstStyle>
            <a:lvl1pPr>
              <a:lnSpc>
                <a:spcPct val="85000"/>
              </a:lnSpc>
              <a:defRPr sz="8000" b="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85051" cy="1143000"/>
          </a:xfr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ABA0851-1BB5-4E71-B634-B5681A76535C}"/>
              </a:ext>
            </a:extLst>
          </p:cNvPr>
          <p:cNvSpPr>
            <a:spLocks noGrp="1"/>
          </p:cNvSpPr>
          <p:nvPr>
            <p:ph type="dt" sz="half" idx="10"/>
          </p:nvPr>
        </p:nvSpPr>
        <p:spPr>
          <a:xfrm>
            <a:off x="720603" y="6464721"/>
            <a:ext cx="2472271" cy="365125"/>
          </a:xfrm>
        </p:spPr>
        <p:txBody>
          <a:bodyPr/>
          <a:lstStyle/>
          <a:p>
            <a:fld id="{1CA3E7BF-64FE-4BBD-8A75-5B8C186ABFDE}" type="datetime1">
              <a:rPr lang="en-US" smtClean="0"/>
              <a:t>11/15/2023</a:t>
            </a:fld>
            <a:endParaRPr lang="en-US" dirty="0"/>
          </a:p>
        </p:txBody>
      </p:sp>
      <p:sp>
        <p:nvSpPr>
          <p:cNvPr id="12" name="Footer Placeholder 4">
            <a:extLst>
              <a:ext uri="{FF2B5EF4-FFF2-40B4-BE49-F238E27FC236}">
                <a16:creationId xmlns:a16="http://schemas.microsoft.com/office/drawing/2014/main" id="{ADE9C422-9F71-4C5F-8DB2-82CF7C3692EC}"/>
              </a:ext>
            </a:extLst>
          </p:cNvPr>
          <p:cNvSpPr>
            <a:spLocks noGrp="1"/>
          </p:cNvSpPr>
          <p:nvPr>
            <p:ph type="ftr" sz="quarter" idx="11"/>
          </p:nvPr>
        </p:nvSpPr>
        <p:spPr>
          <a:xfrm>
            <a:off x="3686185" y="6459785"/>
            <a:ext cx="4822804" cy="365125"/>
          </a:xfrm>
        </p:spPr>
        <p:txBody>
          <a:bodyPr/>
          <a:lstStyle/>
          <a:p>
            <a:r>
              <a:rPr lang="en-US"/>
              <a:t>FISMA/2022/LVP/0010 – Online training material for judges –5.Procedural rights and effective judicial remedies under EU Law </a:t>
            </a:r>
            <a:endParaRPr lang="en-US" dirty="0"/>
          </a:p>
        </p:txBody>
      </p:sp>
      <p:sp>
        <p:nvSpPr>
          <p:cNvPr id="13" name="Slide Number Placeholder 5">
            <a:extLst>
              <a:ext uri="{FF2B5EF4-FFF2-40B4-BE49-F238E27FC236}">
                <a16:creationId xmlns:a16="http://schemas.microsoft.com/office/drawing/2014/main" id="{A6A072C4-2B13-48A4-BE87-DAF49D4B39A3}"/>
              </a:ext>
            </a:extLst>
          </p:cNvPr>
          <p:cNvSpPr>
            <a:spLocks noGrp="1"/>
          </p:cNvSpPr>
          <p:nvPr>
            <p:ph type="sldNum" sz="quarter" idx="12"/>
          </p:nvPr>
        </p:nvSpPr>
        <p:spPr>
          <a:xfrm>
            <a:off x="9293629" y="6451094"/>
            <a:ext cx="1312025" cy="365125"/>
          </a:xfrm>
        </p:spPr>
        <p:txBody>
          <a:bodyPr/>
          <a:lstStyle/>
          <a:p>
            <a:fld id="{4FAB73BC-B049-4115-A692-8D63A059BFB8}" type="slidenum">
              <a:rPr lang="en-US" dirty="0"/>
              <a:t>‹#›</a:t>
            </a:fld>
            <a:endParaRPr lang="en-US" dirty="0"/>
          </a:p>
        </p:txBody>
      </p:sp>
      <p:pic>
        <p:nvPicPr>
          <p:cNvPr id="4" name="Grafik 3" descr="Ein Bild, das Text, ClipArt enthält.&#10;&#10;Automatisch generierte Beschreibung">
            <a:extLst>
              <a:ext uri="{FF2B5EF4-FFF2-40B4-BE49-F238E27FC236}">
                <a16:creationId xmlns:a16="http://schemas.microsoft.com/office/drawing/2014/main" id="{78444830-163F-6497-632D-C5A53014DC60}"/>
              </a:ext>
            </a:extLst>
          </p:cNvPr>
          <p:cNvPicPr>
            <a:picLocks noChangeAspect="1"/>
          </p:cNvPicPr>
          <p:nvPr userDrawn="1"/>
        </p:nvPicPr>
        <p:blipFill>
          <a:blip r:embed="rId3"/>
          <a:stretch>
            <a:fillRect/>
          </a:stretch>
        </p:blipFill>
        <p:spPr>
          <a:xfrm>
            <a:off x="10885154" y="489098"/>
            <a:ext cx="1090551" cy="741100"/>
          </a:xfrm>
          <a:prstGeom prst="rect">
            <a:avLst/>
          </a:prstGeom>
        </p:spPr>
      </p:pic>
    </p:spTree>
    <p:extLst>
      <p:ext uri="{BB962C8B-B14F-4D97-AF65-F5344CB8AC3E}">
        <p14:creationId xmlns:p14="http://schemas.microsoft.com/office/powerpoint/2010/main" val="33428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euer Abschnitt_Textfolie weiß">
    <p:bg>
      <p:bgPr>
        <a:solidFill>
          <a:schemeClr val="bg1"/>
        </a:solidFill>
        <a:effectLst/>
      </p:bgPr>
    </p:bg>
    <p:spTree>
      <p:nvGrpSpPr>
        <p:cNvPr id="1" name=""/>
        <p:cNvGrpSpPr/>
        <p:nvPr/>
      </p:nvGrpSpPr>
      <p:grpSpPr>
        <a:xfrm>
          <a:off x="0" y="0"/>
          <a:ext cx="0" cy="0"/>
          <a:chOff x="0" y="0"/>
          <a:chExt cx="0" cy="0"/>
        </a:xfrm>
      </p:grpSpPr>
      <p:pic>
        <p:nvPicPr>
          <p:cNvPr id="8" name="Grafik 7" descr="Ein Bild, das Nachthimmel enthält.&#10;&#10;Automatisch generierte Beschreibung">
            <a:extLst>
              <a:ext uri="{FF2B5EF4-FFF2-40B4-BE49-F238E27FC236}">
                <a16:creationId xmlns:a16="http://schemas.microsoft.com/office/drawing/2014/main" id="{59751D01-431A-38CF-7932-96A0FB43C01D}"/>
              </a:ext>
            </a:extLst>
          </p:cNvPr>
          <p:cNvPicPr>
            <a:picLocks noChangeAspect="1"/>
          </p:cNvPicPr>
          <p:nvPr userDrawn="1"/>
        </p:nvPicPr>
        <p:blipFill>
          <a:blip r:embed="rId2"/>
          <a:stretch>
            <a:fillRect/>
          </a:stretch>
        </p:blipFill>
        <p:spPr>
          <a:xfrm>
            <a:off x="0" y="4605997"/>
            <a:ext cx="12192000" cy="2284920"/>
          </a:xfrm>
          <a:prstGeom prst="rect">
            <a:avLst/>
          </a:prstGeom>
        </p:spPr>
      </p:pic>
      <p:sp>
        <p:nvSpPr>
          <p:cNvPr id="2" name="Title 1"/>
          <p:cNvSpPr>
            <a:spLocks noGrp="1"/>
          </p:cNvSpPr>
          <p:nvPr>
            <p:ph type="title"/>
          </p:nvPr>
        </p:nvSpPr>
        <p:spPr>
          <a:xfrm>
            <a:off x="720603" y="764679"/>
            <a:ext cx="9885051"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0603" y="4472739"/>
            <a:ext cx="987552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13FFB8-9C9F-4F51-B1BA-7E4C91536506}" type="datetime1">
              <a:rPr lang="en-US" smtClean="0"/>
              <a:t>11/15/2023</a:t>
            </a:fld>
            <a:endParaRPr lang="en-US" dirty="0"/>
          </a:p>
        </p:txBody>
      </p:sp>
      <p:sp>
        <p:nvSpPr>
          <p:cNvPr id="5" name="Footer Placeholder 4"/>
          <p:cNvSpPr>
            <a:spLocks noGrp="1"/>
          </p:cNvSpPr>
          <p:nvPr>
            <p:ph type="ftr" sz="quarter" idx="11"/>
          </p:nvPr>
        </p:nvSpPr>
        <p:spPr/>
        <p:txBody>
          <a:bodyPr/>
          <a:lstStyle/>
          <a:p>
            <a:r>
              <a:rPr lang="en-US"/>
              <a:t>FISMA/2022/LVP/0010 – Online training material for judges –5.Procedural rights and effective judicial remedies under EU Law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BBDA3DD-6705-3ED1-9A3B-17004F4D8C30}"/>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40273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auf Weiß">
    <p:spTree>
      <p:nvGrpSpPr>
        <p:cNvPr id="1" name=""/>
        <p:cNvGrpSpPr/>
        <p:nvPr/>
      </p:nvGrpSpPr>
      <p:grpSpPr>
        <a:xfrm>
          <a:off x="0" y="0"/>
          <a:ext cx="0" cy="0"/>
          <a:chOff x="0" y="0"/>
          <a:chExt cx="0" cy="0"/>
        </a:xfrm>
      </p:grpSpPr>
      <p:sp>
        <p:nvSpPr>
          <p:cNvPr id="2" name="Title 1"/>
          <p:cNvSpPr>
            <a:spLocks noGrp="1"/>
          </p:cNvSpPr>
          <p:nvPr>
            <p:ph type="ctrTitle"/>
          </p:nvPr>
        </p:nvSpPr>
        <p:spPr>
          <a:xfrm>
            <a:off x="696064" y="705468"/>
            <a:ext cx="9909590" cy="3566160"/>
          </a:xfrm>
        </p:spPr>
        <p:txBody>
          <a:bodyPr anchor="b">
            <a:normAutofit/>
          </a:bodyPr>
          <a:lstStyle>
            <a:lvl1pPr algn="l">
              <a:lnSpc>
                <a:spcPct val="85000"/>
              </a:lnSpc>
              <a:defRPr sz="7200" spc="-50" baseline="0">
                <a:solidFill>
                  <a:srgbClr val="545454"/>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96064" y="4485301"/>
            <a:ext cx="9909590" cy="1143000"/>
          </a:xfrm>
        </p:spPr>
        <p:txBody>
          <a:bodyPr lIns="91440" rIns="91440">
            <a:normAutofit/>
          </a:bodyPr>
          <a:lstStyle>
            <a:lvl1pPr marL="0" indent="0" algn="l">
              <a:buNone/>
              <a:defRPr sz="2000" cap="all" spc="200" baseline="0">
                <a:solidFill>
                  <a:srgbClr val="123D8C"/>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696064" y="6446837"/>
            <a:ext cx="2472271" cy="365125"/>
          </a:xfrm>
        </p:spPr>
        <p:txBody>
          <a:bodyPr/>
          <a:lstStyle>
            <a:lvl1pPr>
              <a:defRPr>
                <a:latin typeface="Arial" panose="020B0604020202020204" pitchFamily="34" charset="0"/>
                <a:cs typeface="Arial" panose="020B0604020202020204" pitchFamily="34" charset="0"/>
              </a:defRPr>
            </a:lvl1pPr>
          </a:lstStyle>
          <a:p>
            <a:fld id="{08ADB261-D1C0-4334-B4F5-1E094C1EFA8C}" type="datetime1">
              <a:rPr lang="en-US" smtClean="0"/>
              <a:t>11/15/2023</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FISMA/2022/LVP/0010 – Online training material for judges –5.Procedural rights and effective judicial remedies under EU Law </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9017F30D-F205-4639-2B16-5BF36750793C}"/>
              </a:ext>
            </a:extLst>
          </p:cNvPr>
          <p:cNvPicPr>
            <a:picLocks noChangeAspect="1"/>
          </p:cNvPicPr>
          <p:nvPr userDrawn="1"/>
        </p:nvPicPr>
        <p:blipFill>
          <a:blip r:embed="rId2"/>
          <a:stretch>
            <a:fillRect/>
          </a:stretch>
        </p:blipFill>
        <p:spPr>
          <a:xfrm>
            <a:off x="10897386" y="402609"/>
            <a:ext cx="1093509" cy="745408"/>
          </a:xfrm>
          <a:prstGeom prst="rect">
            <a:avLst/>
          </a:prstGeom>
        </p:spPr>
      </p:pic>
      <p:pic>
        <p:nvPicPr>
          <p:cNvPr id="8" name="Grafik 7" descr="Ein Bild, das Nachthimmel enthält.&#10;&#10;Automatisch generierte Beschreibung">
            <a:extLst>
              <a:ext uri="{FF2B5EF4-FFF2-40B4-BE49-F238E27FC236}">
                <a16:creationId xmlns:a16="http://schemas.microsoft.com/office/drawing/2014/main" id="{A7E2D09F-958F-566D-D1F8-62109DAB3D68}"/>
              </a:ext>
            </a:extLst>
          </p:cNvPr>
          <p:cNvPicPr>
            <a:picLocks noChangeAspect="1"/>
          </p:cNvPicPr>
          <p:nvPr userDrawn="1"/>
        </p:nvPicPr>
        <p:blipFill>
          <a:blip r:embed="rId3"/>
          <a:stretch>
            <a:fillRect/>
          </a:stretch>
        </p:blipFill>
        <p:spPr>
          <a:xfrm>
            <a:off x="0" y="4605997"/>
            <a:ext cx="12192000" cy="2284920"/>
          </a:xfrm>
          <a:prstGeom prst="rect">
            <a:avLst/>
          </a:prstGeom>
        </p:spPr>
      </p:pic>
    </p:spTree>
    <p:extLst>
      <p:ext uri="{BB962C8B-B14F-4D97-AF65-F5344CB8AC3E}">
        <p14:creationId xmlns:p14="http://schemas.microsoft.com/office/powerpoint/2010/main" val="29223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450757"/>
          </a:xfr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17806"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2" descr="European Commission Logo Download - AI - All Vector Logo">
            <a:extLst>
              <a:ext uri="{FF2B5EF4-FFF2-40B4-BE49-F238E27FC236}">
                <a16:creationId xmlns:a16="http://schemas.microsoft.com/office/drawing/2014/main" id="{02A25E24-2767-9DEC-E2A9-AC39E84F49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33468" y="341355"/>
            <a:ext cx="1511100" cy="8212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6748005-53E6-C7B3-6FE1-DA056D472101}"/>
              </a:ext>
            </a:extLst>
          </p:cNvPr>
          <p:cNvSpPr txBox="1">
            <a:spLocks/>
          </p:cNvSpPr>
          <p:nvPr userDrawn="1"/>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a:t>
            </a:fld>
            <a:endParaRPr lang="en-US" sz="1000" dirty="0"/>
          </a:p>
        </p:txBody>
      </p:sp>
      <p:sp>
        <p:nvSpPr>
          <p:cNvPr id="5" name="Footer Placeholder 4"/>
          <p:cNvSpPr>
            <a:spLocks noGrp="1"/>
          </p:cNvSpPr>
          <p:nvPr>
            <p:ph type="ftr" sz="quarter" idx="11"/>
          </p:nvPr>
        </p:nvSpPr>
        <p:spPr>
          <a:xfrm>
            <a:off x="-506143" y="6442225"/>
            <a:ext cx="10221404" cy="365125"/>
          </a:xfrm>
        </p:spPr>
        <p:txBody>
          <a:bodyPr/>
          <a:lstStyle/>
          <a:p>
            <a:r>
              <a:rPr lang="en-US" dirty="0"/>
              <a:t>FISMA/2022/LVP/0010 – Online training material for judges –5.Procedural rights and effective judicial remedies under EU Law </a:t>
            </a:r>
          </a:p>
        </p:txBody>
      </p:sp>
    </p:spTree>
    <p:extLst>
      <p:ext uri="{BB962C8B-B14F-4D97-AF65-F5344CB8AC3E}">
        <p14:creationId xmlns:p14="http://schemas.microsoft.com/office/powerpoint/2010/main" val="13994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988505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23994" y="1958603"/>
            <a:ext cx="4937760"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1243" y="1958603"/>
            <a:ext cx="4764411"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D64FC-D91D-4EF3-A4C0-B1D7362DAA85}" type="datetime1">
              <a:rPr lang="en-US" smtClean="0"/>
              <a:t>11/15/2023</a:t>
            </a:fld>
            <a:endParaRPr lang="en-US" dirty="0"/>
          </a:p>
        </p:txBody>
      </p:sp>
      <p:sp>
        <p:nvSpPr>
          <p:cNvPr id="6" name="Footer Placeholder 5"/>
          <p:cNvSpPr>
            <a:spLocks noGrp="1"/>
          </p:cNvSpPr>
          <p:nvPr>
            <p:ph type="ftr" sz="quarter" idx="11"/>
          </p:nvPr>
        </p:nvSpPr>
        <p:spPr/>
        <p:txBody>
          <a:bodyPr/>
          <a:lstStyle/>
          <a:p>
            <a:r>
              <a:rPr lang="en-US"/>
              <a:t>FISMA/2022/LVP/0010 – Online training material for judges –5.Procedural rights and effective judicial remedies under EU Law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197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988505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23994" y="2036697"/>
            <a:ext cx="4735794"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73918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6469" y="2036697"/>
            <a:ext cx="4739185"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74257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B475E4-FCB8-452F-B081-2AEC92ED2670}" type="datetime1">
              <a:rPr lang="en-US" smtClean="0"/>
              <a:t>11/15/2023</a:t>
            </a:fld>
            <a:endParaRPr lang="en-US" dirty="0"/>
          </a:p>
        </p:txBody>
      </p:sp>
      <p:sp>
        <p:nvSpPr>
          <p:cNvPr id="8" name="Footer Placeholder 7"/>
          <p:cNvSpPr>
            <a:spLocks noGrp="1"/>
          </p:cNvSpPr>
          <p:nvPr>
            <p:ph type="ftr" sz="quarter" idx="11"/>
          </p:nvPr>
        </p:nvSpPr>
        <p:spPr/>
        <p:txBody>
          <a:bodyPr/>
          <a:lstStyle/>
          <a:p>
            <a:r>
              <a:rPr lang="en-US"/>
              <a:t>FISMA/2022/LVP/0010 – Online training material for judges –5.Procedural rights and effective judicial remedies under EU Law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97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 vertika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AB1D56-DC25-601C-0A9F-676222D3778F}"/>
              </a:ext>
            </a:extLst>
          </p:cNvPr>
          <p:cNvPicPr>
            <a:picLocks noChangeAspect="1"/>
          </p:cNvPicPr>
          <p:nvPr userDrawn="1"/>
        </p:nvPicPr>
        <p:blipFill rotWithShape="1">
          <a:blip r:embed="rId2"/>
          <a:srcRect l="32580"/>
          <a:stretch/>
        </p:blipFill>
        <p:spPr>
          <a:xfrm>
            <a:off x="0" y="0"/>
            <a:ext cx="3552825" cy="6858000"/>
          </a:xfrm>
          <a:prstGeom prst="rect">
            <a:avLst/>
          </a:prstGeom>
        </p:spPr>
      </p:pic>
      <p:sp>
        <p:nvSpPr>
          <p:cNvPr id="3" name="Content Placeholder 2"/>
          <p:cNvSpPr>
            <a:spLocks noGrp="1"/>
          </p:cNvSpPr>
          <p:nvPr>
            <p:ph idx="1"/>
          </p:nvPr>
        </p:nvSpPr>
        <p:spPr>
          <a:xfrm>
            <a:off x="1604356" y="731520"/>
            <a:ext cx="903625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0A34FA-8A9A-4711-927F-BCEBE236EAC0}" type="datetime1">
              <a:rPr lang="en-US" smtClean="0"/>
              <a:t>11/15/2023</a:t>
            </a:fld>
            <a:endParaRPr lang="en-US" dirty="0"/>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r>
              <a:rPr lang="en-US"/>
              <a:t>FISMA/2022/LVP/0010 – Online training material for judges –5.Procedural rights and effective judicial remedies under EU Law </a:t>
            </a:r>
            <a:endParaRPr lang="en-US" dirty="0"/>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dirty="0"/>
          </a:p>
        </p:txBody>
      </p:sp>
      <p:pic>
        <p:nvPicPr>
          <p:cNvPr id="4" name="Grafik 3">
            <a:extLst>
              <a:ext uri="{FF2B5EF4-FFF2-40B4-BE49-F238E27FC236}">
                <a16:creationId xmlns:a16="http://schemas.microsoft.com/office/drawing/2014/main" id="{B007805A-DED1-CD20-C251-E8F62157945D}"/>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6135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87848" y="1905000"/>
            <a:ext cx="9967452" cy="42672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r>
              <a:rPr lang="en-US"/>
              <a:t>FISMA/2022/LVP/0010 – Online training material for judges –5.Procedural rights and effective judicial remedies under EU Law </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descr="Ein Bild, das Nachthimmel enthält.&#10;&#10;Automatisch generierte Beschreibung">
            <a:extLst>
              <a:ext uri="{FF2B5EF4-FFF2-40B4-BE49-F238E27FC236}">
                <a16:creationId xmlns:a16="http://schemas.microsoft.com/office/drawing/2014/main" id="{BD8E8FA2-B164-F58B-3F43-484C482CAB32}"/>
              </a:ext>
            </a:extLst>
          </p:cNvPr>
          <p:cNvPicPr>
            <a:picLocks noChangeAspect="1"/>
          </p:cNvPicPr>
          <p:nvPr userDrawn="1"/>
        </p:nvPicPr>
        <p:blipFill>
          <a:blip r:embed="rId18"/>
          <a:stretch>
            <a:fillRect/>
          </a:stretch>
        </p:blipFill>
        <p:spPr>
          <a:xfrm>
            <a:off x="0" y="5419917"/>
            <a:ext cx="12192000" cy="1471000"/>
          </a:xfrm>
          <a:prstGeom prst="rect">
            <a:avLst/>
          </a:prstGeom>
        </p:spPr>
      </p:pic>
      <p:sp>
        <p:nvSpPr>
          <p:cNvPr id="15" name="Title Placeholder 1">
            <a:extLst>
              <a:ext uri="{FF2B5EF4-FFF2-40B4-BE49-F238E27FC236}">
                <a16:creationId xmlns:a16="http://schemas.microsoft.com/office/drawing/2014/main" id="{DB2813F2-AC35-4901-AF71-84216868B6C1}"/>
              </a:ext>
            </a:extLst>
          </p:cNvPr>
          <p:cNvSpPr>
            <a:spLocks noGrp="1"/>
          </p:cNvSpPr>
          <p:nvPr>
            <p:ph type="title"/>
          </p:nvPr>
        </p:nvSpPr>
        <p:spPr>
          <a:xfrm>
            <a:off x="687848" y="257596"/>
            <a:ext cx="9966960" cy="890422"/>
          </a:xfrm>
          <a:prstGeom prst="rect">
            <a:avLst/>
          </a:prstGeom>
        </p:spPr>
        <p:txBody>
          <a:bodyPr vert="horz" lIns="91440" tIns="45720" rIns="91440" bIns="45720" rtlCol="0" anchor="b">
            <a:normAutofit/>
          </a:bodyPr>
          <a:lstStyle/>
          <a:p>
            <a:r>
              <a:rPr lang="de-DE" dirty="0"/>
              <a:t>Titelmasterformat durch Klicken bearbeiten</a:t>
            </a:r>
            <a:endParaRPr lang="en-US" dirty="0"/>
          </a:p>
        </p:txBody>
      </p:sp>
      <p:sp>
        <p:nvSpPr>
          <p:cNvPr id="16" name="Text Placeholder 2">
            <a:extLst>
              <a:ext uri="{FF2B5EF4-FFF2-40B4-BE49-F238E27FC236}">
                <a16:creationId xmlns:a16="http://schemas.microsoft.com/office/drawing/2014/main" id="{32706D41-7265-4BAF-A857-521EE72A2071}"/>
              </a:ext>
            </a:extLst>
          </p:cNvPr>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7" name="Date Placeholder 3">
            <a:extLst>
              <a:ext uri="{FF2B5EF4-FFF2-40B4-BE49-F238E27FC236}">
                <a16:creationId xmlns:a16="http://schemas.microsoft.com/office/drawing/2014/main" id="{97DF89BC-104B-4372-9E11-AC2565A42E00}"/>
              </a:ext>
            </a:extLst>
          </p:cNvPr>
          <p:cNvSpPr>
            <a:spLocks noGrp="1"/>
          </p:cNvSpPr>
          <p:nvPr>
            <p:ph type="dt" sz="half" idx="2"/>
          </p:nvPr>
        </p:nvSpPr>
        <p:spPr>
          <a:xfrm>
            <a:off x="720603" y="6464721"/>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fld id="{E9773F98-78B8-4938-A186-F40CB59B21F7}" type="datetime1">
              <a:rPr lang="en-US" smtClean="0"/>
              <a:t>11/15/2023</a:t>
            </a:fld>
            <a:endParaRPr lang="en-US" dirty="0"/>
          </a:p>
        </p:txBody>
      </p:sp>
      <p:sp>
        <p:nvSpPr>
          <p:cNvPr id="18" name="Footer Placeholder 4">
            <a:extLst>
              <a:ext uri="{FF2B5EF4-FFF2-40B4-BE49-F238E27FC236}">
                <a16:creationId xmlns:a16="http://schemas.microsoft.com/office/drawing/2014/main" id="{AFEEB170-BB24-4317-8442-41ED2AC43A6C}"/>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r>
              <a:rPr lang="en-US"/>
              <a:t>FISMA/2022/LVP/0010 – Online training material for judges –5.Procedural rights and effective judicial remedies under EU Law </a:t>
            </a:r>
            <a:endParaRPr lang="en-US" dirty="0"/>
          </a:p>
        </p:txBody>
      </p:sp>
      <p:sp>
        <p:nvSpPr>
          <p:cNvPr id="19" name="Slide Number Placeholder 5">
            <a:extLst>
              <a:ext uri="{FF2B5EF4-FFF2-40B4-BE49-F238E27FC236}">
                <a16:creationId xmlns:a16="http://schemas.microsoft.com/office/drawing/2014/main" id="{F12FB639-64B5-4C3B-AA1D-F5293964376B}"/>
              </a:ext>
            </a:extLst>
          </p:cNvPr>
          <p:cNvSpPr>
            <a:spLocks noGrp="1"/>
          </p:cNvSpPr>
          <p:nvPr>
            <p:ph type="sldNum" sz="quarter" idx="4"/>
          </p:nvPr>
        </p:nvSpPr>
        <p:spPr>
          <a:xfrm>
            <a:off x="9293629" y="6451094"/>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dirty="0"/>
          </a:p>
        </p:txBody>
      </p:sp>
      <p:cxnSp>
        <p:nvCxnSpPr>
          <p:cNvPr id="20" name="Straight Connector 9">
            <a:extLst>
              <a:ext uri="{FF2B5EF4-FFF2-40B4-BE49-F238E27FC236}">
                <a16:creationId xmlns:a16="http://schemas.microsoft.com/office/drawing/2014/main" id="{F8CBD3C2-F3E2-4D33-8701-3003472974DE}"/>
              </a:ext>
            </a:extLst>
          </p:cNvPr>
          <p:cNvCxnSpPr/>
          <p:nvPr userDrawn="1"/>
        </p:nvCxnSpPr>
        <p:spPr>
          <a:xfrm>
            <a:off x="687848" y="143838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9FA3B257-3747-A391-5AC3-D4174D599690}"/>
              </a:ext>
            </a:extLst>
          </p:cNvPr>
          <p:cNvPicPr>
            <a:picLocks noChangeAspect="1"/>
          </p:cNvPicPr>
          <p:nvPr userDrawn="1"/>
        </p:nvPicPr>
        <p:blipFill>
          <a:blip r:embed="rId19"/>
          <a:stretch>
            <a:fillRect/>
          </a:stretch>
        </p:blipFill>
        <p:spPr>
          <a:xfrm>
            <a:off x="10897386" y="402609"/>
            <a:ext cx="1093509" cy="74540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60" r:id="rId9"/>
    <p:sldLayoutId id="2147483667" r:id="rId10"/>
    <p:sldLayoutId id="2147483652" r:id="rId11"/>
    <p:sldLayoutId id="2147483653" r:id="rId12"/>
    <p:sldLayoutId id="2147483665" r:id="rId13"/>
    <p:sldLayoutId id="2147483656" r:id="rId14"/>
    <p:sldLayoutId id="2147483657" r:id="rId15"/>
    <p:sldLayoutId id="2147483664" r:id="rId16"/>
  </p:sldLayoutIdLst>
  <p:hf sldNum="0" hd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DF672-82BC-5284-340E-8FC09DFE478B}"/>
              </a:ext>
            </a:extLst>
          </p:cNvPr>
          <p:cNvSpPr>
            <a:spLocks noGrp="1"/>
          </p:cNvSpPr>
          <p:nvPr>
            <p:ph type="title"/>
          </p:nvPr>
        </p:nvSpPr>
        <p:spPr>
          <a:xfrm>
            <a:off x="2779223" y="349063"/>
            <a:ext cx="6633553" cy="1021851"/>
          </a:xfrm>
        </p:spPr>
        <p:txBody>
          <a:bodyPr anchor="ctr"/>
          <a:lstStyle/>
          <a:p>
            <a:pPr algn="ctr"/>
            <a:r>
              <a:rPr lang="en-US" sz="2800" b="1" dirty="0">
                <a:solidFill>
                  <a:schemeClr val="bg1"/>
                </a:solidFill>
                <a:effectLst>
                  <a:outerShdw blurRad="38100" dist="38100" dir="2700000" algn="tl">
                    <a:srgbClr val="000000">
                      <a:alpha val="43137"/>
                    </a:srgbClr>
                  </a:outerShdw>
                </a:effectLst>
              </a:rPr>
              <a:t>Procedural Rights and Effective Judicial Remedies under EU Law </a:t>
            </a:r>
            <a:endParaRPr lang="en-GB" sz="2800" b="1" dirty="0">
              <a:solidFill>
                <a:schemeClr val="bg1"/>
              </a:solidFill>
              <a:effectLst>
                <a:outerShdw blurRad="38100" dist="38100" dir="2700000" algn="tl">
                  <a:srgbClr val="000000">
                    <a:alpha val="43137"/>
                  </a:srgbClr>
                </a:outerShdw>
              </a:effectLst>
            </a:endParaRPr>
          </a:p>
        </p:txBody>
      </p:sp>
      <p:sp>
        <p:nvSpPr>
          <p:cNvPr id="4" name="Textplatzhalter 2">
            <a:extLst>
              <a:ext uri="{FF2B5EF4-FFF2-40B4-BE49-F238E27FC236}">
                <a16:creationId xmlns:a16="http://schemas.microsoft.com/office/drawing/2014/main" id="{DB1E3436-1077-5E11-DFAE-73F33FB100DA}"/>
              </a:ext>
            </a:extLst>
          </p:cNvPr>
          <p:cNvSpPr>
            <a:spLocks noGrp="1"/>
          </p:cNvSpPr>
          <p:nvPr>
            <p:ph type="body" sz="half" idx="2"/>
          </p:nvPr>
        </p:nvSpPr>
        <p:spPr>
          <a:xfrm>
            <a:off x="3070576" y="6127864"/>
            <a:ext cx="6779394" cy="680539"/>
          </a:xfrm>
        </p:spPr>
        <p:txBody>
          <a:bodyPr>
            <a:normAutofit fontScale="85000" lnSpcReduction="10000"/>
          </a:bodyPr>
          <a:lstStyle/>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training material was created under the service contract between the European Commission Directorate-General for Financial Stability, Financial Services and Capital Markets Union </a:t>
            </a:r>
            <a:r>
              <a:rPr lang="hu-HU" sz="1200" dirty="0">
                <a:effectLst/>
                <a:latin typeface="Arial" panose="020B0604020202020204" pitchFamily="34" charset="0"/>
                <a:ea typeface="Times New Roman" panose="02020603050405020304" pitchFamily="18" charset="0"/>
                <a:cs typeface="Times New Roman" panose="02020603050405020304" pitchFamily="18" charset="0"/>
              </a:rPr>
              <a:t>and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Academy of European Law (contract num</a:t>
            </a:r>
            <a:r>
              <a:rPr lang="en-GB" sz="1200" dirty="0">
                <a:ea typeface="Times New Roman" panose="02020603050405020304" pitchFamily="18" charset="0"/>
                <a:cs typeface="Times New Roman" panose="02020603050405020304" pitchFamily="18" charset="0"/>
              </a:rPr>
              <a:t>ber</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FISMA/2022/LVP/0010) and finance</a:t>
            </a:r>
            <a:r>
              <a:rPr lang="en-GB" sz="1200" dirty="0">
                <a:ea typeface="Times New Roman" panose="02020603050405020304" pitchFamily="18" charset="0"/>
                <a:cs typeface="Times New Roman" panose="02020603050405020304" pitchFamily="18" charset="0"/>
              </a:rPr>
              <a:t>d by the European Union. </a:t>
            </a:r>
            <a:r>
              <a:rPr lang="en-US" sz="1200" dirty="0">
                <a:ea typeface="Times New Roman" panose="02020603050405020304" pitchFamily="18" charset="0"/>
                <a:cs typeface="Times New Roman" panose="02020603050405020304" pitchFamily="18" charset="0"/>
              </a:rPr>
              <a:t>This document has been prepared for the European Commission however it reflects the views only of the authors, and the European Commission is not liable for any consequence stemming from the reuse of this publication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F7E07E6C-CD95-A86B-D0C8-FFFD4B5C7A76}"/>
              </a:ext>
            </a:extLst>
          </p:cNvPr>
          <p:cNvSpPr>
            <a:spLocks noGrp="1"/>
          </p:cNvSpPr>
          <p:nvPr>
            <p:ph type="title"/>
          </p:nvPr>
        </p:nvSpPr>
        <p:spPr>
          <a:xfrm>
            <a:off x="701430" y="-529737"/>
            <a:ext cx="7972514" cy="1949450"/>
          </a:xfrm>
        </p:spPr>
        <p:txBody>
          <a:bodyPr>
            <a:normAutofit/>
          </a:bodyPr>
          <a:lstStyle/>
          <a:p>
            <a:r>
              <a:rPr lang="en-GB" sz="3600" dirty="0"/>
              <a:t>Notion of ‘good administration’</a:t>
            </a:r>
            <a:endParaRPr lang="it-IT" sz="3600" dirty="0"/>
          </a:p>
        </p:txBody>
      </p:sp>
      <p:sp>
        <p:nvSpPr>
          <p:cNvPr id="3" name="Segnaposto contenuto 2">
            <a:extLst>
              <a:ext uri="{FF2B5EF4-FFF2-40B4-BE49-F238E27FC236}">
                <a16:creationId xmlns:a16="http://schemas.microsoft.com/office/drawing/2014/main" id="{C9BFBC8B-685B-D5CF-5D2B-7027840618CD}"/>
              </a:ext>
            </a:extLst>
          </p:cNvPr>
          <p:cNvSpPr>
            <a:spLocks noGrp="1"/>
          </p:cNvSpPr>
          <p:nvPr>
            <p:ph idx="1"/>
          </p:nvPr>
        </p:nvSpPr>
        <p:spPr>
          <a:xfrm>
            <a:off x="736600" y="1779221"/>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dirty="0">
                <a:latin typeface="+mn-lt"/>
              </a:rPr>
              <a:t>An evolving notion in the EU legal system </a:t>
            </a:r>
            <a:r>
              <a:rPr lang="en-GB" sz="1800" dirty="0">
                <a:solidFill>
                  <a:schemeClr val="bg2">
                    <a:lumMod val="50000"/>
                  </a:schemeClr>
                </a:solidFill>
                <a:latin typeface="+mn-lt"/>
              </a:rPr>
              <a:t>(</a:t>
            </a:r>
            <a:r>
              <a:rPr lang="en-GB" sz="1800" dirty="0" err="1">
                <a:solidFill>
                  <a:schemeClr val="bg2">
                    <a:lumMod val="50000"/>
                  </a:schemeClr>
                </a:solidFill>
                <a:latin typeface="+mn-lt"/>
              </a:rPr>
              <a:t>Barnard&amp;Peers</a:t>
            </a:r>
            <a:r>
              <a:rPr lang="en-GB" sz="1800" dirty="0">
                <a:solidFill>
                  <a:schemeClr val="bg2">
                    <a:lumMod val="50000"/>
                  </a:schemeClr>
                </a:solidFill>
                <a:latin typeface="+mn-lt"/>
              </a:rPr>
              <a:t>, 228)</a:t>
            </a:r>
            <a:endParaRPr lang="it-IT" sz="2400" dirty="0">
              <a:solidFill>
                <a:schemeClr val="bg2">
                  <a:lumMod val="50000"/>
                </a:schemeClr>
              </a:solidFill>
              <a:latin typeface="+mn-lt"/>
            </a:endParaRPr>
          </a:p>
          <a:p>
            <a:pPr lvl="1" algn="just">
              <a:lnSpc>
                <a:spcPct val="107000"/>
              </a:lnSpc>
              <a:spcAft>
                <a:spcPts val="800"/>
              </a:spcAft>
            </a:pPr>
            <a:r>
              <a:rPr lang="en-GB" sz="2000" dirty="0">
                <a:latin typeface="+mn-lt"/>
              </a:rPr>
              <a:t>A set of </a:t>
            </a:r>
            <a:r>
              <a:rPr lang="en-GB" sz="2000" b="1" dirty="0">
                <a:latin typeface="+mn-lt"/>
              </a:rPr>
              <a:t>rules, rights and principles </a:t>
            </a:r>
            <a:r>
              <a:rPr lang="en-GB" sz="2000" dirty="0">
                <a:latin typeface="+mn-lt"/>
              </a:rPr>
              <a:t>guiding administrative procedures</a:t>
            </a:r>
          </a:p>
          <a:p>
            <a:pPr lvl="1" algn="just">
              <a:lnSpc>
                <a:spcPct val="107000"/>
              </a:lnSpc>
              <a:spcAft>
                <a:spcPts val="800"/>
              </a:spcAft>
            </a:pPr>
            <a:r>
              <a:rPr lang="en-GB" sz="2000" dirty="0">
                <a:latin typeface="+mn-lt"/>
              </a:rPr>
              <a:t>Some components firstly recognized in the case law in the late 1980s</a:t>
            </a:r>
            <a:endParaRPr lang="it-IT" sz="2000" dirty="0">
              <a:latin typeface="+mn-lt"/>
            </a:endParaRPr>
          </a:p>
          <a:p>
            <a:pPr lvl="1" algn="just">
              <a:lnSpc>
                <a:spcPct val="107000"/>
              </a:lnSpc>
              <a:spcAft>
                <a:spcPts val="800"/>
              </a:spcAft>
            </a:pPr>
            <a:r>
              <a:rPr lang="en-GB" sz="2000" dirty="0">
                <a:latin typeface="+mn-lt"/>
              </a:rPr>
              <a:t>As </a:t>
            </a:r>
            <a:r>
              <a:rPr lang="en-GB" sz="2000" b="1" dirty="0">
                <a:latin typeface="+mn-lt"/>
              </a:rPr>
              <a:t>essential procedural requirements</a:t>
            </a:r>
            <a:r>
              <a:rPr lang="en-GB" sz="2000" dirty="0">
                <a:latin typeface="+mn-lt"/>
              </a:rPr>
              <a:t>: their violation may lead to the annulment of the act and to the award of damages</a:t>
            </a:r>
            <a:endParaRPr lang="it-IT" sz="2000" dirty="0">
              <a:latin typeface="+mn-lt"/>
            </a:endParaRPr>
          </a:p>
          <a:p>
            <a:pPr marL="342900" lvl="0" indent="-342900">
              <a:lnSpc>
                <a:spcPct val="107000"/>
              </a:lnSpc>
              <a:buFont typeface="Symbol" panose="05050102010706020507" pitchFamily="18" charset="2"/>
              <a:buChar char=""/>
            </a:pPr>
            <a:endParaRPr lang="en-GB" sz="2400" dirty="0">
              <a:latin typeface="+mn-lt"/>
            </a:endParaRPr>
          </a:p>
          <a:p>
            <a:pPr marL="457200" lvl="1" indent="0">
              <a:lnSpc>
                <a:spcPct val="107000"/>
              </a:lnSpc>
              <a:buNone/>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86035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C46FB431-E859-19AD-A268-74BE33404E87}"/>
              </a:ext>
            </a:extLst>
          </p:cNvPr>
          <p:cNvSpPr>
            <a:spLocks noGrp="1"/>
          </p:cNvSpPr>
          <p:nvPr>
            <p:ph type="title"/>
          </p:nvPr>
        </p:nvSpPr>
        <p:spPr>
          <a:xfrm>
            <a:off x="714716" y="566338"/>
            <a:ext cx="8434753" cy="736022"/>
          </a:xfrm>
        </p:spPr>
        <p:txBody>
          <a:bodyPr vert="horz" lIns="91440" tIns="45720" rIns="91440" bIns="45720" rtlCol="0" anchor="b">
            <a:normAutofit/>
          </a:bodyPr>
          <a:lstStyle/>
          <a:p>
            <a:r>
              <a:rPr lang="en-GB" sz="3600" dirty="0"/>
              <a:t>Good (or ‘proper’) administration</a:t>
            </a:r>
          </a:p>
        </p:txBody>
      </p:sp>
      <p:sp>
        <p:nvSpPr>
          <p:cNvPr id="3" name="Segnaposto contenuto 2">
            <a:extLst>
              <a:ext uri="{FF2B5EF4-FFF2-40B4-BE49-F238E27FC236}">
                <a16:creationId xmlns:a16="http://schemas.microsoft.com/office/drawing/2014/main" id="{85D0FD91-B0CA-AC5E-ECDE-A9135738BFC6}"/>
              </a:ext>
            </a:extLst>
          </p:cNvPr>
          <p:cNvSpPr>
            <a:spLocks noGrp="1"/>
          </p:cNvSpPr>
          <p:nvPr>
            <p:ph idx="1"/>
          </p:nvPr>
        </p:nvSpPr>
        <p:spPr>
          <a:xfrm>
            <a:off x="521677" y="1693252"/>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dirty="0">
                <a:latin typeface="+mn-lt"/>
              </a:rPr>
              <a:t>Identified as such by the CJEU since the early 1990s </a:t>
            </a:r>
            <a:r>
              <a:rPr lang="en-GB" sz="1800" dirty="0">
                <a:solidFill>
                  <a:schemeClr val="bg2">
                    <a:lumMod val="50000"/>
                  </a:schemeClr>
                </a:solidFill>
                <a:latin typeface="+mn-lt"/>
              </a:rPr>
              <a:t>(Case C-255/90 P, </a:t>
            </a:r>
            <a:r>
              <a:rPr lang="en-GB" sz="1800" i="1" dirty="0" err="1">
                <a:solidFill>
                  <a:srgbClr val="00B050"/>
                </a:solidFill>
                <a:latin typeface="+mn-lt"/>
              </a:rPr>
              <a:t>Burban</a:t>
            </a:r>
            <a:r>
              <a:rPr lang="en-GB" sz="1800" dirty="0">
                <a:solidFill>
                  <a:schemeClr val="bg2">
                    <a:lumMod val="50000"/>
                  </a:schemeClr>
                </a:solidFill>
                <a:latin typeface="+mn-lt"/>
              </a:rPr>
              <a:t>, EU:C:1992:153)</a:t>
            </a:r>
            <a:endParaRPr lang="en-GB" sz="2400" dirty="0">
              <a:solidFill>
                <a:schemeClr val="bg2">
                  <a:lumMod val="50000"/>
                </a:schemeClr>
              </a:solidFill>
              <a:latin typeface="+mn-lt"/>
            </a:endParaRPr>
          </a:p>
          <a:p>
            <a:pPr algn="just">
              <a:lnSpc>
                <a:spcPct val="107000"/>
              </a:lnSpc>
              <a:spcAft>
                <a:spcPts val="800"/>
              </a:spcAft>
            </a:pPr>
            <a:r>
              <a:rPr lang="en-GB" sz="2400" dirty="0">
                <a:latin typeface="+mn-lt"/>
              </a:rPr>
              <a:t>applicable to both general measures and to individual measures</a:t>
            </a:r>
          </a:p>
          <a:p>
            <a:pPr algn="just">
              <a:lnSpc>
                <a:spcPct val="107000"/>
              </a:lnSpc>
              <a:spcAft>
                <a:spcPts val="800"/>
              </a:spcAft>
            </a:pPr>
            <a:r>
              <a:rPr lang="en-GB" sz="2400" dirty="0">
                <a:latin typeface="+mn-lt"/>
              </a:rPr>
              <a:t>for acts or omission by both the EU and the Member States when acting within the scope of EU law</a:t>
            </a:r>
            <a:endParaRPr lang="it-IT" sz="2400" dirty="0">
              <a:latin typeface="+mn-lt"/>
            </a:endParaRPr>
          </a:p>
          <a:p>
            <a:pPr marL="0" indent="0">
              <a:lnSpc>
                <a:spcPct val="107000"/>
              </a:lnSpc>
              <a:spcAft>
                <a:spcPts val="800"/>
              </a:spcAft>
              <a:buNone/>
            </a:pPr>
            <a:endParaRPr lang="en-GB" sz="2400" dirty="0">
              <a:latin typeface="+mn-lt"/>
            </a:endParaRPr>
          </a:p>
          <a:p>
            <a:pPr marL="457200" lvl="1" indent="0">
              <a:lnSpc>
                <a:spcPct val="107000"/>
              </a:lnSpc>
              <a:buNone/>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155937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3B0D96F0-52FA-FE6F-0ADA-840044F3ABC2}"/>
              </a:ext>
            </a:extLst>
          </p:cNvPr>
          <p:cNvSpPr txBox="1">
            <a:spLocks/>
          </p:cNvSpPr>
          <p:nvPr/>
        </p:nvSpPr>
        <p:spPr>
          <a:xfrm>
            <a:off x="714716" y="566338"/>
            <a:ext cx="8434753" cy="73602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a:lstStyle>
          <a:p>
            <a:r>
              <a:rPr lang="en-GB" sz="3600" dirty="0"/>
              <a:t>Good (or ‘proper’) administration</a:t>
            </a:r>
          </a:p>
        </p:txBody>
      </p:sp>
      <p:sp>
        <p:nvSpPr>
          <p:cNvPr id="3" name="Segnaposto contenuto 2">
            <a:extLst>
              <a:ext uri="{FF2B5EF4-FFF2-40B4-BE49-F238E27FC236}">
                <a16:creationId xmlns:a16="http://schemas.microsoft.com/office/drawing/2014/main" id="{F189C442-C709-E52C-C137-2D6ABA199396}"/>
              </a:ext>
            </a:extLst>
          </p:cNvPr>
          <p:cNvSpPr>
            <a:spLocks noGrp="1"/>
          </p:cNvSpPr>
          <p:nvPr>
            <p:ph idx="1"/>
          </p:nvPr>
        </p:nvSpPr>
        <p:spPr>
          <a:xfrm>
            <a:off x="576385" y="1587745"/>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dirty="0">
                <a:latin typeface="+mn-lt"/>
              </a:rPr>
              <a:t>The first-ever recognized right as such, in the Charter of Fundamental Rights</a:t>
            </a:r>
          </a:p>
          <a:p>
            <a:pPr algn="just">
              <a:lnSpc>
                <a:spcPct val="107000"/>
              </a:lnSpc>
              <a:spcAft>
                <a:spcPts val="800"/>
              </a:spcAft>
            </a:pPr>
            <a:r>
              <a:rPr lang="en-GB" sz="2400" dirty="0">
                <a:latin typeface="+mn-lt"/>
              </a:rPr>
              <a:t>Seemingly narrower in content and scope than the general principle:</a:t>
            </a:r>
            <a:endParaRPr lang="en-GB" sz="1100" kern="0" dirty="0">
              <a:solidFill>
                <a:srgbClr val="000000"/>
              </a:solidFill>
              <a:effectLst/>
              <a:latin typeface="+mn-lt"/>
            </a:endParaRPr>
          </a:p>
          <a:p>
            <a:pPr lvl="2" algn="just">
              <a:lnSpc>
                <a:spcPct val="107000"/>
              </a:lnSpc>
              <a:spcAft>
                <a:spcPts val="800"/>
              </a:spcAft>
            </a:pPr>
            <a:r>
              <a:rPr lang="en-GB" dirty="0">
                <a:latin typeface="+mn-lt"/>
              </a:rPr>
              <a:t>it covers single-case decision-making</a:t>
            </a:r>
          </a:p>
          <a:p>
            <a:pPr lvl="2" algn="just">
              <a:lnSpc>
                <a:spcPct val="107000"/>
              </a:lnSpc>
              <a:spcAft>
                <a:spcPts val="800"/>
              </a:spcAft>
            </a:pPr>
            <a:r>
              <a:rPr lang="en-GB" dirty="0">
                <a:latin typeface="+mn-lt"/>
              </a:rPr>
              <a:t>it explicitly applies to ‘institutions, bodies, offices and agencies of the Union’</a:t>
            </a:r>
          </a:p>
          <a:p>
            <a:pPr algn="just">
              <a:lnSpc>
                <a:spcPct val="107000"/>
              </a:lnSpc>
              <a:spcAft>
                <a:spcPts val="800"/>
              </a:spcAft>
            </a:pPr>
            <a:r>
              <a:rPr lang="en-GB" sz="2400" dirty="0">
                <a:latin typeface="+mn-lt"/>
              </a:rPr>
              <a:t>However, because the main source of this provision is the case law concerning the general principle of law (and then the Treaties), the</a:t>
            </a:r>
            <a:br>
              <a:rPr lang="en-GB" sz="2400" dirty="0">
                <a:latin typeface="+mn-lt"/>
              </a:rPr>
            </a:br>
            <a:r>
              <a:rPr lang="en-GB" sz="2400" dirty="0">
                <a:latin typeface="+mn-lt"/>
              </a:rPr>
              <a:t>latter must be taken into account in the interpretation of the article</a:t>
            </a:r>
            <a:endParaRPr lang="it-IT" sz="2400" dirty="0">
              <a:latin typeface="+mn-lt"/>
            </a:endParaRPr>
          </a:p>
          <a:p>
            <a:pPr marL="0" indent="0">
              <a:lnSpc>
                <a:spcPct val="107000"/>
              </a:lnSpc>
              <a:spcAft>
                <a:spcPts val="800"/>
              </a:spcAft>
              <a:buNone/>
            </a:pPr>
            <a:endParaRPr lang="en-GB" sz="2400" dirty="0">
              <a:latin typeface="+mn-lt"/>
            </a:endParaRPr>
          </a:p>
          <a:p>
            <a:pPr marL="457200" lvl="1" indent="0">
              <a:lnSpc>
                <a:spcPct val="107000"/>
              </a:lnSpc>
              <a:buNone/>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3436891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6622621B-4F04-9D47-B381-914FFD730118}"/>
              </a:ext>
            </a:extLst>
          </p:cNvPr>
          <p:cNvSpPr>
            <a:spLocks noGrp="1"/>
          </p:cNvSpPr>
          <p:nvPr>
            <p:ph type="title"/>
          </p:nvPr>
        </p:nvSpPr>
        <p:spPr>
          <a:xfrm>
            <a:off x="650631" y="-584444"/>
            <a:ext cx="7972514" cy="1949450"/>
          </a:xfrm>
        </p:spPr>
        <p:txBody>
          <a:bodyPr vert="horz" lIns="91440" tIns="45720" rIns="91440" bIns="45720" rtlCol="0" anchor="b">
            <a:normAutofit/>
          </a:bodyPr>
          <a:lstStyle/>
          <a:p>
            <a:r>
              <a:rPr lang="en-GB" sz="3600" dirty="0"/>
              <a:t>Contents of the guarantees of proper administration under EU law</a:t>
            </a:r>
            <a:endParaRPr lang="it-IT" sz="3600" dirty="0"/>
          </a:p>
        </p:txBody>
      </p:sp>
      <p:sp>
        <p:nvSpPr>
          <p:cNvPr id="3" name="Segnaposto contenuto 2">
            <a:extLst>
              <a:ext uri="{FF2B5EF4-FFF2-40B4-BE49-F238E27FC236}">
                <a16:creationId xmlns:a16="http://schemas.microsoft.com/office/drawing/2014/main" id="{54C582A4-5DCD-6226-5CD1-4A60F0767705}"/>
              </a:ext>
            </a:extLst>
          </p:cNvPr>
          <p:cNvSpPr>
            <a:spLocks noGrp="1"/>
          </p:cNvSpPr>
          <p:nvPr>
            <p:ph idx="1"/>
          </p:nvPr>
        </p:nvSpPr>
        <p:spPr>
          <a:xfrm>
            <a:off x="423985" y="1595560"/>
            <a:ext cx="10515600" cy="3862388"/>
          </a:xfrm>
        </p:spPr>
        <p:txBody>
          <a:bodyPr>
            <a:normAutofit lnSpcReduction="10000"/>
            <a:scene3d>
              <a:camera prst="orthographicFront">
                <a:rot lat="0" lon="0" rev="0"/>
              </a:camera>
              <a:lightRig rig="threePt" dir="t"/>
            </a:scene3d>
          </a:bodyPr>
          <a:lstStyle/>
          <a:p>
            <a:pPr algn="just">
              <a:lnSpc>
                <a:spcPct val="107000"/>
              </a:lnSpc>
              <a:spcAft>
                <a:spcPts val="800"/>
              </a:spcAft>
            </a:pPr>
            <a:r>
              <a:rPr lang="en-GB" sz="2400" dirty="0">
                <a:latin typeface="+mn-lt"/>
              </a:rPr>
              <a:t>Obligation of the administration to </a:t>
            </a:r>
            <a:r>
              <a:rPr lang="en-GB" sz="2400" dirty="0">
                <a:highlight>
                  <a:srgbClr val="FFFF00"/>
                </a:highlight>
                <a:latin typeface="+mn-lt"/>
              </a:rPr>
              <a:t>give reasons </a:t>
            </a:r>
            <a:r>
              <a:rPr lang="en-GB" sz="2400" dirty="0">
                <a:latin typeface="+mn-lt"/>
              </a:rPr>
              <a:t>for its decisions (art. 41.2.c CFR and general principle)</a:t>
            </a:r>
            <a:endParaRPr lang="it-IT" sz="2400" dirty="0">
              <a:latin typeface="+mn-lt"/>
            </a:endParaRPr>
          </a:p>
          <a:p>
            <a:pPr marL="742950" lvl="1" indent="-285750">
              <a:lnSpc>
                <a:spcPct val="107000"/>
              </a:lnSpc>
              <a:spcAft>
                <a:spcPts val="800"/>
              </a:spcAft>
              <a:buFont typeface="Courier New" panose="02070309020205020404" pitchFamily="49" charset="0"/>
              <a:buChar char="o"/>
            </a:pPr>
            <a:r>
              <a:rPr lang="en-GB" sz="2000" dirty="0">
                <a:latin typeface="+mn-lt"/>
              </a:rPr>
              <a:t>limited only to the </a:t>
            </a:r>
            <a:r>
              <a:rPr lang="en-GB" sz="2000" b="1" dirty="0">
                <a:latin typeface="+mn-lt"/>
              </a:rPr>
              <a:t>decisions finally adopted</a:t>
            </a:r>
            <a:r>
              <a:rPr lang="en-GB" sz="2000" dirty="0">
                <a:latin typeface="+mn-lt"/>
              </a:rPr>
              <a:t>, and not extending to opinions and other measures occurring in the preparation and investigation stage </a:t>
            </a:r>
            <a:r>
              <a:rPr lang="en-GB" sz="1800" dirty="0">
                <a:solidFill>
                  <a:schemeClr val="bg2">
                    <a:lumMod val="50000"/>
                  </a:schemeClr>
                </a:solidFill>
                <a:latin typeface="+mn-lt"/>
              </a:rPr>
              <a:t>(Case 222/86, </a:t>
            </a:r>
            <a:r>
              <a:rPr lang="en-GB" sz="1800" i="1" dirty="0" err="1">
                <a:solidFill>
                  <a:srgbClr val="00B050"/>
                </a:solidFill>
                <a:latin typeface="+mn-lt"/>
              </a:rPr>
              <a:t>Heylens</a:t>
            </a:r>
            <a:r>
              <a:rPr lang="en-GB" sz="1800" dirty="0">
                <a:solidFill>
                  <a:schemeClr val="bg2">
                    <a:lumMod val="50000"/>
                  </a:schemeClr>
                </a:solidFill>
                <a:latin typeface="+mn-lt"/>
              </a:rPr>
              <a:t>, EU:C:1987:442, para. 16)</a:t>
            </a:r>
          </a:p>
          <a:p>
            <a:pPr marL="1200150" lvl="2" indent="-285750">
              <a:lnSpc>
                <a:spcPct val="107000"/>
              </a:lnSpc>
              <a:spcAft>
                <a:spcPts val="800"/>
              </a:spcAft>
              <a:buFont typeface="Courier New" panose="02070309020205020404" pitchFamily="49" charset="0"/>
              <a:buChar char="o"/>
            </a:pPr>
            <a:r>
              <a:rPr lang="en-US" sz="1600" i="1" dirty="0">
                <a:latin typeface="+mn-lt"/>
              </a:rPr>
              <a:t>the statement of reasons for the decision finally adopted must disclose in a </a:t>
            </a:r>
            <a:r>
              <a:rPr lang="en-US" sz="1600" i="1" dirty="0">
                <a:highlight>
                  <a:srgbClr val="FFFF00"/>
                </a:highlight>
                <a:latin typeface="+mn-lt"/>
              </a:rPr>
              <a:t>clear and unequivocable </a:t>
            </a:r>
            <a:r>
              <a:rPr lang="en-US" sz="1600" i="1" dirty="0">
                <a:latin typeface="+mn-lt"/>
              </a:rPr>
              <a:t>fashion the reasoning followed by the … authority which adopted the measure in question </a:t>
            </a:r>
          </a:p>
          <a:p>
            <a:pPr marL="1200150" lvl="2" indent="-285750">
              <a:lnSpc>
                <a:spcPct val="107000"/>
              </a:lnSpc>
              <a:spcAft>
                <a:spcPts val="800"/>
              </a:spcAft>
              <a:buFont typeface="Courier New" panose="02070309020205020404" pitchFamily="49" charset="0"/>
              <a:buChar char="o"/>
            </a:pPr>
            <a:r>
              <a:rPr lang="en-US" sz="1600" i="1" dirty="0">
                <a:latin typeface="+mn-lt"/>
              </a:rPr>
              <a:t>in such a way as to make the persons concerned aware of the reasons for the measure and thus </a:t>
            </a:r>
            <a:r>
              <a:rPr lang="en-US" sz="1600" i="1" dirty="0">
                <a:highlight>
                  <a:srgbClr val="FFFF00"/>
                </a:highlight>
                <a:latin typeface="+mn-lt"/>
              </a:rPr>
              <a:t>enable them to defend their rights </a:t>
            </a:r>
            <a:r>
              <a:rPr lang="en-US" sz="1600" i="1" dirty="0">
                <a:latin typeface="+mn-lt"/>
              </a:rPr>
              <a:t>and to </a:t>
            </a:r>
            <a:r>
              <a:rPr lang="en-US" sz="1600" i="1" dirty="0">
                <a:highlight>
                  <a:srgbClr val="FFFF00"/>
                </a:highlight>
                <a:latin typeface="+mn-lt"/>
              </a:rPr>
              <a:t>enable [a court] to exercise its supervisory jurisdiction </a:t>
            </a:r>
          </a:p>
          <a:p>
            <a:pPr marL="1200150" lvl="2" indent="-285750">
              <a:lnSpc>
                <a:spcPct val="107000"/>
              </a:lnSpc>
              <a:spcAft>
                <a:spcPts val="800"/>
              </a:spcAft>
              <a:buFont typeface="Courier New" panose="02070309020205020404" pitchFamily="49" charset="0"/>
              <a:buChar char="o"/>
            </a:pPr>
            <a:r>
              <a:rPr lang="en-US" sz="1600" i="1" dirty="0">
                <a:latin typeface="+mn-lt"/>
              </a:rPr>
              <a:t>So, it must not merely reproduce the reasoning for a previous decision </a:t>
            </a:r>
            <a:r>
              <a:rPr lang="en-GB" sz="1600" dirty="0">
                <a:solidFill>
                  <a:schemeClr val="bg2">
                    <a:lumMod val="50000"/>
                  </a:schemeClr>
                </a:solidFill>
                <a:latin typeface="+mn-lt"/>
              </a:rPr>
              <a:t>(Case 269/90, </a:t>
            </a:r>
            <a:r>
              <a:rPr lang="it-IT" sz="1600" i="1" dirty="0" err="1">
                <a:solidFill>
                  <a:srgbClr val="7030A0"/>
                </a:solidFill>
                <a:latin typeface="+mn-lt"/>
              </a:rPr>
              <a:t>Technische</a:t>
            </a:r>
            <a:r>
              <a:rPr lang="it-IT" sz="1600" i="1" dirty="0">
                <a:solidFill>
                  <a:srgbClr val="7030A0"/>
                </a:solidFill>
                <a:latin typeface="+mn-lt"/>
              </a:rPr>
              <a:t>   </a:t>
            </a:r>
            <a:br>
              <a:rPr lang="it-IT" sz="1600" i="1" dirty="0">
                <a:solidFill>
                  <a:srgbClr val="7030A0"/>
                </a:solidFill>
                <a:latin typeface="+mn-lt"/>
              </a:rPr>
            </a:br>
            <a:r>
              <a:rPr lang="it-IT" sz="1600" i="1" dirty="0">
                <a:solidFill>
                  <a:srgbClr val="7030A0"/>
                </a:solidFill>
                <a:latin typeface="+mn-lt"/>
              </a:rPr>
              <a:t>                   </a:t>
            </a:r>
            <a:r>
              <a:rPr lang="it-IT" sz="1600" i="1" dirty="0" err="1">
                <a:solidFill>
                  <a:srgbClr val="7030A0"/>
                </a:solidFill>
                <a:latin typeface="+mn-lt"/>
              </a:rPr>
              <a:t>Universität</a:t>
            </a:r>
            <a:r>
              <a:rPr lang="it-IT" sz="1600" i="1" dirty="0">
                <a:solidFill>
                  <a:srgbClr val="7030A0"/>
                </a:solidFill>
                <a:latin typeface="+mn-lt"/>
              </a:rPr>
              <a:t> München</a:t>
            </a:r>
            <a:r>
              <a:rPr lang="it-IT" sz="1600" dirty="0">
                <a:solidFill>
                  <a:schemeClr val="bg2">
                    <a:lumMod val="50000"/>
                  </a:schemeClr>
                </a:solidFill>
                <a:latin typeface="+mn-lt"/>
              </a:rPr>
              <a:t>, EU:C:1991:438,</a:t>
            </a:r>
            <a:r>
              <a:rPr lang="en-GB" sz="1600" dirty="0">
                <a:solidFill>
                  <a:schemeClr val="bg2">
                    <a:lumMod val="50000"/>
                  </a:schemeClr>
                </a:solidFill>
                <a:latin typeface="+mn-lt"/>
              </a:rPr>
              <a:t> paras 26-27)</a:t>
            </a:r>
            <a:endParaRPr lang="en-GB" sz="1800" dirty="0">
              <a:solidFill>
                <a:schemeClr val="bg2">
                  <a:lumMod val="50000"/>
                </a:schemeClr>
              </a:solidFill>
              <a:latin typeface="+mn-lt"/>
            </a:endParaRPr>
          </a:p>
          <a:p>
            <a:pPr marL="457200" lvl="1" indent="0">
              <a:lnSpc>
                <a:spcPct val="107000"/>
              </a:lnSpc>
              <a:buNone/>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4069846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1C02AEA8-BD2B-5279-A065-BE42470B051E}"/>
              </a:ext>
            </a:extLst>
          </p:cNvPr>
          <p:cNvSpPr>
            <a:spLocks noGrp="1"/>
          </p:cNvSpPr>
          <p:nvPr>
            <p:ph type="title"/>
          </p:nvPr>
        </p:nvSpPr>
        <p:spPr>
          <a:xfrm>
            <a:off x="740508" y="-549275"/>
            <a:ext cx="10236200" cy="1949450"/>
          </a:xfrm>
        </p:spPr>
        <p:txBody>
          <a:bodyPr>
            <a:normAutofit/>
          </a:bodyPr>
          <a:lstStyle/>
          <a:p>
            <a:r>
              <a:rPr lang="en-GB" sz="3600" dirty="0"/>
              <a:t>Contents of the guarantees of proper administration under EU law</a:t>
            </a:r>
            <a:endParaRPr lang="it-IT" sz="3600" dirty="0"/>
          </a:p>
        </p:txBody>
      </p:sp>
      <p:sp>
        <p:nvSpPr>
          <p:cNvPr id="3" name="Segnaposto contenuto 2">
            <a:extLst>
              <a:ext uri="{FF2B5EF4-FFF2-40B4-BE49-F238E27FC236}">
                <a16:creationId xmlns:a16="http://schemas.microsoft.com/office/drawing/2014/main" id="{54B863C6-6458-67E0-9655-217F4E676103}"/>
              </a:ext>
            </a:extLst>
          </p:cNvPr>
          <p:cNvSpPr>
            <a:spLocks noGrp="1"/>
          </p:cNvSpPr>
          <p:nvPr>
            <p:ph idx="1"/>
          </p:nvPr>
        </p:nvSpPr>
        <p:spPr>
          <a:xfrm>
            <a:off x="521677" y="1576021"/>
            <a:ext cx="10515600" cy="3862388"/>
          </a:xfrm>
        </p:spPr>
        <p:txBody>
          <a:bodyPr>
            <a:normAutofit lnSpcReduction="10000"/>
            <a:scene3d>
              <a:camera prst="orthographicFront">
                <a:rot lat="0" lon="0" rev="0"/>
              </a:camera>
              <a:lightRig rig="threePt" dir="t"/>
            </a:scene3d>
          </a:bodyPr>
          <a:lstStyle/>
          <a:p>
            <a:pPr algn="just">
              <a:lnSpc>
                <a:spcPct val="107000"/>
              </a:lnSpc>
              <a:spcAft>
                <a:spcPts val="800"/>
              </a:spcAft>
            </a:pPr>
            <a:r>
              <a:rPr lang="en-GB" sz="2400" dirty="0">
                <a:latin typeface="+mn-lt"/>
              </a:rPr>
              <a:t>Obligation of the administration to observe </a:t>
            </a:r>
            <a:r>
              <a:rPr lang="en-GB" sz="2400" dirty="0">
                <a:highlight>
                  <a:srgbClr val="FFFF00"/>
                </a:highlight>
                <a:latin typeface="+mn-lt"/>
              </a:rPr>
              <a:t>the right of the defence</a:t>
            </a:r>
            <a:r>
              <a:rPr lang="it-IT" sz="2400" dirty="0">
                <a:highlight>
                  <a:srgbClr val="FFFF00"/>
                </a:highlight>
                <a:latin typeface="+mn-lt"/>
              </a:rPr>
              <a:t> </a:t>
            </a:r>
            <a:r>
              <a:rPr lang="it-IT" sz="2400" dirty="0">
                <a:latin typeface="+mn-lt"/>
              </a:rPr>
              <a:t>(</a:t>
            </a:r>
            <a:r>
              <a:rPr lang="it-IT" sz="2400" dirty="0" err="1">
                <a:latin typeface="+mn-lt"/>
              </a:rPr>
              <a:t>principle</a:t>
            </a:r>
            <a:r>
              <a:rPr lang="it-IT" sz="2400" dirty="0">
                <a:latin typeface="+mn-lt"/>
              </a:rPr>
              <a:t> of the </a:t>
            </a:r>
            <a:r>
              <a:rPr lang="it-IT" sz="2400" dirty="0" err="1">
                <a:latin typeface="+mn-lt"/>
              </a:rPr>
              <a:t>respect</a:t>
            </a:r>
            <a:r>
              <a:rPr lang="it-IT" sz="2400" dirty="0">
                <a:latin typeface="+mn-lt"/>
              </a:rPr>
              <a:t> for the </a:t>
            </a:r>
            <a:r>
              <a:rPr lang="it-IT" sz="2400" dirty="0" err="1">
                <a:latin typeface="+mn-lt"/>
              </a:rPr>
              <a:t>rights</a:t>
            </a:r>
            <a:r>
              <a:rPr lang="it-IT" sz="2400" dirty="0">
                <a:latin typeface="+mn-lt"/>
              </a:rPr>
              <a:t> of the </a:t>
            </a:r>
            <a:r>
              <a:rPr lang="it-IT" sz="2400" dirty="0" err="1">
                <a:latin typeface="+mn-lt"/>
              </a:rPr>
              <a:t>defence</a:t>
            </a:r>
            <a:r>
              <a:rPr lang="it-IT" sz="2400" dirty="0">
                <a:latin typeface="+mn-lt"/>
              </a:rPr>
              <a:t>)</a:t>
            </a:r>
          </a:p>
          <a:p>
            <a:pPr lvl="1" algn="just">
              <a:lnSpc>
                <a:spcPct val="107000"/>
              </a:lnSpc>
              <a:spcAft>
                <a:spcPts val="800"/>
              </a:spcAft>
            </a:pPr>
            <a:r>
              <a:rPr lang="en-GB" sz="2000" dirty="0">
                <a:latin typeface="+mn-lt"/>
              </a:rPr>
              <a:t>Scope: administrative procedures which may lead to the imposition of penalties and during preliminary inquiry procedures, e.g. when adopting a decision calling for information </a:t>
            </a:r>
            <a:r>
              <a:rPr lang="en-GB" sz="1800" dirty="0">
                <a:solidFill>
                  <a:schemeClr val="bg2">
                    <a:lumMod val="50000"/>
                  </a:schemeClr>
                </a:solidFill>
                <a:latin typeface="+mn-lt"/>
              </a:rPr>
              <a:t>(Case 374/87, </a:t>
            </a:r>
            <a:r>
              <a:rPr lang="en-GB" sz="1800" i="1" dirty="0" err="1">
                <a:solidFill>
                  <a:srgbClr val="00B050"/>
                </a:solidFill>
                <a:latin typeface="+mn-lt"/>
              </a:rPr>
              <a:t>Okrem</a:t>
            </a:r>
            <a:r>
              <a:rPr lang="en-GB" sz="1800" dirty="0">
                <a:solidFill>
                  <a:schemeClr val="bg2">
                    <a:lumMod val="50000"/>
                  </a:schemeClr>
                </a:solidFill>
                <a:latin typeface="+mn-lt"/>
              </a:rPr>
              <a:t>, EU:C:1989:387, paras 33-34)</a:t>
            </a:r>
          </a:p>
          <a:p>
            <a:pPr lvl="1" algn="just">
              <a:lnSpc>
                <a:spcPct val="107000"/>
              </a:lnSpc>
              <a:spcAft>
                <a:spcPts val="800"/>
              </a:spcAft>
            </a:pPr>
            <a:r>
              <a:rPr lang="en-GB" sz="2000" dirty="0">
                <a:latin typeface="+mn-lt"/>
              </a:rPr>
              <a:t>Content: e.g. limitation periods</a:t>
            </a:r>
          </a:p>
          <a:p>
            <a:pPr lvl="3" algn="just">
              <a:lnSpc>
                <a:spcPct val="107000"/>
              </a:lnSpc>
              <a:spcAft>
                <a:spcPts val="800"/>
              </a:spcAft>
            </a:pPr>
            <a:r>
              <a:rPr lang="en-US" sz="1600" dirty="0">
                <a:latin typeface="+mn-lt"/>
              </a:rPr>
              <a:t>In respect of national legislation which comes within the scope of Community law, it is for the Member States to establish those periods in the light of, inter alia, the significance for the parties concerned of the decisions to be taken, the complexities of the procedures and of the legislation to be applied, the number of persons who may be affected and any other public or private interests which must be taken into consideration </a:t>
            </a:r>
            <a:r>
              <a:rPr lang="en-GB" sz="1600" dirty="0">
                <a:solidFill>
                  <a:schemeClr val="bg2">
                    <a:lumMod val="50000"/>
                  </a:schemeClr>
                </a:solidFill>
                <a:latin typeface="+mn-lt"/>
              </a:rPr>
              <a:t>(Case C-349/07, </a:t>
            </a:r>
            <a:r>
              <a:rPr lang="en-GB" sz="1600" i="1" dirty="0" err="1">
                <a:solidFill>
                  <a:srgbClr val="7030A0"/>
                </a:solidFill>
                <a:latin typeface="+mn-lt"/>
              </a:rPr>
              <a:t>Sopropé</a:t>
            </a:r>
            <a:r>
              <a:rPr lang="en-GB" sz="1600" dirty="0">
                <a:solidFill>
                  <a:schemeClr val="bg2">
                    <a:lumMod val="50000"/>
                  </a:schemeClr>
                </a:solidFill>
                <a:latin typeface="+mn-lt"/>
              </a:rPr>
              <a:t>, EU:C:2008:746, para. 40)</a:t>
            </a:r>
            <a:endParaRPr lang="it-IT" sz="16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409377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402CF38E-FEA3-0974-002B-029BCB50482E}"/>
              </a:ext>
            </a:extLst>
          </p:cNvPr>
          <p:cNvSpPr>
            <a:spLocks noGrp="1"/>
          </p:cNvSpPr>
          <p:nvPr>
            <p:ph type="title"/>
          </p:nvPr>
        </p:nvSpPr>
        <p:spPr>
          <a:xfrm>
            <a:off x="732692" y="-510199"/>
            <a:ext cx="7972514" cy="1949450"/>
          </a:xfrm>
        </p:spPr>
        <p:txBody>
          <a:bodyPr>
            <a:normAutofit/>
          </a:bodyPr>
          <a:lstStyle/>
          <a:p>
            <a:r>
              <a:rPr lang="en-GB" sz="3600" dirty="0"/>
              <a:t>Contents of the guarantees of proper administration under EU law</a:t>
            </a:r>
            <a:endParaRPr lang="it-IT" sz="3600" dirty="0"/>
          </a:p>
        </p:txBody>
      </p:sp>
      <p:sp>
        <p:nvSpPr>
          <p:cNvPr id="3" name="Segnaposto contenuto 2">
            <a:extLst>
              <a:ext uri="{FF2B5EF4-FFF2-40B4-BE49-F238E27FC236}">
                <a16:creationId xmlns:a16="http://schemas.microsoft.com/office/drawing/2014/main" id="{677C274F-1D73-AC4B-292C-48AAA3662D71}"/>
              </a:ext>
            </a:extLst>
          </p:cNvPr>
          <p:cNvSpPr>
            <a:spLocks noGrp="1"/>
          </p:cNvSpPr>
          <p:nvPr>
            <p:ph idx="1"/>
          </p:nvPr>
        </p:nvSpPr>
        <p:spPr>
          <a:xfrm>
            <a:off x="732692" y="1767498"/>
            <a:ext cx="10515600" cy="3862388"/>
          </a:xfrm>
        </p:spPr>
        <p:txBody>
          <a:bodyPr>
            <a:normAutofit/>
            <a:scene3d>
              <a:camera prst="orthographicFront">
                <a:rot lat="0" lon="0" rev="0"/>
              </a:camera>
              <a:lightRig rig="threePt" dir="t"/>
            </a:scene3d>
          </a:bodyPr>
          <a:lstStyle/>
          <a:p>
            <a:pPr marL="0" indent="0" algn="just">
              <a:lnSpc>
                <a:spcPct val="107000"/>
              </a:lnSpc>
              <a:spcAft>
                <a:spcPts val="800"/>
              </a:spcAft>
              <a:buNone/>
            </a:pPr>
            <a:r>
              <a:rPr lang="en-GB" sz="2400" kern="0" dirty="0">
                <a:solidFill>
                  <a:srgbClr val="000000"/>
                </a:solidFill>
                <a:effectLst/>
                <a:highlight>
                  <a:srgbClr val="FFFF00"/>
                </a:highlight>
                <a:latin typeface="+mn-lt"/>
              </a:rPr>
              <a:t>Duty of care</a:t>
            </a:r>
            <a:r>
              <a:rPr lang="en-GB" sz="2400" kern="0" dirty="0">
                <a:solidFill>
                  <a:srgbClr val="000000"/>
                </a:solidFill>
                <a:effectLst/>
                <a:latin typeface="+mn-lt"/>
              </a:rPr>
              <a:t> (art. 41.1 CFR and a general principle) </a:t>
            </a:r>
          </a:p>
          <a:p>
            <a:pPr lvl="1" algn="just">
              <a:lnSpc>
                <a:spcPct val="107000"/>
              </a:lnSpc>
              <a:spcAft>
                <a:spcPts val="800"/>
              </a:spcAft>
            </a:pPr>
            <a:r>
              <a:rPr lang="en-GB" sz="2000" kern="0" dirty="0">
                <a:solidFill>
                  <a:srgbClr val="000000"/>
                </a:solidFill>
                <a:latin typeface="+mn-lt"/>
              </a:rPr>
              <a:t>of the competent institution to </a:t>
            </a:r>
            <a:r>
              <a:rPr lang="en-GB" sz="2000" kern="0" dirty="0">
                <a:solidFill>
                  <a:srgbClr val="000000"/>
                </a:solidFill>
                <a:highlight>
                  <a:srgbClr val="FFFF00"/>
                </a:highlight>
                <a:latin typeface="+mn-lt"/>
              </a:rPr>
              <a:t>examine carefully and impartially </a:t>
            </a:r>
            <a:r>
              <a:rPr lang="en-GB" sz="2000" kern="0" dirty="0">
                <a:solidFill>
                  <a:srgbClr val="000000"/>
                </a:solidFill>
                <a:latin typeface="+mn-lt"/>
              </a:rPr>
              <a:t>all the relevant aspects of the individual case </a:t>
            </a:r>
            <a:r>
              <a:rPr lang="en-GB" sz="1600" kern="0" dirty="0">
                <a:solidFill>
                  <a:schemeClr val="bg2">
                    <a:lumMod val="50000"/>
                  </a:schemeClr>
                </a:solidFill>
                <a:latin typeface="+mn-lt"/>
              </a:rPr>
              <a:t>(Case C-269/90, </a:t>
            </a:r>
            <a:r>
              <a:rPr lang="en-GB" sz="1600" i="1" kern="0" dirty="0" err="1">
                <a:solidFill>
                  <a:srgbClr val="7030A0"/>
                </a:solidFill>
                <a:latin typeface="+mn-lt"/>
              </a:rPr>
              <a:t>Technische</a:t>
            </a:r>
            <a:r>
              <a:rPr lang="it-IT" sz="1600" i="1" dirty="0">
                <a:solidFill>
                  <a:srgbClr val="7030A0"/>
                </a:solidFill>
                <a:latin typeface="+mn-lt"/>
              </a:rPr>
              <a:t> </a:t>
            </a:r>
            <a:r>
              <a:rPr lang="it-IT" sz="1600" i="1" dirty="0" err="1">
                <a:solidFill>
                  <a:srgbClr val="7030A0"/>
                </a:solidFill>
                <a:latin typeface="+mn-lt"/>
              </a:rPr>
              <a:t>Universität</a:t>
            </a:r>
            <a:r>
              <a:rPr lang="it-IT" sz="1600" i="1" dirty="0">
                <a:solidFill>
                  <a:srgbClr val="7030A0"/>
                </a:solidFill>
                <a:latin typeface="+mn-lt"/>
              </a:rPr>
              <a:t> </a:t>
            </a:r>
            <a:r>
              <a:rPr lang="en-GB" sz="1600" i="1" kern="0" dirty="0">
                <a:solidFill>
                  <a:srgbClr val="7030A0"/>
                </a:solidFill>
                <a:latin typeface="+mn-lt"/>
              </a:rPr>
              <a:t>München</a:t>
            </a:r>
            <a:r>
              <a:rPr lang="en-GB" sz="1600" kern="0" dirty="0">
                <a:solidFill>
                  <a:schemeClr val="bg2">
                    <a:lumMod val="50000"/>
                  </a:schemeClr>
                </a:solidFill>
                <a:latin typeface="+mn-lt"/>
              </a:rPr>
              <a:t>, EU:C:1991:438, para. 14) </a:t>
            </a:r>
            <a:endParaRPr lang="en-GB" sz="2000" kern="0" dirty="0">
              <a:solidFill>
                <a:schemeClr val="bg2">
                  <a:lumMod val="50000"/>
                </a:schemeClr>
              </a:solidFill>
              <a:latin typeface="+mn-lt"/>
            </a:endParaRPr>
          </a:p>
          <a:p>
            <a:pPr lvl="1" algn="just">
              <a:lnSpc>
                <a:spcPct val="107000"/>
              </a:lnSpc>
              <a:spcAft>
                <a:spcPts val="800"/>
              </a:spcAft>
            </a:pPr>
            <a:r>
              <a:rPr lang="en-GB" sz="2000" kern="0" dirty="0">
                <a:solidFill>
                  <a:srgbClr val="000000"/>
                </a:solidFill>
                <a:latin typeface="+mn-lt"/>
              </a:rPr>
              <a:t>‘the right of every person to have his or her affairs handled </a:t>
            </a:r>
            <a:r>
              <a:rPr lang="en-GB" sz="2000" kern="0" dirty="0">
                <a:solidFill>
                  <a:srgbClr val="000000"/>
                </a:solidFill>
                <a:highlight>
                  <a:srgbClr val="FFFF00"/>
                </a:highlight>
                <a:latin typeface="+mn-lt"/>
              </a:rPr>
              <a:t>impartially, fairly and within reasonable time</a:t>
            </a:r>
            <a:r>
              <a:rPr lang="en-GB" sz="2000" kern="0" dirty="0">
                <a:solidFill>
                  <a:srgbClr val="000000"/>
                </a:solidFill>
                <a:latin typeface="+mn-lt"/>
              </a:rPr>
              <a:t>’ (art 41.1 CFR)</a:t>
            </a:r>
            <a:endParaRPr lang="it-IT" sz="2000" kern="0" dirty="0">
              <a:solidFill>
                <a:srgbClr val="000000"/>
              </a:solidFill>
              <a:latin typeface="+mn-lt"/>
            </a:endParaRPr>
          </a:p>
          <a:p>
            <a:pPr algn="just">
              <a:lnSpc>
                <a:spcPct val="107000"/>
              </a:lnSpc>
              <a:spcAft>
                <a:spcPts val="800"/>
              </a:spcAft>
            </a:pPr>
            <a:endParaRPr lang="it-IT" sz="2400" dirty="0">
              <a:highlight>
                <a:srgbClr val="FFFF00"/>
              </a:highlight>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407242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3A682EB6-12B0-F8BE-1604-369608B9D7FA}"/>
              </a:ext>
            </a:extLst>
          </p:cNvPr>
          <p:cNvSpPr>
            <a:spLocks noGrp="1"/>
          </p:cNvSpPr>
          <p:nvPr>
            <p:ph type="title"/>
          </p:nvPr>
        </p:nvSpPr>
        <p:spPr>
          <a:xfrm>
            <a:off x="717060" y="-478936"/>
            <a:ext cx="8294077" cy="1949450"/>
          </a:xfrm>
        </p:spPr>
        <p:txBody>
          <a:bodyPr>
            <a:normAutofit/>
          </a:bodyPr>
          <a:lstStyle/>
          <a:p>
            <a:r>
              <a:rPr lang="en-GB" sz="3600" dirty="0"/>
              <a:t>Contents of the guarantees of proper administration under EU law</a:t>
            </a:r>
            <a:endParaRPr lang="it-IT" sz="3600" dirty="0"/>
          </a:p>
        </p:txBody>
      </p:sp>
      <p:sp>
        <p:nvSpPr>
          <p:cNvPr id="3" name="Segnaposto contenuto 2">
            <a:extLst>
              <a:ext uri="{FF2B5EF4-FFF2-40B4-BE49-F238E27FC236}">
                <a16:creationId xmlns:a16="http://schemas.microsoft.com/office/drawing/2014/main" id="{B311DF9A-BE3E-4AC4-453C-250415BC3729}"/>
              </a:ext>
            </a:extLst>
          </p:cNvPr>
          <p:cNvSpPr>
            <a:spLocks noGrp="1"/>
          </p:cNvSpPr>
          <p:nvPr>
            <p:ph idx="1"/>
          </p:nvPr>
        </p:nvSpPr>
        <p:spPr>
          <a:xfrm>
            <a:off x="717060" y="1633023"/>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latin typeface="+mn-lt"/>
              </a:rPr>
              <a:t>The right of every person </a:t>
            </a:r>
            <a:r>
              <a:rPr lang="en-GB" sz="2400" kern="0" dirty="0">
                <a:solidFill>
                  <a:srgbClr val="000000"/>
                </a:solidFill>
                <a:highlight>
                  <a:srgbClr val="FFFF00"/>
                </a:highlight>
                <a:latin typeface="+mn-lt"/>
              </a:rPr>
              <a:t>to be heard</a:t>
            </a:r>
            <a:r>
              <a:rPr lang="en-GB" sz="2400" kern="0" dirty="0">
                <a:solidFill>
                  <a:srgbClr val="000000"/>
                </a:solidFill>
                <a:latin typeface="+mn-lt"/>
              </a:rPr>
              <a:t>, before any individual measures which would affect him or her adversely is taken (art 41.2.a CFR and a general principle)</a:t>
            </a:r>
          </a:p>
          <a:p>
            <a:pPr lvl="1" algn="just">
              <a:lnSpc>
                <a:spcPct val="107000"/>
              </a:lnSpc>
              <a:spcAft>
                <a:spcPts val="800"/>
              </a:spcAft>
            </a:pPr>
            <a:r>
              <a:rPr lang="en-GB" sz="2000" kern="0" dirty="0">
                <a:solidFill>
                  <a:srgbClr val="000000"/>
                </a:solidFill>
                <a:latin typeface="+mn-lt"/>
              </a:rPr>
              <a:t>it also applies to legal persons </a:t>
            </a:r>
          </a:p>
          <a:p>
            <a:pPr lvl="1" algn="just">
              <a:lnSpc>
                <a:spcPct val="107000"/>
              </a:lnSpc>
              <a:spcAft>
                <a:spcPts val="800"/>
              </a:spcAft>
            </a:pPr>
            <a:r>
              <a:rPr lang="en-GB" sz="2000" kern="0" dirty="0">
                <a:solidFill>
                  <a:srgbClr val="000000"/>
                </a:solidFill>
                <a:latin typeface="+mn-lt"/>
              </a:rPr>
              <a:t>it requires that ‘the person concerned should be able, during the actual procedure before the [administration], to put his own case and properly make his views known</a:t>
            </a:r>
            <a:br>
              <a:rPr lang="en-GB" sz="2000" kern="0" dirty="0">
                <a:solidFill>
                  <a:srgbClr val="000000"/>
                </a:solidFill>
                <a:latin typeface="+mn-lt"/>
              </a:rPr>
            </a:br>
            <a:r>
              <a:rPr lang="en-GB" sz="2000" kern="0" dirty="0">
                <a:solidFill>
                  <a:srgbClr val="000000"/>
                </a:solidFill>
                <a:latin typeface="+mn-lt"/>
              </a:rPr>
              <a:t>       on the relevant circumstances and, where necessary, on the documents taken</a:t>
            </a:r>
            <a:br>
              <a:rPr lang="en-GB" sz="2000" kern="0" dirty="0">
                <a:solidFill>
                  <a:srgbClr val="000000"/>
                </a:solidFill>
                <a:latin typeface="+mn-lt"/>
              </a:rPr>
            </a:br>
            <a:r>
              <a:rPr lang="en-GB" sz="2000" kern="0" dirty="0">
                <a:solidFill>
                  <a:srgbClr val="000000"/>
                </a:solidFill>
                <a:latin typeface="+mn-lt"/>
              </a:rPr>
              <a:t>               into account by the [institution]’ </a:t>
            </a:r>
            <a:r>
              <a:rPr lang="en-GB" sz="1600" kern="0" dirty="0">
                <a:solidFill>
                  <a:schemeClr val="bg2">
                    <a:lumMod val="50000"/>
                  </a:schemeClr>
                </a:solidFill>
                <a:latin typeface="+mn-lt"/>
              </a:rPr>
              <a:t>(Case C-269/90, </a:t>
            </a:r>
            <a:r>
              <a:rPr lang="en-GB" sz="1600" i="1" kern="0" dirty="0" err="1">
                <a:solidFill>
                  <a:srgbClr val="7030A0"/>
                </a:solidFill>
                <a:latin typeface="+mn-lt"/>
              </a:rPr>
              <a:t>Technische</a:t>
            </a:r>
            <a:r>
              <a:rPr lang="it-IT" sz="1600" i="1" dirty="0">
                <a:solidFill>
                  <a:srgbClr val="7030A0"/>
                </a:solidFill>
                <a:latin typeface="+mn-lt"/>
              </a:rPr>
              <a:t> </a:t>
            </a:r>
            <a:r>
              <a:rPr lang="it-IT" sz="1600" i="1" dirty="0" err="1">
                <a:solidFill>
                  <a:srgbClr val="7030A0"/>
                </a:solidFill>
                <a:latin typeface="+mn-lt"/>
              </a:rPr>
              <a:t>Universität</a:t>
            </a:r>
            <a:r>
              <a:rPr lang="it-IT" sz="1600" i="1" dirty="0">
                <a:solidFill>
                  <a:srgbClr val="7030A0"/>
                </a:solidFill>
                <a:latin typeface="+mn-lt"/>
              </a:rPr>
              <a:t> </a:t>
            </a:r>
            <a:br>
              <a:rPr lang="it-IT" sz="1600" i="1" dirty="0">
                <a:solidFill>
                  <a:srgbClr val="7030A0"/>
                </a:solidFill>
                <a:latin typeface="+mn-lt"/>
              </a:rPr>
            </a:br>
            <a:r>
              <a:rPr lang="it-IT" sz="1600" i="1" dirty="0">
                <a:solidFill>
                  <a:srgbClr val="7030A0"/>
                </a:solidFill>
                <a:latin typeface="+mn-lt"/>
              </a:rPr>
              <a:t>                       </a:t>
            </a:r>
            <a:r>
              <a:rPr lang="en-GB" sz="1600" i="1" kern="0" dirty="0">
                <a:solidFill>
                  <a:srgbClr val="7030A0"/>
                </a:solidFill>
                <a:latin typeface="+mn-lt"/>
              </a:rPr>
              <a:t>München</a:t>
            </a:r>
            <a:r>
              <a:rPr lang="en-GB" sz="1600" kern="0" dirty="0">
                <a:solidFill>
                  <a:schemeClr val="bg2">
                    <a:lumMod val="50000"/>
                  </a:schemeClr>
                </a:solidFill>
                <a:latin typeface="+mn-lt"/>
              </a:rPr>
              <a:t>, EU:C:1991:438, para. 25)</a:t>
            </a:r>
            <a:endParaRPr lang="it-IT" sz="2000" kern="0" dirty="0">
              <a:solidFill>
                <a:schemeClr val="bg2">
                  <a:lumMod val="50000"/>
                </a:schemeClr>
              </a:solidFill>
              <a:latin typeface="+mn-lt"/>
            </a:endParaRPr>
          </a:p>
          <a:p>
            <a:pPr marL="0" indent="0" algn="just">
              <a:lnSpc>
                <a:spcPct val="107000"/>
              </a:lnSpc>
              <a:spcAft>
                <a:spcPts val="800"/>
              </a:spcAft>
              <a:buNone/>
            </a:pPr>
            <a:endParaRPr lang="it-IT" sz="2400" dirty="0">
              <a:highlight>
                <a:srgbClr val="FFFF00"/>
              </a:highlight>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2912987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13FEDC84-8E29-2D33-9AD3-D71E8186A74B}"/>
              </a:ext>
            </a:extLst>
          </p:cNvPr>
          <p:cNvSpPr>
            <a:spLocks noGrp="1"/>
          </p:cNvSpPr>
          <p:nvPr>
            <p:ph type="title"/>
          </p:nvPr>
        </p:nvSpPr>
        <p:spPr>
          <a:xfrm>
            <a:off x="666262" y="-514106"/>
            <a:ext cx="7972514" cy="1949450"/>
          </a:xfrm>
        </p:spPr>
        <p:txBody>
          <a:bodyPr>
            <a:normAutofit/>
          </a:bodyPr>
          <a:lstStyle/>
          <a:p>
            <a:r>
              <a:rPr lang="en-GB" sz="3600" dirty="0"/>
              <a:t>Contents of the guarantees of proper administration under EU law</a:t>
            </a:r>
            <a:endParaRPr lang="it-IT" sz="3600" dirty="0"/>
          </a:p>
        </p:txBody>
      </p:sp>
      <p:sp>
        <p:nvSpPr>
          <p:cNvPr id="3" name="Segnaposto contenuto 2">
            <a:extLst>
              <a:ext uri="{FF2B5EF4-FFF2-40B4-BE49-F238E27FC236}">
                <a16:creationId xmlns:a16="http://schemas.microsoft.com/office/drawing/2014/main" id="{04D88D69-45F4-84C2-4E98-295C0F1F22E5}"/>
              </a:ext>
            </a:extLst>
          </p:cNvPr>
          <p:cNvSpPr>
            <a:spLocks noGrp="1"/>
          </p:cNvSpPr>
          <p:nvPr>
            <p:ph idx="1"/>
          </p:nvPr>
        </p:nvSpPr>
        <p:spPr>
          <a:xfrm>
            <a:off x="549031" y="1845652"/>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latin typeface="+mn-lt"/>
              </a:rPr>
              <a:t>The right of every person to have </a:t>
            </a:r>
            <a:r>
              <a:rPr lang="en-GB" sz="2400" kern="0" dirty="0">
                <a:solidFill>
                  <a:srgbClr val="000000"/>
                </a:solidFill>
                <a:highlight>
                  <a:srgbClr val="FFFF00"/>
                </a:highlight>
                <a:latin typeface="+mn-lt"/>
              </a:rPr>
              <a:t>access to his or her file </a:t>
            </a:r>
            <a:r>
              <a:rPr lang="en-GB" sz="2400" kern="0" dirty="0">
                <a:solidFill>
                  <a:srgbClr val="000000"/>
                </a:solidFill>
                <a:latin typeface="+mn-lt"/>
              </a:rPr>
              <a:t>(art. 41.2.b CFR)</a:t>
            </a:r>
          </a:p>
          <a:p>
            <a:pPr algn="just">
              <a:lnSpc>
                <a:spcPct val="107000"/>
              </a:lnSpc>
              <a:spcAft>
                <a:spcPts val="800"/>
              </a:spcAft>
            </a:pPr>
            <a:r>
              <a:rPr lang="en-GB" sz="2400" kern="0" dirty="0">
                <a:solidFill>
                  <a:srgbClr val="000000"/>
                </a:solidFill>
                <a:latin typeface="+mn-lt"/>
              </a:rPr>
              <a:t>The right to have [the Union or the Member State] </a:t>
            </a:r>
            <a:r>
              <a:rPr lang="en-GB" sz="2400" kern="0" dirty="0">
                <a:solidFill>
                  <a:srgbClr val="000000"/>
                </a:solidFill>
                <a:highlight>
                  <a:srgbClr val="FFFF00"/>
                </a:highlight>
                <a:latin typeface="+mn-lt"/>
              </a:rPr>
              <a:t>make good any damage caused</a:t>
            </a:r>
            <a:r>
              <a:rPr lang="en-GB" sz="2400" kern="0" dirty="0">
                <a:solidFill>
                  <a:srgbClr val="000000"/>
                </a:solidFill>
                <a:latin typeface="+mn-lt"/>
              </a:rPr>
              <a:t> by its institutions or civil servants in the performance of their duties (art 41.3 CFR, general principle of extra-contractual liability, art 340 TFEU)</a:t>
            </a:r>
            <a:endParaRPr lang="it-IT" sz="2400" kern="0" dirty="0">
              <a:solidFill>
                <a:srgbClr val="000000"/>
              </a:solidFill>
              <a:latin typeface="+mn-lt"/>
            </a:endParaRPr>
          </a:p>
          <a:p>
            <a:pPr marL="0" indent="0" algn="just">
              <a:lnSpc>
                <a:spcPct val="107000"/>
              </a:lnSpc>
              <a:spcAft>
                <a:spcPts val="800"/>
              </a:spcAft>
              <a:buNone/>
            </a:pPr>
            <a:endParaRPr lang="it-IT" sz="2400" dirty="0">
              <a:highlight>
                <a:srgbClr val="FFFF00"/>
              </a:highlight>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241483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234DE4F4-9F04-8599-2870-3E892940BEE2}"/>
              </a:ext>
            </a:extLst>
          </p:cNvPr>
          <p:cNvSpPr>
            <a:spLocks noGrp="1"/>
          </p:cNvSpPr>
          <p:nvPr>
            <p:ph type="title"/>
          </p:nvPr>
        </p:nvSpPr>
        <p:spPr>
          <a:xfrm>
            <a:off x="654538" y="-521921"/>
            <a:ext cx="8454292" cy="1949450"/>
          </a:xfrm>
        </p:spPr>
        <p:txBody>
          <a:bodyPr>
            <a:normAutofit/>
          </a:bodyPr>
          <a:lstStyle/>
          <a:p>
            <a:r>
              <a:rPr lang="en-GB" sz="3600" dirty="0"/>
              <a:t>Effective protection against administrative decisions that have become final</a:t>
            </a:r>
            <a:endParaRPr lang="it-IT" sz="3600" dirty="0"/>
          </a:p>
        </p:txBody>
      </p:sp>
      <p:sp>
        <p:nvSpPr>
          <p:cNvPr id="3" name="Segnaposto contenuto 2">
            <a:extLst>
              <a:ext uri="{FF2B5EF4-FFF2-40B4-BE49-F238E27FC236}">
                <a16:creationId xmlns:a16="http://schemas.microsoft.com/office/drawing/2014/main" id="{68DE8FE0-EA3E-04B2-0D01-7D828CE88D66}"/>
              </a:ext>
            </a:extLst>
          </p:cNvPr>
          <p:cNvSpPr>
            <a:spLocks noGrp="1"/>
          </p:cNvSpPr>
          <p:nvPr>
            <p:ph idx="1"/>
          </p:nvPr>
        </p:nvSpPr>
        <p:spPr>
          <a:xfrm>
            <a:off x="838200" y="1830828"/>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US" sz="2400" dirty="0">
                <a:latin typeface="+mn-lt"/>
              </a:rPr>
              <a:t>upon expiry of reasonable time limits for legal remedies</a:t>
            </a:r>
          </a:p>
          <a:p>
            <a:pPr algn="just">
              <a:lnSpc>
                <a:spcPct val="107000"/>
              </a:lnSpc>
              <a:spcAft>
                <a:spcPts val="800"/>
              </a:spcAft>
            </a:pPr>
            <a:r>
              <a:rPr lang="en-US" sz="2400" dirty="0">
                <a:latin typeface="+mn-lt"/>
              </a:rPr>
              <a:t>A balance between the requirements for </a:t>
            </a:r>
            <a:r>
              <a:rPr lang="en-US" sz="2400" i="1" dirty="0">
                <a:latin typeface="+mn-lt"/>
              </a:rPr>
              <a:t>legal certainty </a:t>
            </a:r>
            <a:r>
              <a:rPr lang="en-US" sz="2400" dirty="0">
                <a:latin typeface="+mn-lt"/>
              </a:rPr>
              <a:t>and for </a:t>
            </a:r>
            <a:r>
              <a:rPr lang="en-US" sz="2400" i="1" dirty="0">
                <a:latin typeface="+mn-lt"/>
              </a:rPr>
              <a:t>legality</a:t>
            </a:r>
            <a:r>
              <a:rPr lang="en-US" sz="2400" dirty="0">
                <a:latin typeface="+mn-lt"/>
              </a:rPr>
              <a:t> under EU law </a:t>
            </a:r>
            <a:r>
              <a:rPr lang="en-US" sz="2400" dirty="0">
                <a:latin typeface="+mn-lt"/>
                <a:sym typeface="Wingdings" panose="05000000000000000000" pitchFamily="2" charset="2"/>
              </a:rPr>
              <a:t> in </a:t>
            </a:r>
            <a:r>
              <a:rPr lang="en-US" sz="2400" dirty="0">
                <a:latin typeface="+mn-lt"/>
              </a:rPr>
              <a:t>certain cases, EU law may require review</a:t>
            </a:r>
          </a:p>
          <a:p>
            <a:pPr lvl="2" algn="just">
              <a:lnSpc>
                <a:spcPct val="107000"/>
              </a:lnSpc>
              <a:spcAft>
                <a:spcPts val="800"/>
              </a:spcAft>
            </a:pPr>
            <a:r>
              <a:rPr lang="en-US" dirty="0">
                <a:latin typeface="+mn-lt"/>
              </a:rPr>
              <a:t>account of the particular features of the situations and interests at issue: violation of a fundamental freedom and of a fundamental right under EU law and its far-reaching consequences (e.g., thousands of individuals affected)</a:t>
            </a:r>
          </a:p>
          <a:p>
            <a:pPr marL="914400" lvl="2" indent="0" algn="just">
              <a:lnSpc>
                <a:spcPct val="107000"/>
              </a:lnSpc>
              <a:spcAft>
                <a:spcPts val="800"/>
              </a:spcAft>
              <a:buNone/>
            </a:pPr>
            <a:r>
              <a:rPr lang="en-US" dirty="0">
                <a:latin typeface="+mn-lt"/>
              </a:rPr>
              <a:t>	</a:t>
            </a:r>
            <a:r>
              <a:rPr lang="en-GB" sz="2000" kern="0" dirty="0">
                <a:solidFill>
                  <a:schemeClr val="bg2">
                    <a:lumMod val="50000"/>
                  </a:schemeClr>
                </a:solidFill>
                <a:latin typeface="+mn-lt"/>
              </a:rPr>
              <a:t> (Case C-177/20, </a:t>
            </a:r>
            <a:r>
              <a:rPr lang="en-GB" sz="2000" i="1" kern="0" dirty="0" err="1">
                <a:solidFill>
                  <a:srgbClr val="7030A0"/>
                </a:solidFill>
                <a:latin typeface="+mn-lt"/>
              </a:rPr>
              <a:t>Grossmania</a:t>
            </a:r>
            <a:r>
              <a:rPr lang="en-GB" sz="2000" kern="0" dirty="0">
                <a:solidFill>
                  <a:schemeClr val="bg2">
                    <a:lumMod val="50000"/>
                  </a:schemeClr>
                </a:solidFill>
                <a:latin typeface="+mn-lt"/>
              </a:rPr>
              <a:t>, EU:C:2022:175, paras. 51-58)</a:t>
            </a:r>
            <a:endParaRPr lang="en-US" dirty="0">
              <a:latin typeface="+mn-lt"/>
            </a:endParaRPr>
          </a:p>
          <a:p>
            <a:pPr lvl="1" algn="just">
              <a:lnSpc>
                <a:spcPct val="107000"/>
              </a:lnSpc>
              <a:spcAft>
                <a:spcPts val="800"/>
              </a:spcAft>
            </a:pPr>
            <a:endParaRPr lang="en-US" sz="2000" dirty="0">
              <a:latin typeface="+mn-lt"/>
            </a:endParaRPr>
          </a:p>
        </p:txBody>
      </p:sp>
    </p:spTree>
    <p:extLst>
      <p:ext uri="{BB962C8B-B14F-4D97-AF65-F5344CB8AC3E}">
        <p14:creationId xmlns:p14="http://schemas.microsoft.com/office/powerpoint/2010/main" val="310784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FF7B75-0223-4720-8202-A9CAA33B994F}"/>
              </a:ext>
            </a:extLst>
          </p:cNvPr>
          <p:cNvSpPr>
            <a:spLocks noGrp="1"/>
          </p:cNvSpPr>
          <p:nvPr>
            <p:ph type="title"/>
          </p:nvPr>
        </p:nvSpPr>
        <p:spPr>
          <a:xfrm>
            <a:off x="429847" y="1083163"/>
            <a:ext cx="11680092" cy="3343276"/>
          </a:xfrm>
        </p:spPr>
        <p:txBody>
          <a:bodyPr>
            <a:normAutofit fontScale="90000"/>
          </a:bodyPr>
          <a:lstStyle/>
          <a:p>
            <a:pPr>
              <a:lnSpc>
                <a:spcPct val="107000"/>
              </a:lnSpc>
              <a:spcAft>
                <a:spcPts val="800"/>
              </a:spcAft>
            </a:pPr>
            <a:r>
              <a:rPr lang="en-GB" dirty="0"/>
              <a:t>3. The general principle of effective judicial protection</a:t>
            </a:r>
            <a:endParaRPr lang="it-IT" dirty="0"/>
          </a:p>
        </p:txBody>
      </p:sp>
      <p:sp>
        <p:nvSpPr>
          <p:cNvPr id="5" name="Segnaposto testo 4">
            <a:extLst>
              <a:ext uri="{FF2B5EF4-FFF2-40B4-BE49-F238E27FC236}">
                <a16:creationId xmlns:a16="http://schemas.microsoft.com/office/drawing/2014/main" id="{2DF52E87-B35D-4D6A-A47A-01B85CEE8886}"/>
              </a:ext>
            </a:extLst>
          </p:cNvPr>
          <p:cNvSpPr>
            <a:spLocks noGrp="1"/>
          </p:cNvSpPr>
          <p:nvPr>
            <p:ph type="body" idx="1"/>
          </p:nvPr>
        </p:nvSpPr>
        <p:spPr>
          <a:xfrm>
            <a:off x="511908" y="4468831"/>
            <a:ext cx="9885051" cy="1143000"/>
          </a:xfrm>
        </p:spPr>
        <p:txBody>
          <a:bodyPr>
            <a:normAutofit/>
          </a:bodyPr>
          <a:lstStyle/>
          <a:p>
            <a:r>
              <a:rPr lang="en-GB" sz="2800" dirty="0"/>
              <a:t>under EU law</a:t>
            </a:r>
            <a:endParaRPr lang="it-IT" sz="2800" dirty="0"/>
          </a:p>
        </p:txBody>
      </p:sp>
      <p:sp>
        <p:nvSpPr>
          <p:cNvPr id="6" name="Fußzeilenplatzhalter 1">
            <a:extLst>
              <a:ext uri="{FF2B5EF4-FFF2-40B4-BE49-F238E27FC236}">
                <a16:creationId xmlns:a16="http://schemas.microsoft.com/office/drawing/2014/main" id="{5DBA55B6-C74D-4B72-946C-4D45E8BCF755}"/>
              </a:ext>
            </a:extLst>
          </p:cNvPr>
          <p:cNvSpPr txBox="1">
            <a:spLocks/>
          </p:cNvSpPr>
          <p:nvPr/>
        </p:nvSpPr>
        <p:spPr>
          <a:xfrm>
            <a:off x="42985" y="6358185"/>
            <a:ext cx="834292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FISMA/2022/LVP/0010 – Online training material for judges –5.Procedural rights and effective judicial remedies under EU Law </a:t>
            </a:r>
          </a:p>
        </p:txBody>
      </p:sp>
      <p:sp>
        <p:nvSpPr>
          <p:cNvPr id="7" name="Slide Number Placeholder 3">
            <a:extLst>
              <a:ext uri="{FF2B5EF4-FFF2-40B4-BE49-F238E27FC236}">
                <a16:creationId xmlns:a16="http://schemas.microsoft.com/office/drawing/2014/main" id="{F34F45C7-27B1-4FC4-AD5C-B203AD5B0C0A}"/>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19</a:t>
            </a:fld>
            <a:endParaRPr lang="en-US" sz="1000" dirty="0"/>
          </a:p>
        </p:txBody>
      </p:sp>
    </p:spTree>
    <p:extLst>
      <p:ext uri="{BB962C8B-B14F-4D97-AF65-F5344CB8AC3E}">
        <p14:creationId xmlns:p14="http://schemas.microsoft.com/office/powerpoint/2010/main" val="126266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FF7B75-0223-4720-8202-A9CAA33B994F}"/>
              </a:ext>
            </a:extLst>
          </p:cNvPr>
          <p:cNvSpPr>
            <a:spLocks noGrp="1"/>
          </p:cNvSpPr>
          <p:nvPr>
            <p:ph type="title"/>
          </p:nvPr>
        </p:nvSpPr>
        <p:spPr>
          <a:xfrm>
            <a:off x="498886" y="573276"/>
            <a:ext cx="6237065" cy="4638676"/>
          </a:xfrm>
        </p:spPr>
        <p:txBody>
          <a:bodyPr/>
          <a:lstStyle/>
          <a:p>
            <a:pPr marL="457200">
              <a:lnSpc>
                <a:spcPct val="107000"/>
              </a:lnSpc>
            </a:pPr>
            <a:r>
              <a:rPr lang="en-GB" sz="5400" u="sng" kern="1200" dirty="0">
                <a:latin typeface="+mn-lt"/>
                <a:ea typeface="Tahoma" panose="020B0604030504040204" pitchFamily="34" charset="0"/>
                <a:cs typeface="Tahoma" panose="020B0604030504040204" pitchFamily="34" charset="0"/>
              </a:rPr>
              <a:t>Outline</a:t>
            </a:r>
            <a:br>
              <a:rPr lang="hu-HU" sz="5400" u="sng" kern="1200" dirty="0">
                <a:latin typeface="+mn-lt"/>
                <a:ea typeface="Tahoma" panose="020B0604030504040204" pitchFamily="34" charset="0"/>
                <a:cs typeface="Tahoma" panose="020B0604030504040204" pitchFamily="34" charset="0"/>
              </a:rPr>
            </a:br>
            <a:br>
              <a:rPr lang="it-IT" sz="3800" dirty="0">
                <a:latin typeface="+mn-lt"/>
              </a:rPr>
            </a:br>
            <a:r>
              <a:rPr lang="it-IT" sz="1800" dirty="0">
                <a:latin typeface="+mn-lt"/>
              </a:rPr>
              <a:t>1. </a:t>
            </a:r>
            <a:r>
              <a:rPr lang="en-GB" sz="1800" dirty="0">
                <a:latin typeface="+mn-lt"/>
              </a:rPr>
              <a:t>Introduction</a:t>
            </a:r>
            <a:br>
              <a:rPr lang="it-IT" sz="1800" dirty="0">
                <a:latin typeface="+mn-lt"/>
              </a:rPr>
            </a:br>
            <a:r>
              <a:rPr lang="it-IT" sz="1800" dirty="0">
                <a:latin typeface="+mn-lt"/>
              </a:rPr>
              <a:t>2. </a:t>
            </a:r>
            <a:r>
              <a:rPr lang="en-GB" sz="1800" dirty="0">
                <a:latin typeface="+mn-lt"/>
              </a:rPr>
              <a:t>The principles of and  fundamental right to good administration (art 41 CFR)</a:t>
            </a:r>
            <a:br>
              <a:rPr lang="en-GB" sz="1800" dirty="0">
                <a:latin typeface="+mn-lt"/>
              </a:rPr>
            </a:br>
            <a:r>
              <a:rPr lang="en-GB" sz="1800" dirty="0">
                <a:latin typeface="+mn-lt"/>
              </a:rPr>
              <a:t>3. The EU general principle of effective legal (or judicial) protection </a:t>
            </a:r>
            <a:br>
              <a:rPr lang="en-GB" sz="1800" dirty="0">
                <a:latin typeface="+mn-lt"/>
              </a:rPr>
            </a:br>
            <a:r>
              <a:rPr lang="en-GB" sz="1800" dirty="0">
                <a:latin typeface="+mn-lt"/>
              </a:rPr>
              <a:t>4. The fundamental right to an effective remedy and to a fair trial (art 47 CFR)</a:t>
            </a:r>
            <a:br>
              <a:rPr lang="en-GB" sz="1800" dirty="0">
                <a:latin typeface="+mn-lt"/>
              </a:rPr>
            </a:br>
            <a:r>
              <a:rPr lang="en-GB" sz="1800" dirty="0">
                <a:latin typeface="+mn-lt"/>
              </a:rPr>
              <a:t>5. The obligation of the Member States to ‘provide remedies sufficient to ensure effective legal protection in the fields covered by Union law’ (art 19.1, second para., TEU)</a:t>
            </a:r>
            <a:endParaRPr lang="it-IT" sz="1800" dirty="0">
              <a:latin typeface="+mn-lt"/>
            </a:endParaRPr>
          </a:p>
        </p:txBody>
      </p:sp>
      <p:sp>
        <p:nvSpPr>
          <p:cNvPr id="8" name="Slide Number Placeholder 3">
            <a:extLst>
              <a:ext uri="{FF2B5EF4-FFF2-40B4-BE49-F238E27FC236}">
                <a16:creationId xmlns:a16="http://schemas.microsoft.com/office/drawing/2014/main" id="{D9626D48-E101-474C-826B-636CA2815745}"/>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a:t>
            </a:fld>
            <a:endParaRPr lang="en-US" sz="1000" dirty="0"/>
          </a:p>
        </p:txBody>
      </p:sp>
      <p:sp>
        <p:nvSpPr>
          <p:cNvPr id="9" name="Fußzeilenplatzhalter 1">
            <a:extLst>
              <a:ext uri="{FF2B5EF4-FFF2-40B4-BE49-F238E27FC236}">
                <a16:creationId xmlns:a16="http://schemas.microsoft.com/office/drawing/2014/main" id="{9AD44415-5CAE-4EC4-9654-1277EAE95333}"/>
              </a:ext>
            </a:extLst>
          </p:cNvPr>
          <p:cNvSpPr>
            <a:spLocks noGrp="1"/>
          </p:cNvSpPr>
          <p:nvPr>
            <p:ph type="ftr" sz="quarter" idx="11"/>
          </p:nvPr>
        </p:nvSpPr>
        <p:spPr>
          <a:xfrm>
            <a:off x="42985" y="6358185"/>
            <a:ext cx="8584431" cy="365125"/>
          </a:xfrm>
        </p:spPr>
        <p:txBody>
          <a:bodyPr/>
          <a:lstStyle/>
          <a:p>
            <a:r>
              <a:rPr lang="en-US" dirty="0"/>
              <a:t>FISMA/2022/LVP/0010 – Online training material for judges –5.Procedural rights and effective judicial remedies under EU Law </a:t>
            </a:r>
          </a:p>
        </p:txBody>
      </p:sp>
    </p:spTree>
    <p:extLst>
      <p:ext uri="{BB962C8B-B14F-4D97-AF65-F5344CB8AC3E}">
        <p14:creationId xmlns:p14="http://schemas.microsoft.com/office/powerpoint/2010/main" val="242770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2F052D85-9A57-1207-904D-A784A8802DB5}"/>
              </a:ext>
            </a:extLst>
          </p:cNvPr>
          <p:cNvSpPr>
            <a:spLocks noGrp="1"/>
          </p:cNvSpPr>
          <p:nvPr>
            <p:ph type="title"/>
          </p:nvPr>
        </p:nvSpPr>
        <p:spPr>
          <a:xfrm>
            <a:off x="658723" y="-672556"/>
            <a:ext cx="10392508" cy="1949450"/>
          </a:xfrm>
        </p:spPr>
        <p:txBody>
          <a:bodyPr vert="horz" lIns="91440" tIns="45720" rIns="91440" bIns="45720" rtlCol="0" anchor="b">
            <a:normAutofit/>
          </a:bodyPr>
          <a:lstStyle/>
          <a:p>
            <a:r>
              <a:rPr lang="en-GB" sz="3600" dirty="0"/>
              <a:t>Premise: the principle of effectiveness</a:t>
            </a:r>
            <a:endParaRPr lang="it-IT" sz="3600" dirty="0"/>
          </a:p>
        </p:txBody>
      </p:sp>
      <p:sp>
        <p:nvSpPr>
          <p:cNvPr id="3" name="Segnaposto contenuto 2">
            <a:extLst>
              <a:ext uri="{FF2B5EF4-FFF2-40B4-BE49-F238E27FC236}">
                <a16:creationId xmlns:a16="http://schemas.microsoft.com/office/drawing/2014/main" id="{CF44A2B0-0705-B4D3-8D20-86345B2EB9BB}"/>
              </a:ext>
            </a:extLst>
          </p:cNvPr>
          <p:cNvSpPr>
            <a:spLocks noGrp="1"/>
          </p:cNvSpPr>
          <p:nvPr>
            <p:ph idx="1"/>
          </p:nvPr>
        </p:nvSpPr>
        <p:spPr>
          <a:xfrm>
            <a:off x="658723" y="1650570"/>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latin typeface="+mn-lt"/>
              </a:rPr>
              <a:t>It implies the principle of effectiveness of the judicial protection of the rights which individuals have from Union law</a:t>
            </a:r>
          </a:p>
          <a:p>
            <a:pPr lvl="1" algn="just">
              <a:lnSpc>
                <a:spcPct val="107000"/>
              </a:lnSpc>
              <a:spcAft>
                <a:spcPts val="800"/>
              </a:spcAft>
            </a:pPr>
            <a:r>
              <a:rPr lang="en-GB" sz="1800" kern="0" dirty="0">
                <a:solidFill>
                  <a:srgbClr val="000000"/>
                </a:solidFill>
                <a:latin typeface="+mn-lt"/>
              </a:rPr>
              <a:t>Ex. of the link: effectiveness of EU public procurement law – effective review of decisions taken by contracting authorities – national administrative procedural law – rules establishing a limitation period </a:t>
            </a:r>
            <a:r>
              <a:rPr lang="en-GB" sz="1600" kern="0" dirty="0">
                <a:solidFill>
                  <a:schemeClr val="bg2">
                    <a:lumMod val="50000"/>
                  </a:schemeClr>
                </a:solidFill>
                <a:effectLst/>
                <a:latin typeface="+mn-lt"/>
              </a:rPr>
              <a:t>(Case C-327/00, </a:t>
            </a:r>
            <a:r>
              <a:rPr lang="en-GB" sz="1600" i="1" kern="0" dirty="0" err="1">
                <a:solidFill>
                  <a:srgbClr val="7030A0"/>
                </a:solidFill>
                <a:effectLst/>
                <a:latin typeface="+mn-lt"/>
              </a:rPr>
              <a:t>Santex</a:t>
            </a:r>
            <a:r>
              <a:rPr lang="en-GB" sz="1600" kern="0" dirty="0">
                <a:solidFill>
                  <a:schemeClr val="bg2">
                    <a:lumMod val="50000"/>
                  </a:schemeClr>
                </a:solidFill>
                <a:effectLst/>
                <a:latin typeface="+mn-lt"/>
              </a:rPr>
              <a:t>, EU:C:2003:109, paras 55-62)</a:t>
            </a:r>
            <a:endParaRPr lang="it-IT" sz="1600" kern="100" dirty="0">
              <a:solidFill>
                <a:schemeClr val="bg2">
                  <a:lumMod val="50000"/>
                </a:schemeClr>
              </a:solidFill>
              <a:latin typeface="+mn-lt"/>
            </a:endParaRPr>
          </a:p>
          <a:p>
            <a:pPr algn="just">
              <a:lnSpc>
                <a:spcPct val="107000"/>
              </a:lnSpc>
              <a:spcAft>
                <a:spcPts val="800"/>
              </a:spcAft>
            </a:pPr>
            <a:r>
              <a:rPr lang="en-GB" sz="2400" kern="0" dirty="0">
                <a:solidFill>
                  <a:srgbClr val="000000"/>
                </a:solidFill>
                <a:latin typeface="+mn-lt"/>
              </a:rPr>
              <a:t>Evolution: from presumption of adequacy and sufficiency of national remedies and procedures, to interference (the </a:t>
            </a:r>
            <a:r>
              <a:rPr lang="en-GB" sz="2400" i="1" kern="0" dirty="0" err="1">
                <a:solidFill>
                  <a:srgbClr val="00B050"/>
                </a:solidFill>
                <a:latin typeface="+mn-lt"/>
              </a:rPr>
              <a:t>Rewe</a:t>
            </a:r>
            <a:r>
              <a:rPr lang="en-GB" sz="2400" kern="0" dirty="0">
                <a:solidFill>
                  <a:srgbClr val="000000"/>
                </a:solidFill>
                <a:latin typeface="+mn-lt"/>
              </a:rPr>
              <a:t> and </a:t>
            </a:r>
            <a:r>
              <a:rPr lang="en-GB" sz="2400" i="1" kern="0" dirty="0">
                <a:solidFill>
                  <a:srgbClr val="00B050"/>
                </a:solidFill>
                <a:latin typeface="+mn-lt"/>
              </a:rPr>
              <a:t>Comet</a:t>
            </a:r>
            <a:r>
              <a:rPr lang="en-GB" sz="2400" kern="0" dirty="0">
                <a:solidFill>
                  <a:srgbClr val="000000"/>
                </a:solidFill>
                <a:latin typeface="+mn-lt"/>
              </a:rPr>
              <a:t> case law)</a:t>
            </a:r>
            <a:endParaRPr lang="it-IT" sz="2400" kern="0" dirty="0">
              <a:solidFill>
                <a:srgbClr val="000000"/>
              </a:solidFill>
              <a:latin typeface="+mn-lt"/>
            </a:endParaRPr>
          </a:p>
          <a:p>
            <a:pPr marL="342900" lvl="0" indent="-342900">
              <a:lnSpc>
                <a:spcPct val="107000"/>
              </a:lnSpc>
              <a:buFont typeface="Symbol" panose="05050102010706020507" pitchFamily="18" charset="2"/>
              <a:buChar char=""/>
            </a:pPr>
            <a:endParaRPr lang="en-GB" sz="2400" dirty="0">
              <a:latin typeface="+mn-lt"/>
            </a:endParaRPr>
          </a:p>
          <a:p>
            <a:pPr marL="457200" lvl="1" indent="0">
              <a:lnSpc>
                <a:spcPct val="107000"/>
              </a:lnSpc>
              <a:buNone/>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224762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0E299668-75A5-6778-D1B9-8E1F0BC15CC5}"/>
              </a:ext>
            </a:extLst>
          </p:cNvPr>
          <p:cNvSpPr>
            <a:spLocks noGrp="1"/>
          </p:cNvSpPr>
          <p:nvPr>
            <p:ph type="title"/>
          </p:nvPr>
        </p:nvSpPr>
        <p:spPr>
          <a:xfrm>
            <a:off x="572477" y="-521921"/>
            <a:ext cx="7407031" cy="1949450"/>
          </a:xfrm>
        </p:spPr>
        <p:txBody>
          <a:bodyPr>
            <a:normAutofit/>
          </a:bodyPr>
          <a:lstStyle/>
          <a:p>
            <a:r>
              <a:rPr lang="en-GB" sz="3600" dirty="0"/>
              <a:t>Effective judicial protection as a general principle of Union law</a:t>
            </a:r>
            <a:endParaRPr lang="it-IT" sz="3600" dirty="0"/>
          </a:p>
        </p:txBody>
      </p:sp>
      <p:sp>
        <p:nvSpPr>
          <p:cNvPr id="3" name="Segnaposto contenuto 2">
            <a:extLst>
              <a:ext uri="{FF2B5EF4-FFF2-40B4-BE49-F238E27FC236}">
                <a16:creationId xmlns:a16="http://schemas.microsoft.com/office/drawing/2014/main" id="{3D0429F8-8983-0881-93E1-3A4B9C8434EB}"/>
              </a:ext>
            </a:extLst>
          </p:cNvPr>
          <p:cNvSpPr>
            <a:spLocks noGrp="1"/>
          </p:cNvSpPr>
          <p:nvPr>
            <p:ph idx="1"/>
          </p:nvPr>
        </p:nvSpPr>
        <p:spPr>
          <a:xfrm>
            <a:off x="572477" y="1800045"/>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Originally identified as such in the case law: which underlies the constitutional traditions common to the Member States and which is also laid down in arts 6 and 13 ECHR </a:t>
            </a:r>
            <a:r>
              <a:rPr lang="en-GB" sz="1900" kern="0" dirty="0">
                <a:solidFill>
                  <a:schemeClr val="bg2">
                    <a:lumMod val="50000"/>
                  </a:schemeClr>
                </a:solidFill>
                <a:effectLst/>
                <a:latin typeface="+mn-lt"/>
              </a:rPr>
              <a:t>(Case 222/84, </a:t>
            </a:r>
            <a:r>
              <a:rPr lang="en-GB" sz="1900" i="1" kern="0" dirty="0">
                <a:solidFill>
                  <a:srgbClr val="00B050"/>
                </a:solidFill>
                <a:effectLst/>
                <a:latin typeface="+mn-lt"/>
              </a:rPr>
              <a:t>Johnston</a:t>
            </a:r>
            <a:r>
              <a:rPr lang="en-GB" sz="1900" kern="0" dirty="0">
                <a:solidFill>
                  <a:schemeClr val="bg2">
                    <a:lumMod val="50000"/>
                  </a:schemeClr>
                </a:solidFill>
                <a:effectLst/>
                <a:latin typeface="+mn-lt"/>
              </a:rPr>
              <a:t>, EU:C:1986:206)</a:t>
            </a:r>
          </a:p>
          <a:p>
            <a:pPr marL="0" indent="0" algn="just">
              <a:lnSpc>
                <a:spcPct val="107000"/>
              </a:lnSpc>
              <a:spcAft>
                <a:spcPts val="800"/>
              </a:spcAft>
              <a:buNone/>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273439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C66B4E8B-C0D7-3DAC-5193-6838033B112E}"/>
              </a:ext>
            </a:extLst>
          </p:cNvPr>
          <p:cNvSpPr>
            <a:spLocks noGrp="1"/>
          </p:cNvSpPr>
          <p:nvPr>
            <p:ph type="title"/>
          </p:nvPr>
        </p:nvSpPr>
        <p:spPr>
          <a:xfrm>
            <a:off x="719721" y="-635244"/>
            <a:ext cx="8428187" cy="1949450"/>
          </a:xfrm>
        </p:spPr>
        <p:txBody>
          <a:bodyPr>
            <a:normAutofit/>
          </a:bodyPr>
          <a:lstStyle/>
          <a:p>
            <a:r>
              <a:rPr lang="en-GB" sz="2800" dirty="0"/>
              <a:t>Effective judicial protection: a fundamental right ‘in disguise’ of a general principle, or both</a:t>
            </a:r>
            <a:endParaRPr lang="it-IT" sz="2800" dirty="0"/>
          </a:p>
        </p:txBody>
      </p:sp>
      <p:sp>
        <p:nvSpPr>
          <p:cNvPr id="3" name="Segnaposto contenuto 2">
            <a:extLst>
              <a:ext uri="{FF2B5EF4-FFF2-40B4-BE49-F238E27FC236}">
                <a16:creationId xmlns:a16="http://schemas.microsoft.com/office/drawing/2014/main" id="{9BD29080-CF4E-FF4A-43F6-74FE37334A8C}"/>
              </a:ext>
            </a:extLst>
          </p:cNvPr>
          <p:cNvSpPr>
            <a:spLocks noGrp="1"/>
          </p:cNvSpPr>
          <p:nvPr>
            <p:ph idx="1"/>
          </p:nvPr>
        </p:nvSpPr>
        <p:spPr>
          <a:xfrm>
            <a:off x="719720" y="1751867"/>
            <a:ext cx="10024479"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latin typeface="+mn-lt"/>
              </a:rPr>
              <a:t>A</a:t>
            </a:r>
            <a:r>
              <a:rPr lang="en-GB" sz="2400" kern="0" dirty="0">
                <a:solidFill>
                  <a:srgbClr val="000000"/>
                </a:solidFill>
                <a:effectLst/>
                <a:latin typeface="+mn-lt"/>
              </a:rPr>
              <a:t>bsent a Union list or the listing in the Charter, protection of fundamental rights in the EU legal order is designated as a ‘general principle of Union law’ </a:t>
            </a:r>
            <a:r>
              <a:rPr lang="en-GB" sz="1800" kern="0" dirty="0">
                <a:solidFill>
                  <a:schemeClr val="bg2">
                    <a:lumMod val="50000"/>
                  </a:schemeClr>
                </a:solidFill>
                <a:effectLst/>
                <a:latin typeface="+mn-lt"/>
              </a:rPr>
              <a:t>(Case 11/70, </a:t>
            </a:r>
            <a:r>
              <a:rPr lang="en-GB" sz="1800" i="1" kern="0" dirty="0">
                <a:solidFill>
                  <a:srgbClr val="00B050"/>
                </a:solidFill>
                <a:effectLst/>
                <a:latin typeface="+mn-lt"/>
              </a:rPr>
              <a:t>Internationale </a:t>
            </a:r>
            <a:r>
              <a:rPr lang="en-GB" sz="1800" i="1" kern="0" dirty="0" err="1">
                <a:solidFill>
                  <a:srgbClr val="00B050"/>
                </a:solidFill>
                <a:effectLst/>
                <a:latin typeface="+mn-lt"/>
              </a:rPr>
              <a:t>Handelsgesselschaft</a:t>
            </a:r>
            <a:r>
              <a:rPr lang="en-GB" sz="1800" kern="0" dirty="0">
                <a:solidFill>
                  <a:schemeClr val="bg2">
                    <a:lumMod val="50000"/>
                  </a:schemeClr>
                </a:solidFill>
                <a:effectLst/>
                <a:latin typeface="+mn-lt"/>
              </a:rPr>
              <a:t>, EU:C:1970:114; Case 4/73, </a:t>
            </a:r>
            <a:r>
              <a:rPr lang="en-GB" sz="1800" i="1" kern="0" dirty="0" err="1">
                <a:solidFill>
                  <a:srgbClr val="00B050"/>
                </a:solidFill>
                <a:effectLst/>
                <a:latin typeface="+mn-lt"/>
              </a:rPr>
              <a:t>Nold</a:t>
            </a:r>
            <a:r>
              <a:rPr lang="en-GB" sz="1800" kern="0" dirty="0">
                <a:solidFill>
                  <a:schemeClr val="bg2">
                    <a:lumMod val="50000"/>
                  </a:schemeClr>
                </a:solidFill>
                <a:effectLst/>
                <a:latin typeface="+mn-lt"/>
              </a:rPr>
              <a:t>, EU:C:1974:51)</a:t>
            </a:r>
          </a:p>
          <a:p>
            <a:pPr algn="just">
              <a:lnSpc>
                <a:spcPct val="107000"/>
              </a:lnSpc>
              <a:spcAft>
                <a:spcPts val="800"/>
              </a:spcAft>
            </a:pPr>
            <a:r>
              <a:rPr lang="it-IT" sz="2400" kern="0" dirty="0" err="1">
                <a:solidFill>
                  <a:srgbClr val="000000"/>
                </a:solidFill>
                <a:latin typeface="+mn-lt"/>
              </a:rPr>
              <a:t>Subsequently</a:t>
            </a:r>
            <a:r>
              <a:rPr lang="it-IT" sz="2400" kern="0" dirty="0">
                <a:solidFill>
                  <a:srgbClr val="000000"/>
                </a:solidFill>
                <a:latin typeface="+mn-lt"/>
              </a:rPr>
              <a:t>, </a:t>
            </a:r>
            <a:r>
              <a:rPr lang="it-IT" sz="2400" kern="0" dirty="0" err="1">
                <a:solidFill>
                  <a:srgbClr val="000000"/>
                </a:solidFill>
                <a:latin typeface="+mn-lt"/>
              </a:rPr>
              <a:t>coupled</a:t>
            </a:r>
            <a:r>
              <a:rPr lang="it-IT" sz="2400" kern="0" dirty="0">
                <a:solidFill>
                  <a:srgbClr val="000000"/>
                </a:solidFill>
                <a:latin typeface="+mn-lt"/>
              </a:rPr>
              <a:t> with the EU Charter of </a:t>
            </a:r>
            <a:r>
              <a:rPr lang="it-IT" sz="2400" kern="0" dirty="0" err="1">
                <a:solidFill>
                  <a:srgbClr val="000000"/>
                </a:solidFill>
                <a:latin typeface="+mn-lt"/>
              </a:rPr>
              <a:t>Fundamental</a:t>
            </a:r>
            <a:r>
              <a:rPr lang="it-IT" sz="2400" kern="0" dirty="0">
                <a:solidFill>
                  <a:srgbClr val="000000"/>
                </a:solidFill>
                <a:latin typeface="+mn-lt"/>
              </a:rPr>
              <a:t> </a:t>
            </a:r>
            <a:r>
              <a:rPr lang="it-IT" sz="2400" kern="0" dirty="0" err="1">
                <a:solidFill>
                  <a:srgbClr val="000000"/>
                </a:solidFill>
                <a:latin typeface="+mn-lt"/>
              </a:rPr>
              <a:t>Rights</a:t>
            </a:r>
            <a:r>
              <a:rPr lang="it-IT" sz="2400" kern="0" dirty="0">
                <a:solidFill>
                  <a:srgbClr val="000000"/>
                </a:solidFill>
                <a:latin typeface="+mn-lt"/>
              </a:rPr>
              <a:t> (CFR), esp art 47 </a:t>
            </a:r>
            <a:r>
              <a:rPr lang="it-IT" sz="1800" kern="0" dirty="0">
                <a:solidFill>
                  <a:schemeClr val="bg2">
                    <a:lumMod val="50000"/>
                  </a:schemeClr>
                </a:solidFill>
                <a:latin typeface="+mn-lt"/>
              </a:rPr>
              <a:t>(</a:t>
            </a:r>
            <a:r>
              <a:rPr lang="en-GB" sz="1800" kern="0" dirty="0">
                <a:solidFill>
                  <a:schemeClr val="bg2">
                    <a:lumMod val="50000"/>
                  </a:schemeClr>
                </a:solidFill>
                <a:effectLst/>
                <a:latin typeface="+mn-lt"/>
              </a:rPr>
              <a:t>Case C-279/09, </a:t>
            </a:r>
            <a:r>
              <a:rPr lang="en-GB" sz="1800" i="1" kern="0" dirty="0">
                <a:solidFill>
                  <a:srgbClr val="7030A0"/>
                </a:solidFill>
                <a:effectLst/>
                <a:latin typeface="+mn-lt"/>
              </a:rPr>
              <a:t>DEB</a:t>
            </a:r>
            <a:r>
              <a:rPr lang="en-GB" sz="1800" kern="0" dirty="0">
                <a:solidFill>
                  <a:schemeClr val="bg2">
                    <a:lumMod val="50000"/>
                  </a:schemeClr>
                </a:solidFill>
                <a:effectLst/>
                <a:latin typeface="+mn-lt"/>
              </a:rPr>
              <a:t>, EU:C:2010:811, paras 29-32)</a:t>
            </a:r>
            <a:endParaRPr lang="it-IT" sz="1800" kern="0" dirty="0">
              <a:solidFill>
                <a:srgbClr val="000000"/>
              </a:solidFill>
              <a:latin typeface="+mn-lt"/>
            </a:endParaRPr>
          </a:p>
          <a:p>
            <a:pPr algn="just">
              <a:lnSpc>
                <a:spcPct val="107000"/>
              </a:lnSpc>
              <a:spcAft>
                <a:spcPts val="800"/>
              </a:spcAft>
            </a:pPr>
            <a:endParaRPr lang="it-IT" sz="1800" kern="100" dirty="0">
              <a:solidFill>
                <a:schemeClr val="bg2">
                  <a:lumMod val="50000"/>
                </a:schemeClr>
              </a:solidFill>
              <a:effectLst/>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654024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A4A074C3-1DA3-A89D-459B-D21CCB6D91F7}"/>
              </a:ext>
            </a:extLst>
          </p:cNvPr>
          <p:cNvSpPr>
            <a:spLocks noGrp="1"/>
          </p:cNvSpPr>
          <p:nvPr>
            <p:ph type="title"/>
          </p:nvPr>
        </p:nvSpPr>
        <p:spPr>
          <a:xfrm>
            <a:off x="486508" y="-592260"/>
            <a:ext cx="7972514" cy="1949450"/>
          </a:xfrm>
        </p:spPr>
        <p:txBody>
          <a:bodyPr>
            <a:normAutofit/>
          </a:bodyPr>
          <a:lstStyle/>
          <a:p>
            <a:r>
              <a:rPr lang="en-GB" sz="3600" dirty="0"/>
              <a:t>Scope of the general principle of effective judicial protection</a:t>
            </a:r>
            <a:endParaRPr lang="it-IT" sz="3600" dirty="0"/>
          </a:p>
        </p:txBody>
      </p:sp>
      <p:sp>
        <p:nvSpPr>
          <p:cNvPr id="3" name="Segnaposto contenuto 2">
            <a:extLst>
              <a:ext uri="{FF2B5EF4-FFF2-40B4-BE49-F238E27FC236}">
                <a16:creationId xmlns:a16="http://schemas.microsoft.com/office/drawing/2014/main" id="{A06019EC-71E6-517C-BAFF-EE8AE10DE731}"/>
              </a:ext>
            </a:extLst>
          </p:cNvPr>
          <p:cNvSpPr>
            <a:spLocks noGrp="1"/>
          </p:cNvSpPr>
          <p:nvPr>
            <p:ph idx="1"/>
          </p:nvPr>
        </p:nvSpPr>
        <p:spPr>
          <a:xfrm>
            <a:off x="486508" y="1865190"/>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It applies to</a:t>
            </a:r>
            <a:endParaRPr lang="it-IT" sz="2400" kern="100" dirty="0">
              <a:effectLst/>
              <a:latin typeface="+mn-lt"/>
            </a:endParaRPr>
          </a:p>
          <a:p>
            <a:pPr marL="1657350" lvl="3" indent="-285750">
              <a:lnSpc>
                <a:spcPct val="107000"/>
              </a:lnSpc>
              <a:buFont typeface="Courier New" panose="02070309020205020404" pitchFamily="49" charset="0"/>
              <a:buChar char="o"/>
            </a:pPr>
            <a:r>
              <a:rPr lang="en-GB" sz="2000" kern="0" dirty="0">
                <a:solidFill>
                  <a:srgbClr val="000000"/>
                </a:solidFill>
                <a:effectLst/>
                <a:highlight>
                  <a:srgbClr val="00FFFF"/>
                </a:highlight>
                <a:latin typeface="+mn-lt"/>
              </a:rPr>
              <a:t>all areas of Union law</a:t>
            </a:r>
            <a:r>
              <a:rPr lang="en-GB" sz="2000" kern="0" dirty="0">
                <a:solidFill>
                  <a:srgbClr val="000000"/>
                </a:solidFill>
                <a:effectLst/>
                <a:latin typeface="+mn-lt"/>
              </a:rPr>
              <a:t>, not only when it is codified in specific secondary law</a:t>
            </a:r>
            <a:endParaRPr lang="it-IT" sz="2000" kern="100" dirty="0">
              <a:effectLst/>
              <a:latin typeface="+mn-lt"/>
            </a:endParaRPr>
          </a:p>
          <a:p>
            <a:pPr marL="1657350" lvl="3" indent="-285750">
              <a:lnSpc>
                <a:spcPct val="107000"/>
              </a:lnSpc>
              <a:buFont typeface="Courier New" panose="02070309020205020404" pitchFamily="49" charset="0"/>
              <a:buChar char="o"/>
            </a:pPr>
            <a:r>
              <a:rPr lang="en-GB" sz="2000" kern="0" dirty="0">
                <a:solidFill>
                  <a:srgbClr val="000000"/>
                </a:solidFill>
                <a:effectLst/>
                <a:highlight>
                  <a:srgbClr val="00FFFF"/>
                </a:highlight>
                <a:latin typeface="+mn-lt"/>
              </a:rPr>
              <a:t>individuals’ rights which are derived from Union law</a:t>
            </a:r>
            <a:endParaRPr lang="it-IT" sz="2000" kern="100" dirty="0">
              <a:effectLst/>
              <a:highlight>
                <a:srgbClr val="00FFFF"/>
              </a:highlight>
              <a:latin typeface="+mn-lt"/>
            </a:endParaRPr>
          </a:p>
          <a:p>
            <a:pPr marL="1657350" lvl="3" indent="-285750">
              <a:lnSpc>
                <a:spcPct val="107000"/>
              </a:lnSpc>
              <a:spcAft>
                <a:spcPts val="800"/>
              </a:spcAft>
              <a:buFont typeface="Courier New" panose="02070309020205020404" pitchFamily="49" charset="0"/>
              <a:buChar char="o"/>
            </a:pPr>
            <a:r>
              <a:rPr lang="en-GB" sz="2000" kern="0" dirty="0">
                <a:solidFill>
                  <a:srgbClr val="000000"/>
                </a:solidFill>
                <a:effectLst/>
                <a:latin typeface="+mn-lt"/>
              </a:rPr>
              <a:t>all cases where the Member States ‘implement’ or ‘act within the scope of EU law’, i.e. </a:t>
            </a:r>
            <a:r>
              <a:rPr lang="en-GB" sz="2000" kern="0" dirty="0">
                <a:solidFill>
                  <a:srgbClr val="000000"/>
                </a:solidFill>
                <a:effectLst/>
                <a:highlight>
                  <a:srgbClr val="00FFFF"/>
                </a:highlight>
                <a:latin typeface="+mn-lt"/>
              </a:rPr>
              <a:t>cases involving the application or interpretation of a rule of Union law </a:t>
            </a:r>
            <a:r>
              <a:rPr lang="en-GB" sz="1900" kern="0" dirty="0">
                <a:solidFill>
                  <a:schemeClr val="bg2">
                    <a:lumMod val="50000"/>
                  </a:schemeClr>
                </a:solidFill>
                <a:effectLst/>
                <a:latin typeface="+mn-lt"/>
              </a:rPr>
              <a:t>(e.g., Case C-206/13, </a:t>
            </a:r>
            <a:r>
              <a:rPr lang="en-GB" sz="1900" i="1" kern="0" dirty="0">
                <a:solidFill>
                  <a:srgbClr val="00B050"/>
                </a:solidFill>
                <a:effectLst/>
                <a:latin typeface="+mn-lt"/>
              </a:rPr>
              <a:t>Siragusa</a:t>
            </a:r>
            <a:r>
              <a:rPr lang="en-GB" sz="1900" kern="0" dirty="0">
                <a:solidFill>
                  <a:schemeClr val="bg2">
                    <a:lumMod val="50000"/>
                  </a:schemeClr>
                </a:solidFill>
                <a:effectLst/>
                <a:latin typeface="+mn-lt"/>
              </a:rPr>
              <a:t>, EU:C:2014:126)</a:t>
            </a:r>
            <a:endParaRPr lang="it-IT" sz="1900" kern="100" dirty="0">
              <a:solidFill>
                <a:schemeClr val="bg2">
                  <a:lumMod val="50000"/>
                </a:schemeClr>
              </a:solidFill>
              <a:effectLst/>
              <a:latin typeface="+mn-lt"/>
            </a:endParaRPr>
          </a:p>
          <a:p>
            <a:pPr algn="just">
              <a:lnSpc>
                <a:spcPct val="107000"/>
              </a:lnSpc>
              <a:spcAft>
                <a:spcPts val="800"/>
              </a:spcAft>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490034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E791DF21-281B-6ABA-4725-7537A97D8920}"/>
              </a:ext>
            </a:extLst>
          </p:cNvPr>
          <p:cNvSpPr>
            <a:spLocks noGrp="1"/>
          </p:cNvSpPr>
          <p:nvPr>
            <p:ph type="title"/>
          </p:nvPr>
        </p:nvSpPr>
        <p:spPr>
          <a:xfrm>
            <a:off x="697523" y="-533645"/>
            <a:ext cx="8223738" cy="1949450"/>
          </a:xfrm>
        </p:spPr>
        <p:txBody>
          <a:bodyPr>
            <a:normAutofit/>
          </a:bodyPr>
          <a:lstStyle/>
          <a:p>
            <a:r>
              <a:rPr lang="en-GB" sz="3600" dirty="0"/>
              <a:t>The </a:t>
            </a:r>
            <a:r>
              <a:rPr lang="en-GB" sz="3600" i="1" dirty="0" err="1">
                <a:solidFill>
                  <a:srgbClr val="00B050"/>
                </a:solidFill>
              </a:rPr>
              <a:t>Rewe</a:t>
            </a:r>
            <a:r>
              <a:rPr lang="en-GB" sz="3600" dirty="0"/>
              <a:t> and </a:t>
            </a:r>
            <a:r>
              <a:rPr lang="en-GB" sz="3600" i="1" dirty="0">
                <a:solidFill>
                  <a:srgbClr val="00B050"/>
                </a:solidFill>
              </a:rPr>
              <a:t>Comet</a:t>
            </a:r>
            <a:r>
              <a:rPr lang="en-GB" sz="3600" dirty="0"/>
              <a:t> case law: the principles</a:t>
            </a:r>
            <a:endParaRPr lang="it-IT" sz="3600" dirty="0"/>
          </a:p>
        </p:txBody>
      </p:sp>
      <p:sp>
        <p:nvSpPr>
          <p:cNvPr id="3" name="Segnaposto contenuto 2">
            <a:extLst>
              <a:ext uri="{FF2B5EF4-FFF2-40B4-BE49-F238E27FC236}">
                <a16:creationId xmlns:a16="http://schemas.microsoft.com/office/drawing/2014/main" id="{B1D4BE10-DF9F-BAF2-CAA7-B63D31C2A0A4}"/>
              </a:ext>
            </a:extLst>
          </p:cNvPr>
          <p:cNvSpPr>
            <a:spLocks noGrp="1"/>
          </p:cNvSpPr>
          <p:nvPr>
            <p:ph idx="1"/>
          </p:nvPr>
        </p:nvSpPr>
        <p:spPr>
          <a:xfrm>
            <a:off x="494323" y="1716698"/>
            <a:ext cx="10515600" cy="3862388"/>
          </a:xfrm>
        </p:spPr>
        <p:txBody>
          <a:bodyPr>
            <a:normAutofit fontScale="92500" lnSpcReduction="20000"/>
            <a:scene3d>
              <a:camera prst="orthographicFront">
                <a:rot lat="0" lon="0" rev="0"/>
              </a:camera>
              <a:lightRig rig="threePt" dir="t"/>
            </a:scene3d>
          </a:bodyPr>
          <a:lstStyle/>
          <a:p>
            <a:pPr algn="just">
              <a:lnSpc>
                <a:spcPct val="107000"/>
              </a:lnSpc>
              <a:spcAft>
                <a:spcPts val="800"/>
              </a:spcAft>
            </a:pPr>
            <a:r>
              <a:rPr lang="en-GB" sz="2600" kern="0" dirty="0">
                <a:solidFill>
                  <a:srgbClr val="000000"/>
                </a:solidFill>
                <a:effectLst/>
                <a:latin typeface="+mn-lt"/>
              </a:rPr>
              <a:t>Procedural autonomy of the Member States </a:t>
            </a:r>
          </a:p>
          <a:p>
            <a:pPr lvl="1" algn="just">
              <a:lnSpc>
                <a:spcPct val="107000"/>
              </a:lnSpc>
              <a:spcAft>
                <a:spcPts val="800"/>
              </a:spcAft>
            </a:pPr>
            <a:r>
              <a:rPr lang="en-GB" sz="2000" kern="0" dirty="0">
                <a:solidFill>
                  <a:srgbClr val="000000"/>
                </a:solidFill>
                <a:effectLst/>
                <a:latin typeface="+mn-lt"/>
              </a:rPr>
              <a:t>‘it is for the domestic legal system of each Member State to designate the courts having jurisdiction and to determine the procedural conditions governing actions at law’ intended to safeguard rights conferred by Union law </a:t>
            </a:r>
            <a:r>
              <a:rPr lang="en-GB" sz="1900" kern="0" dirty="0">
                <a:solidFill>
                  <a:schemeClr val="bg2">
                    <a:lumMod val="50000"/>
                  </a:schemeClr>
                </a:solidFill>
                <a:effectLst/>
                <a:latin typeface="+mn-lt"/>
              </a:rPr>
              <a:t>(</a:t>
            </a:r>
            <a:r>
              <a:rPr lang="en-GB" sz="1900" i="1" kern="0" dirty="0" err="1">
                <a:solidFill>
                  <a:srgbClr val="00B050"/>
                </a:solidFill>
                <a:effectLst/>
                <a:latin typeface="+mn-lt"/>
              </a:rPr>
              <a:t>Rewe</a:t>
            </a:r>
            <a:r>
              <a:rPr lang="en-GB" sz="1900" kern="0" dirty="0">
                <a:solidFill>
                  <a:schemeClr val="bg2">
                    <a:lumMod val="50000"/>
                  </a:schemeClr>
                </a:solidFill>
                <a:effectLst/>
                <a:latin typeface="+mn-lt"/>
              </a:rPr>
              <a:t>, para. 5)</a:t>
            </a:r>
            <a:endParaRPr lang="it-IT" sz="1900" kern="100" dirty="0">
              <a:solidFill>
                <a:schemeClr val="bg2">
                  <a:lumMod val="50000"/>
                </a:schemeClr>
              </a:solidFill>
              <a:latin typeface="+mn-lt"/>
            </a:endParaRPr>
          </a:p>
          <a:p>
            <a:pPr lvl="1" algn="just">
              <a:lnSpc>
                <a:spcPct val="107000"/>
              </a:lnSpc>
              <a:spcAft>
                <a:spcPts val="800"/>
              </a:spcAft>
            </a:pPr>
            <a:r>
              <a:rPr lang="en-GB" sz="2600" kern="0" dirty="0">
                <a:solidFill>
                  <a:srgbClr val="000000"/>
                </a:solidFill>
                <a:effectLst/>
                <a:latin typeface="+mn-lt"/>
              </a:rPr>
              <a:t>Equivalence</a:t>
            </a:r>
          </a:p>
          <a:p>
            <a:pPr lvl="2" algn="just">
              <a:lnSpc>
                <a:spcPct val="107000"/>
              </a:lnSpc>
              <a:spcAft>
                <a:spcPts val="800"/>
              </a:spcAft>
            </a:pPr>
            <a:r>
              <a:rPr lang="en-US" sz="2200" kern="0" dirty="0">
                <a:solidFill>
                  <a:srgbClr val="000000"/>
                </a:solidFill>
                <a:latin typeface="+mn-lt"/>
              </a:rPr>
              <a:t>‘</a:t>
            </a:r>
            <a:r>
              <a:rPr lang="en-US" sz="2200" kern="0" dirty="0">
                <a:solidFill>
                  <a:srgbClr val="000000"/>
                </a:solidFill>
                <a:effectLst/>
                <a:latin typeface="+mn-lt"/>
              </a:rPr>
              <a:t>no less </a:t>
            </a:r>
            <a:r>
              <a:rPr lang="en-US" sz="2200" kern="0" dirty="0" err="1">
                <a:solidFill>
                  <a:srgbClr val="000000"/>
                </a:solidFill>
                <a:effectLst/>
                <a:latin typeface="+mn-lt"/>
              </a:rPr>
              <a:t>favourable</a:t>
            </a:r>
            <a:r>
              <a:rPr lang="en-US" sz="2200" kern="0" dirty="0">
                <a:solidFill>
                  <a:srgbClr val="000000"/>
                </a:solidFill>
                <a:effectLst/>
                <a:latin typeface="+mn-lt"/>
              </a:rPr>
              <a:t>’ procedural rules governing such actions than those governing similar domestic actions </a:t>
            </a:r>
            <a:endParaRPr lang="en-GB" sz="2600" kern="0" dirty="0">
              <a:solidFill>
                <a:srgbClr val="000000"/>
              </a:solidFill>
              <a:effectLst/>
              <a:latin typeface="+mn-lt"/>
            </a:endParaRPr>
          </a:p>
          <a:p>
            <a:pPr lvl="1" algn="just">
              <a:lnSpc>
                <a:spcPct val="107000"/>
              </a:lnSpc>
              <a:spcAft>
                <a:spcPts val="800"/>
              </a:spcAft>
            </a:pPr>
            <a:r>
              <a:rPr lang="en-GB" sz="2600" kern="0" dirty="0">
                <a:solidFill>
                  <a:srgbClr val="000000"/>
                </a:solidFill>
                <a:effectLst/>
                <a:latin typeface="+mn-lt"/>
              </a:rPr>
              <a:t>Effectiveness</a:t>
            </a:r>
          </a:p>
          <a:p>
            <a:pPr lvl="2" algn="just">
              <a:lnSpc>
                <a:spcPct val="107000"/>
              </a:lnSpc>
              <a:spcAft>
                <a:spcPts val="800"/>
              </a:spcAft>
            </a:pPr>
            <a:r>
              <a:rPr lang="en-GB" sz="2100" kern="0" dirty="0">
                <a:solidFill>
                  <a:srgbClr val="000000"/>
                </a:solidFill>
                <a:effectLst/>
                <a:latin typeface="+mn-lt"/>
                <a:ea typeface="Tahoma" panose="020B0604030504040204" pitchFamily="34" charset="0"/>
                <a:cs typeface="Tahoma" panose="020B0604030504040204" pitchFamily="34" charset="0"/>
              </a:rPr>
              <a:t>Such national procedures and actions must not render ‘practically impossible or ‘excessively difficult’ the exercise of these rights </a:t>
            </a:r>
            <a:endParaRPr lang="en-GB" sz="2100" dirty="0">
              <a:latin typeface="+mn-lt"/>
              <a:ea typeface="Tahoma" panose="020B0604030504040204" pitchFamily="34" charset="0"/>
              <a:cs typeface="Tahoma" panose="020B0604030504040204" pitchFamily="34" charset="0"/>
            </a:endParaRPr>
          </a:p>
          <a:p>
            <a:pPr marL="457200" lvl="1" indent="0">
              <a:lnSpc>
                <a:spcPct val="107000"/>
              </a:lnSpc>
              <a:buNone/>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108998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B3B8F454-8744-867B-9397-C25BD53FDF0B}"/>
              </a:ext>
            </a:extLst>
          </p:cNvPr>
          <p:cNvSpPr>
            <a:spLocks noGrp="1"/>
          </p:cNvSpPr>
          <p:nvPr>
            <p:ph type="title"/>
          </p:nvPr>
        </p:nvSpPr>
        <p:spPr>
          <a:xfrm>
            <a:off x="560754" y="-560998"/>
            <a:ext cx="7972514" cy="1949450"/>
          </a:xfrm>
        </p:spPr>
        <p:txBody>
          <a:bodyPr>
            <a:normAutofit/>
          </a:bodyPr>
          <a:lstStyle/>
          <a:p>
            <a:r>
              <a:rPr lang="en-GB" sz="3600" dirty="0"/>
              <a:t>Components of the general principle of effective judicial protection</a:t>
            </a:r>
            <a:endParaRPr lang="it-IT" sz="3600" dirty="0"/>
          </a:p>
        </p:txBody>
      </p:sp>
      <p:sp>
        <p:nvSpPr>
          <p:cNvPr id="3" name="Segnaposto contenuto 2">
            <a:extLst>
              <a:ext uri="{FF2B5EF4-FFF2-40B4-BE49-F238E27FC236}">
                <a16:creationId xmlns:a16="http://schemas.microsoft.com/office/drawing/2014/main" id="{DB30EB29-593F-E907-F7B9-44556DADB393}"/>
              </a:ext>
            </a:extLst>
          </p:cNvPr>
          <p:cNvSpPr>
            <a:spLocks noGrp="1"/>
          </p:cNvSpPr>
          <p:nvPr>
            <p:ph idx="1"/>
          </p:nvPr>
        </p:nvSpPr>
        <p:spPr>
          <a:xfrm>
            <a:off x="637748" y="1765582"/>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it-IT" sz="2400" kern="0" dirty="0" err="1">
                <a:solidFill>
                  <a:srgbClr val="000000"/>
                </a:solidFill>
                <a:effectLst/>
                <a:latin typeface="+mn-lt"/>
              </a:rPr>
              <a:t>Equivalence</a:t>
            </a:r>
            <a:endParaRPr lang="it-IT" sz="2400" kern="0" dirty="0">
              <a:solidFill>
                <a:srgbClr val="000000"/>
              </a:solidFill>
              <a:effectLst/>
              <a:latin typeface="+mn-lt"/>
            </a:endParaRPr>
          </a:p>
          <a:p>
            <a:pPr lvl="1" algn="just">
              <a:lnSpc>
                <a:spcPct val="107000"/>
              </a:lnSpc>
              <a:spcAft>
                <a:spcPts val="800"/>
              </a:spcAft>
            </a:pPr>
            <a:r>
              <a:rPr lang="en-US" sz="2000" dirty="0">
                <a:latin typeface="+mn-lt"/>
              </a:rPr>
              <a:t>E.g.: interim protection guarantee</a:t>
            </a:r>
            <a:r>
              <a:rPr lang="en-US" sz="1800" dirty="0">
                <a:latin typeface="+mn-lt"/>
              </a:rPr>
              <a:t>: </a:t>
            </a:r>
            <a:r>
              <a:rPr lang="en-US" sz="1800" i="1" dirty="0">
                <a:latin typeface="+mn-lt"/>
              </a:rPr>
              <a:t>cannot vary according to whether [individuals] contest the compatibility of national legal provisions with Community law or the validity of Community measures by way of secondary law, if the dispute in both cases is based on Community law itself </a:t>
            </a:r>
            <a:r>
              <a:rPr lang="en-GB" sz="1800" kern="0" dirty="0">
                <a:solidFill>
                  <a:schemeClr val="bg2">
                    <a:lumMod val="50000"/>
                  </a:schemeClr>
                </a:solidFill>
                <a:effectLst/>
                <a:latin typeface="+mn-lt"/>
              </a:rPr>
              <a:t>(Cases C-143/88 and C-92/89, </a:t>
            </a:r>
            <a:r>
              <a:rPr lang="en-GB" sz="1800" i="1" kern="0" dirty="0" err="1">
                <a:solidFill>
                  <a:srgbClr val="7030A0"/>
                </a:solidFill>
                <a:effectLst/>
                <a:latin typeface="+mn-lt"/>
              </a:rPr>
              <a:t>Zuckerfabrick</a:t>
            </a:r>
            <a:r>
              <a:rPr lang="en-GB" sz="1800" kern="0" dirty="0">
                <a:solidFill>
                  <a:schemeClr val="bg2">
                    <a:lumMod val="50000"/>
                  </a:schemeClr>
                </a:solidFill>
                <a:effectLst/>
                <a:latin typeface="+mn-lt"/>
              </a:rPr>
              <a:t>, EU:C:1991:65, para. 20)</a:t>
            </a:r>
            <a:endParaRPr lang="it-IT" sz="1800" kern="100" dirty="0">
              <a:solidFill>
                <a:schemeClr val="bg2">
                  <a:lumMod val="50000"/>
                </a:schemeClr>
              </a:solidFill>
              <a:latin typeface="+mn-lt"/>
            </a:endParaRPr>
          </a:p>
          <a:p>
            <a:pPr lvl="1" algn="just">
              <a:lnSpc>
                <a:spcPct val="107000"/>
              </a:lnSpc>
              <a:spcAft>
                <a:spcPts val="800"/>
              </a:spcAft>
            </a:pPr>
            <a:endParaRPr lang="it-IT" sz="1800" kern="100" dirty="0">
              <a:solidFill>
                <a:schemeClr val="bg2">
                  <a:lumMod val="50000"/>
                </a:schemeClr>
              </a:solidFill>
              <a:effectLst/>
              <a:highlight>
                <a:srgbClr val="FF0000"/>
              </a:highlight>
              <a:latin typeface="+mn-lt"/>
            </a:endParaRPr>
          </a:p>
          <a:p>
            <a:pPr algn="just">
              <a:lnSpc>
                <a:spcPct val="107000"/>
              </a:lnSpc>
              <a:spcAft>
                <a:spcPts val="800"/>
              </a:spcAft>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1067234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0C984FA1-013D-6527-F382-069B2F98B6CC}"/>
              </a:ext>
            </a:extLst>
          </p:cNvPr>
          <p:cNvSpPr>
            <a:spLocks noGrp="1"/>
          </p:cNvSpPr>
          <p:nvPr>
            <p:ph type="title"/>
          </p:nvPr>
        </p:nvSpPr>
        <p:spPr>
          <a:xfrm>
            <a:off x="576385" y="-494568"/>
            <a:ext cx="7972514" cy="1949450"/>
          </a:xfrm>
        </p:spPr>
        <p:txBody>
          <a:bodyPr>
            <a:normAutofit/>
          </a:bodyPr>
          <a:lstStyle/>
          <a:p>
            <a:r>
              <a:rPr lang="en-GB" sz="3600" dirty="0"/>
              <a:t>Components of the general principle of effective judicial protection</a:t>
            </a:r>
            <a:endParaRPr lang="it-IT" sz="3600" dirty="0"/>
          </a:p>
        </p:txBody>
      </p:sp>
      <p:sp>
        <p:nvSpPr>
          <p:cNvPr id="3" name="Segnaposto contenuto 2">
            <a:extLst>
              <a:ext uri="{FF2B5EF4-FFF2-40B4-BE49-F238E27FC236}">
                <a16:creationId xmlns:a16="http://schemas.microsoft.com/office/drawing/2014/main" id="{27C5432F-E7A9-A64B-6804-2A72939CBA1B}"/>
              </a:ext>
            </a:extLst>
          </p:cNvPr>
          <p:cNvSpPr>
            <a:spLocks noGrp="1"/>
          </p:cNvSpPr>
          <p:nvPr>
            <p:ph idx="1"/>
          </p:nvPr>
        </p:nvSpPr>
        <p:spPr>
          <a:xfrm>
            <a:off x="689608" y="1605367"/>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it-IT" sz="2400" kern="0" dirty="0" err="1">
                <a:solidFill>
                  <a:srgbClr val="000000"/>
                </a:solidFill>
                <a:effectLst/>
                <a:latin typeface="+mn-lt"/>
              </a:rPr>
              <a:t>Effectiveness</a:t>
            </a:r>
            <a:endParaRPr lang="it-IT" sz="2400" kern="0" dirty="0">
              <a:solidFill>
                <a:srgbClr val="000000"/>
              </a:solidFill>
              <a:effectLst/>
              <a:latin typeface="+mn-lt"/>
            </a:endParaRPr>
          </a:p>
          <a:p>
            <a:pPr lvl="1" algn="just">
              <a:lnSpc>
                <a:spcPct val="107000"/>
              </a:lnSpc>
              <a:spcAft>
                <a:spcPts val="800"/>
              </a:spcAft>
            </a:pPr>
            <a:r>
              <a:rPr lang="en-US" sz="2000" dirty="0">
                <a:latin typeface="+mn-lt"/>
              </a:rPr>
              <a:t>General test for the analysis: </a:t>
            </a:r>
          </a:p>
          <a:p>
            <a:pPr lvl="2" algn="just">
              <a:lnSpc>
                <a:spcPct val="107000"/>
              </a:lnSpc>
              <a:spcAft>
                <a:spcPts val="800"/>
              </a:spcAft>
            </a:pPr>
            <a:r>
              <a:rPr lang="en-US" sz="1800" dirty="0">
                <a:latin typeface="+mn-lt"/>
              </a:rPr>
              <a:t>by reference to the role of [a given] provision in the procedure, its progress and its special features, viewed as a whole, before the various national bodies, </a:t>
            </a:r>
          </a:p>
          <a:p>
            <a:pPr lvl="2" algn="just">
              <a:lnSpc>
                <a:spcPct val="107000"/>
              </a:lnSpc>
              <a:spcAft>
                <a:spcPts val="800"/>
              </a:spcAft>
            </a:pPr>
            <a:r>
              <a:rPr lang="en-US" sz="1800" dirty="0">
                <a:latin typeface="+mn-lt"/>
              </a:rPr>
              <a:t>taking into consideration, where relevant, the principles which lie at the basis of the national legal system, such as the protection of the rights of the </a:t>
            </a:r>
            <a:r>
              <a:rPr lang="en-US" sz="1800" dirty="0" err="1">
                <a:latin typeface="+mn-lt"/>
              </a:rPr>
              <a:t>defence</a:t>
            </a:r>
            <a:r>
              <a:rPr lang="en-US" sz="1800" dirty="0">
                <a:latin typeface="+mn-lt"/>
              </a:rPr>
              <a:t>, the principle of legal certainty and the proper conduct of the proceedings</a:t>
            </a:r>
          </a:p>
          <a:p>
            <a:pPr marL="566928" lvl="3" indent="0" algn="just">
              <a:lnSpc>
                <a:spcPct val="107000"/>
              </a:lnSpc>
              <a:spcAft>
                <a:spcPts val="800"/>
              </a:spcAft>
              <a:buNone/>
            </a:pPr>
            <a:r>
              <a:rPr lang="en-GB" sz="1600" kern="0" dirty="0">
                <a:solidFill>
                  <a:schemeClr val="bg2">
                    <a:lumMod val="50000"/>
                  </a:schemeClr>
                </a:solidFill>
                <a:effectLst/>
                <a:latin typeface="+mn-lt"/>
              </a:rPr>
              <a:t>(e.g. Case C-169/14, </a:t>
            </a:r>
            <a:r>
              <a:rPr lang="en-GB" sz="1600" i="1" kern="0" dirty="0">
                <a:solidFill>
                  <a:srgbClr val="7030A0"/>
                </a:solidFill>
                <a:latin typeface="+mn-lt"/>
              </a:rPr>
              <a:t>S</a:t>
            </a:r>
            <a:r>
              <a:rPr lang="it-IT" sz="1600" i="1" kern="0" dirty="0">
                <a:solidFill>
                  <a:srgbClr val="7030A0"/>
                </a:solidFill>
                <a:latin typeface="+mn-lt"/>
              </a:rPr>
              <a:t>á</a:t>
            </a:r>
            <a:r>
              <a:rPr lang="en-GB" sz="1600" i="1" kern="0" dirty="0" err="1">
                <a:solidFill>
                  <a:srgbClr val="7030A0"/>
                </a:solidFill>
                <a:latin typeface="+mn-lt"/>
              </a:rPr>
              <a:t>nchez</a:t>
            </a:r>
            <a:r>
              <a:rPr lang="en-GB" sz="1600" i="1" kern="0" dirty="0">
                <a:solidFill>
                  <a:srgbClr val="7030A0"/>
                </a:solidFill>
                <a:latin typeface="+mn-lt"/>
              </a:rPr>
              <a:t> </a:t>
            </a:r>
            <a:r>
              <a:rPr lang="en-GB" sz="1600" i="1" kern="0" dirty="0">
                <a:solidFill>
                  <a:srgbClr val="7030A0"/>
                </a:solidFill>
                <a:effectLst/>
                <a:latin typeface="+mn-lt"/>
              </a:rPr>
              <a:t>Morcillo</a:t>
            </a:r>
            <a:r>
              <a:rPr lang="en-GB" sz="1600" kern="0" dirty="0">
                <a:solidFill>
                  <a:schemeClr val="bg2">
                    <a:lumMod val="50000"/>
                  </a:schemeClr>
                </a:solidFill>
                <a:effectLst/>
                <a:latin typeface="+mn-lt"/>
              </a:rPr>
              <a:t>, EU:C:2014:2099, para. 34)</a:t>
            </a:r>
            <a:endParaRPr lang="en-US" sz="1600" dirty="0">
              <a:latin typeface="+mn-lt"/>
            </a:endParaRPr>
          </a:p>
          <a:p>
            <a:pPr lvl="1" algn="just">
              <a:lnSpc>
                <a:spcPct val="107000"/>
              </a:lnSpc>
              <a:spcAft>
                <a:spcPts val="800"/>
              </a:spcAft>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164807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C44C6016-B2AF-EAAD-5E56-927746B8D665}"/>
              </a:ext>
            </a:extLst>
          </p:cNvPr>
          <p:cNvSpPr>
            <a:spLocks noGrp="1"/>
          </p:cNvSpPr>
          <p:nvPr>
            <p:ph type="title"/>
          </p:nvPr>
        </p:nvSpPr>
        <p:spPr>
          <a:xfrm>
            <a:off x="627185" y="-592259"/>
            <a:ext cx="7972514" cy="1949450"/>
          </a:xfrm>
        </p:spPr>
        <p:txBody>
          <a:bodyPr>
            <a:normAutofit/>
          </a:bodyPr>
          <a:lstStyle/>
          <a:p>
            <a:r>
              <a:rPr lang="en-GB" sz="3600" dirty="0"/>
              <a:t>Components of the general principle of effective judicial protection</a:t>
            </a:r>
            <a:endParaRPr lang="it-IT" sz="3600" dirty="0"/>
          </a:p>
        </p:txBody>
      </p:sp>
      <p:sp>
        <p:nvSpPr>
          <p:cNvPr id="3" name="Segnaposto contenuto 2">
            <a:extLst>
              <a:ext uri="{FF2B5EF4-FFF2-40B4-BE49-F238E27FC236}">
                <a16:creationId xmlns:a16="http://schemas.microsoft.com/office/drawing/2014/main" id="{9998E84D-4F82-1639-FDF9-7BD100474AAC}"/>
              </a:ext>
            </a:extLst>
          </p:cNvPr>
          <p:cNvSpPr>
            <a:spLocks noGrp="1"/>
          </p:cNvSpPr>
          <p:nvPr>
            <p:ph idx="1"/>
          </p:nvPr>
        </p:nvSpPr>
        <p:spPr>
          <a:xfrm>
            <a:off x="627185" y="1749951"/>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it-IT" sz="2400" kern="0" dirty="0" err="1">
                <a:solidFill>
                  <a:srgbClr val="000000"/>
                </a:solidFill>
                <a:effectLst/>
                <a:latin typeface="+mn-lt"/>
              </a:rPr>
              <a:t>Effectiveness</a:t>
            </a:r>
            <a:endParaRPr lang="it-IT" sz="2400" kern="0" dirty="0">
              <a:solidFill>
                <a:srgbClr val="000000"/>
              </a:solidFill>
              <a:effectLst/>
              <a:latin typeface="+mn-lt"/>
            </a:endParaRPr>
          </a:p>
          <a:p>
            <a:pPr lvl="1" algn="just">
              <a:lnSpc>
                <a:spcPct val="107000"/>
              </a:lnSpc>
              <a:spcAft>
                <a:spcPts val="800"/>
              </a:spcAft>
            </a:pPr>
            <a:r>
              <a:rPr lang="it-IT" sz="2000" kern="0" dirty="0">
                <a:solidFill>
                  <a:srgbClr val="000000"/>
                </a:solidFill>
                <a:latin typeface="+mn-lt"/>
              </a:rPr>
              <a:t>E.g. </a:t>
            </a:r>
            <a:r>
              <a:rPr lang="it-IT" sz="2000" kern="0" dirty="0" err="1">
                <a:solidFill>
                  <a:srgbClr val="000000"/>
                </a:solidFill>
                <a:latin typeface="+mn-lt"/>
              </a:rPr>
              <a:t>limitation</a:t>
            </a:r>
            <a:r>
              <a:rPr lang="it-IT" sz="2000" kern="0" dirty="0">
                <a:solidFill>
                  <a:srgbClr val="000000"/>
                </a:solidFill>
                <a:latin typeface="+mn-lt"/>
              </a:rPr>
              <a:t> </a:t>
            </a:r>
            <a:r>
              <a:rPr lang="it-IT" sz="2000" kern="0" dirty="0" err="1">
                <a:solidFill>
                  <a:srgbClr val="000000"/>
                </a:solidFill>
                <a:latin typeface="+mn-lt"/>
              </a:rPr>
              <a:t>periods</a:t>
            </a:r>
            <a:r>
              <a:rPr lang="it-IT" sz="2000" kern="0" dirty="0">
                <a:solidFill>
                  <a:srgbClr val="000000"/>
                </a:solidFill>
                <a:latin typeface="+mn-lt"/>
              </a:rPr>
              <a:t>: </a:t>
            </a:r>
            <a:r>
              <a:rPr lang="it-IT" sz="1800" kern="0" dirty="0">
                <a:solidFill>
                  <a:srgbClr val="000000"/>
                </a:solidFill>
                <a:latin typeface="+mn-lt"/>
              </a:rPr>
              <a:t>must be </a:t>
            </a:r>
            <a:r>
              <a:rPr lang="it-IT" sz="1800" kern="0" dirty="0" err="1">
                <a:solidFill>
                  <a:srgbClr val="000000"/>
                </a:solidFill>
                <a:latin typeface="+mn-lt"/>
              </a:rPr>
              <a:t>reasonable</a:t>
            </a:r>
            <a:r>
              <a:rPr lang="it-IT" sz="1800" kern="0" dirty="0">
                <a:solidFill>
                  <a:srgbClr val="000000"/>
                </a:solidFill>
                <a:latin typeface="+mn-lt"/>
              </a:rPr>
              <a:t> and </a:t>
            </a:r>
            <a:r>
              <a:rPr lang="it-IT" sz="1800" kern="0" dirty="0" err="1">
                <a:solidFill>
                  <a:srgbClr val="000000"/>
                </a:solidFill>
                <a:latin typeface="+mn-lt"/>
              </a:rPr>
              <a:t>fixed</a:t>
            </a:r>
            <a:r>
              <a:rPr lang="it-IT" sz="1800" kern="0" dirty="0">
                <a:solidFill>
                  <a:srgbClr val="000000"/>
                </a:solidFill>
                <a:latin typeface="+mn-lt"/>
              </a:rPr>
              <a:t> in </a:t>
            </a:r>
            <a:r>
              <a:rPr lang="it-IT" sz="1800" kern="0" dirty="0" err="1">
                <a:solidFill>
                  <a:srgbClr val="000000"/>
                </a:solidFill>
                <a:latin typeface="+mn-lt"/>
              </a:rPr>
              <a:t>advance</a:t>
            </a:r>
            <a:r>
              <a:rPr lang="it-IT" sz="1800" kern="0" dirty="0">
                <a:solidFill>
                  <a:srgbClr val="000000"/>
                </a:solidFill>
                <a:latin typeface="+mn-lt"/>
              </a:rPr>
              <a:t>; the </a:t>
            </a:r>
            <a:r>
              <a:rPr lang="en-US" sz="1800" kern="0" dirty="0">
                <a:solidFill>
                  <a:srgbClr val="000000"/>
                </a:solidFill>
                <a:latin typeface="+mn-lt"/>
              </a:rPr>
              <a:t>retroactive application of a new, shorter and/or more restrictive period for initiating proceedings is admitted, provided certain conditions and transitional arrangements </a:t>
            </a:r>
            <a:r>
              <a:rPr lang="en-GB" sz="1800" kern="0" dirty="0">
                <a:solidFill>
                  <a:schemeClr val="bg2">
                    <a:lumMod val="50000"/>
                  </a:schemeClr>
                </a:solidFill>
                <a:effectLst/>
                <a:latin typeface="+mn-lt"/>
              </a:rPr>
              <a:t>(Case C-362/12, </a:t>
            </a:r>
            <a:r>
              <a:rPr lang="en-GB" sz="1800" i="1" kern="0" dirty="0">
                <a:solidFill>
                  <a:srgbClr val="7030A0"/>
                </a:solidFill>
                <a:effectLst/>
                <a:latin typeface="+mn-lt"/>
              </a:rPr>
              <a:t>Test Claimants</a:t>
            </a:r>
            <a:r>
              <a:rPr lang="en-GB" sz="1800" kern="0" dirty="0">
                <a:solidFill>
                  <a:schemeClr val="bg2">
                    <a:lumMod val="50000"/>
                  </a:schemeClr>
                </a:solidFill>
                <a:effectLst/>
                <a:latin typeface="+mn-lt"/>
              </a:rPr>
              <a:t>, EU:C:2013:834, paras 32-38)</a:t>
            </a:r>
            <a:endParaRPr lang="it-IT" sz="2000" kern="0" dirty="0">
              <a:solidFill>
                <a:srgbClr val="000000"/>
              </a:solidFill>
              <a:latin typeface="+mn-lt"/>
            </a:endParaRPr>
          </a:p>
          <a:p>
            <a:pPr lvl="1" algn="just">
              <a:lnSpc>
                <a:spcPct val="107000"/>
              </a:lnSpc>
              <a:spcAft>
                <a:spcPts val="800"/>
              </a:spcAft>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259149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7A5983A8-EE3C-4F12-6E35-FF8E77063AB6}"/>
              </a:ext>
            </a:extLst>
          </p:cNvPr>
          <p:cNvSpPr>
            <a:spLocks noGrp="1"/>
          </p:cNvSpPr>
          <p:nvPr>
            <p:ph type="title"/>
          </p:nvPr>
        </p:nvSpPr>
        <p:spPr>
          <a:xfrm>
            <a:off x="377092" y="-428136"/>
            <a:ext cx="9020908" cy="1949450"/>
          </a:xfrm>
        </p:spPr>
        <p:txBody>
          <a:bodyPr>
            <a:normAutofit/>
          </a:bodyPr>
          <a:lstStyle/>
          <a:p>
            <a:r>
              <a:rPr lang="en-GB" sz="2800" dirty="0"/>
              <a:t>Implications of the general principle of effective judicial protection on the domestic legal systems</a:t>
            </a:r>
            <a:endParaRPr lang="it-IT" sz="2800" dirty="0"/>
          </a:p>
        </p:txBody>
      </p:sp>
      <p:sp>
        <p:nvSpPr>
          <p:cNvPr id="3" name="Segnaposto contenuto 2">
            <a:extLst>
              <a:ext uri="{FF2B5EF4-FFF2-40B4-BE49-F238E27FC236}">
                <a16:creationId xmlns:a16="http://schemas.microsoft.com/office/drawing/2014/main" id="{A2EEDAEC-9B56-FEB3-C94C-BCCA52BE2EE5}"/>
              </a:ext>
            </a:extLst>
          </p:cNvPr>
          <p:cNvSpPr>
            <a:spLocks noGrp="1"/>
          </p:cNvSpPr>
          <p:nvPr>
            <p:ph idx="1"/>
          </p:nvPr>
        </p:nvSpPr>
        <p:spPr>
          <a:xfrm>
            <a:off x="507180" y="1697613"/>
            <a:ext cx="10515600" cy="3862388"/>
          </a:xfrm>
        </p:spPr>
        <p:txBody>
          <a:bodyPr>
            <a:normAutofit lnSpcReduction="10000"/>
            <a:scene3d>
              <a:camera prst="orthographicFront">
                <a:rot lat="0" lon="0" rev="0"/>
              </a:camera>
              <a:lightRig rig="threePt" dir="t"/>
            </a:scene3d>
          </a:bodyPr>
          <a:lstStyle/>
          <a:p>
            <a:pPr algn="just">
              <a:lnSpc>
                <a:spcPct val="107000"/>
              </a:lnSpc>
              <a:spcAft>
                <a:spcPts val="800"/>
              </a:spcAft>
            </a:pPr>
            <a:r>
              <a:rPr lang="en-GB" sz="2300" kern="0" dirty="0">
                <a:solidFill>
                  <a:srgbClr val="000000"/>
                </a:solidFill>
                <a:effectLst/>
                <a:latin typeface="+mn-lt"/>
              </a:rPr>
              <a:t>Access to a </a:t>
            </a:r>
            <a:r>
              <a:rPr lang="en-GB" sz="2300" i="1" kern="0" dirty="0">
                <a:solidFill>
                  <a:srgbClr val="000000"/>
                </a:solidFill>
                <a:effectLst/>
                <a:latin typeface="+mn-lt"/>
              </a:rPr>
              <a:t>judicial</a:t>
            </a:r>
            <a:r>
              <a:rPr lang="en-GB" sz="2300" kern="0" dirty="0">
                <a:solidFill>
                  <a:srgbClr val="000000"/>
                </a:solidFill>
                <a:effectLst/>
                <a:latin typeface="+mn-lt"/>
              </a:rPr>
              <a:t> </a:t>
            </a:r>
            <a:r>
              <a:rPr lang="en-GB" sz="2400" kern="0" dirty="0">
                <a:solidFill>
                  <a:srgbClr val="000000"/>
                </a:solidFill>
                <a:effectLst/>
                <a:latin typeface="+mn-lt"/>
              </a:rPr>
              <a:t>remedy</a:t>
            </a:r>
            <a:r>
              <a:rPr lang="en-GB" sz="1900" kern="0" dirty="0">
                <a:solidFill>
                  <a:srgbClr val="000000"/>
                </a:solidFill>
                <a:effectLst/>
                <a:latin typeface="+mn-lt"/>
              </a:rPr>
              <a:t> </a:t>
            </a:r>
            <a:r>
              <a:rPr lang="en-GB" sz="1900" kern="0" dirty="0">
                <a:solidFill>
                  <a:schemeClr val="bg2">
                    <a:lumMod val="50000"/>
                  </a:schemeClr>
                </a:solidFill>
                <a:latin typeface="+mn-lt"/>
              </a:rPr>
              <a:t>(Case C-506/04, </a:t>
            </a:r>
            <a:r>
              <a:rPr lang="en-GB" sz="1900" i="1" kern="0" dirty="0">
                <a:solidFill>
                  <a:srgbClr val="7030A0"/>
                </a:solidFill>
                <a:latin typeface="+mn-lt"/>
              </a:rPr>
              <a:t>Wilson </a:t>
            </a:r>
            <a:r>
              <a:rPr lang="en-GB" sz="1900" kern="0" dirty="0">
                <a:solidFill>
                  <a:srgbClr val="8B827B"/>
                </a:solidFill>
                <a:latin typeface="+mn-lt"/>
              </a:rPr>
              <a:t>EU:C:2006:587</a:t>
            </a:r>
            <a:r>
              <a:rPr lang="en-GB" sz="1900" kern="0" dirty="0">
                <a:solidFill>
                  <a:schemeClr val="bg2">
                    <a:lumMod val="50000"/>
                  </a:schemeClr>
                </a:solidFill>
                <a:latin typeface="+mn-lt"/>
              </a:rPr>
              <a:t>)</a:t>
            </a:r>
            <a:endParaRPr lang="en-GB" sz="1900" kern="0" dirty="0">
              <a:solidFill>
                <a:srgbClr val="000000"/>
              </a:solidFill>
              <a:effectLst/>
              <a:highlight>
                <a:srgbClr val="FF0000"/>
              </a:highlight>
              <a:latin typeface="+mn-lt"/>
            </a:endParaRPr>
          </a:p>
          <a:p>
            <a:pPr lvl="1" algn="just">
              <a:lnSpc>
                <a:spcPct val="107000"/>
              </a:lnSpc>
              <a:spcAft>
                <a:spcPts val="800"/>
              </a:spcAft>
            </a:pPr>
            <a:r>
              <a:rPr lang="en-GB" sz="2000" kern="0" dirty="0">
                <a:solidFill>
                  <a:srgbClr val="000000"/>
                </a:solidFill>
                <a:latin typeface="+mn-lt"/>
              </a:rPr>
              <a:t>a</a:t>
            </a:r>
            <a:r>
              <a:rPr lang="en-GB" sz="2000" kern="0" dirty="0">
                <a:solidFill>
                  <a:srgbClr val="000000"/>
                </a:solidFill>
                <a:effectLst/>
                <a:latin typeface="+mn-lt"/>
              </a:rPr>
              <a:t>ccording to an autonomous EU notion of court or tribunal</a:t>
            </a:r>
          </a:p>
          <a:p>
            <a:pPr lvl="1" algn="just">
              <a:lnSpc>
                <a:spcPct val="107000"/>
              </a:lnSpc>
              <a:spcAft>
                <a:spcPts val="800"/>
              </a:spcAft>
            </a:pPr>
            <a:r>
              <a:rPr lang="en-GB" sz="2000" kern="0" dirty="0">
                <a:solidFill>
                  <a:srgbClr val="000000"/>
                </a:solidFill>
                <a:latin typeface="+mn-lt"/>
              </a:rPr>
              <a:t>thus, fulfilling criteria </a:t>
            </a:r>
            <a:r>
              <a:rPr lang="en-US" sz="2000" dirty="0">
                <a:latin typeface="+mn-lt"/>
              </a:rPr>
              <a:t>such as: whether the body is established by law, whether it is permanent, whether its jurisdiction is compulsory, whether its procedure is </a:t>
            </a:r>
            <a:r>
              <a:rPr lang="en-US" sz="2000" i="1" dirty="0">
                <a:latin typeface="+mn-lt"/>
              </a:rPr>
              <a:t>inter </a:t>
            </a:r>
            <a:r>
              <a:rPr lang="en-US" sz="2000" i="1" dirty="0" err="1">
                <a:latin typeface="+mn-lt"/>
              </a:rPr>
              <a:t>partes</a:t>
            </a:r>
            <a:r>
              <a:rPr lang="en-US" sz="2000" dirty="0">
                <a:latin typeface="+mn-lt"/>
              </a:rPr>
              <a:t>, whether it applies rules of law and its independence and impartiality</a:t>
            </a:r>
            <a:endParaRPr lang="en-GB" sz="2000" kern="0" dirty="0">
              <a:solidFill>
                <a:srgbClr val="000000"/>
              </a:solidFill>
              <a:latin typeface="+mn-lt"/>
            </a:endParaRPr>
          </a:p>
          <a:p>
            <a:pPr lvl="1" algn="just">
              <a:lnSpc>
                <a:spcPct val="107000"/>
              </a:lnSpc>
              <a:spcAft>
                <a:spcPts val="800"/>
              </a:spcAft>
            </a:pPr>
            <a:r>
              <a:rPr lang="en-GB" sz="2000" kern="0" dirty="0">
                <a:solidFill>
                  <a:srgbClr val="000000"/>
                </a:solidFill>
                <a:latin typeface="+mn-lt"/>
              </a:rPr>
              <a:t>In particular, concept of independence </a:t>
            </a:r>
            <a:r>
              <a:rPr lang="en-GB" sz="1900" kern="0" dirty="0">
                <a:solidFill>
                  <a:schemeClr val="bg2">
                    <a:lumMod val="50000"/>
                  </a:schemeClr>
                </a:solidFill>
                <a:latin typeface="+mn-lt"/>
              </a:rPr>
              <a:t>(see also Case C-685/15, </a:t>
            </a:r>
            <a:r>
              <a:rPr lang="en-GB" sz="1900" i="1" kern="0" dirty="0">
                <a:solidFill>
                  <a:srgbClr val="7030A0"/>
                </a:solidFill>
                <a:latin typeface="+mn-lt"/>
              </a:rPr>
              <a:t>Online Games </a:t>
            </a:r>
            <a:r>
              <a:rPr lang="en-GB" sz="1900" i="1" kern="0" dirty="0" err="1">
                <a:solidFill>
                  <a:srgbClr val="7030A0"/>
                </a:solidFill>
                <a:latin typeface="+mn-lt"/>
              </a:rPr>
              <a:t>Handels</a:t>
            </a:r>
            <a:r>
              <a:rPr lang="en-GB" sz="1900" kern="0" dirty="0">
                <a:solidFill>
                  <a:schemeClr val="bg2">
                    <a:lumMod val="50000"/>
                  </a:schemeClr>
                </a:solidFill>
                <a:latin typeface="+mn-lt"/>
              </a:rPr>
              <a:t>, EU:C:2017:452, paras 60-62)</a:t>
            </a:r>
            <a:r>
              <a:rPr lang="en-GB" sz="2000" kern="0" dirty="0">
                <a:solidFill>
                  <a:srgbClr val="000000"/>
                </a:solidFill>
                <a:latin typeface="+mn-lt"/>
              </a:rPr>
              <a:t>:</a:t>
            </a:r>
          </a:p>
          <a:p>
            <a:pPr lvl="5" algn="just">
              <a:lnSpc>
                <a:spcPct val="107000"/>
              </a:lnSpc>
              <a:spcAft>
                <a:spcPts val="800"/>
              </a:spcAft>
            </a:pPr>
            <a:r>
              <a:rPr lang="en-US" sz="1700" dirty="0">
                <a:ea typeface="Tahoma" panose="020B0604030504040204" pitchFamily="34" charset="0"/>
                <a:cs typeface="Tahoma" panose="020B0604030504040204" pitchFamily="34" charset="0"/>
              </a:rPr>
              <a:t>an authority acting as a third party in relation to the authority which adopted the contested decision</a:t>
            </a:r>
          </a:p>
          <a:p>
            <a:pPr lvl="5" algn="just">
              <a:lnSpc>
                <a:spcPct val="107000"/>
              </a:lnSpc>
              <a:spcAft>
                <a:spcPts val="800"/>
              </a:spcAft>
            </a:pPr>
            <a:r>
              <a:rPr lang="en-US" sz="1700" dirty="0">
                <a:ea typeface="Tahoma" panose="020B0604030504040204" pitchFamily="34" charset="0"/>
                <a:cs typeface="Tahoma" panose="020B0604030504040204" pitchFamily="34" charset="0"/>
              </a:rPr>
              <a:t>the body must be protected against external intervention or pressure</a:t>
            </a:r>
          </a:p>
          <a:p>
            <a:pPr lvl="5" algn="just">
              <a:lnSpc>
                <a:spcPct val="107000"/>
              </a:lnSpc>
              <a:spcAft>
                <a:spcPts val="800"/>
              </a:spcAft>
            </a:pPr>
            <a:r>
              <a:rPr lang="en-US" sz="1700" dirty="0">
                <a:ea typeface="Tahoma" panose="020B0604030504040204" pitchFamily="34" charset="0"/>
                <a:cs typeface="Tahoma" panose="020B0604030504040204" pitchFamily="34" charset="0"/>
              </a:rPr>
              <a:t>seeks to ensure a level playing field for the parties to the proceedings and their respective interests</a:t>
            </a:r>
            <a:endParaRPr lang="en-GB" sz="1700" kern="0" dirty="0">
              <a:solidFill>
                <a:srgbClr val="000000"/>
              </a:solidFill>
              <a:ea typeface="Tahoma" panose="020B0604030504040204" pitchFamily="34" charset="0"/>
              <a:cs typeface="Tahoma" panose="020B0604030504040204" pitchFamily="34" charset="0"/>
            </a:endParaRPr>
          </a:p>
          <a:p>
            <a:pPr lvl="2" algn="just">
              <a:lnSpc>
                <a:spcPct val="107000"/>
              </a:lnSpc>
              <a:spcAft>
                <a:spcPts val="800"/>
              </a:spcAft>
            </a:pPr>
            <a:endParaRPr lang="it-IT" sz="1500" kern="100" dirty="0">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966845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7B94FCB7-9711-998F-F52C-93E2523043BA}"/>
              </a:ext>
            </a:extLst>
          </p:cNvPr>
          <p:cNvSpPr>
            <a:spLocks noGrp="1"/>
          </p:cNvSpPr>
          <p:nvPr>
            <p:ph type="title"/>
          </p:nvPr>
        </p:nvSpPr>
        <p:spPr>
          <a:xfrm>
            <a:off x="684325" y="672526"/>
            <a:ext cx="8397152" cy="665124"/>
          </a:xfrm>
        </p:spPr>
        <p:txBody>
          <a:bodyPr>
            <a:normAutofit fontScale="90000"/>
          </a:bodyPr>
          <a:lstStyle/>
          <a:p>
            <a:r>
              <a:rPr lang="en-GB" sz="3600" dirty="0"/>
              <a:t>Implications on the domestic legal systems</a:t>
            </a:r>
            <a:endParaRPr lang="it-IT" sz="3600" dirty="0"/>
          </a:p>
        </p:txBody>
      </p:sp>
      <p:sp>
        <p:nvSpPr>
          <p:cNvPr id="3" name="Segnaposto contenuto 2">
            <a:extLst>
              <a:ext uri="{FF2B5EF4-FFF2-40B4-BE49-F238E27FC236}">
                <a16:creationId xmlns:a16="http://schemas.microsoft.com/office/drawing/2014/main" id="{8E46D9BB-5A70-5BA2-F813-F20905CF0647}"/>
              </a:ext>
            </a:extLst>
          </p:cNvPr>
          <p:cNvSpPr>
            <a:spLocks noGrp="1"/>
          </p:cNvSpPr>
          <p:nvPr>
            <p:ph idx="1"/>
          </p:nvPr>
        </p:nvSpPr>
        <p:spPr>
          <a:xfrm>
            <a:off x="735491" y="1773928"/>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300" kern="0" dirty="0">
                <a:solidFill>
                  <a:srgbClr val="000000"/>
                </a:solidFill>
                <a:effectLst/>
                <a:latin typeface="+mn-lt"/>
              </a:rPr>
              <a:t>(</a:t>
            </a:r>
            <a:r>
              <a:rPr lang="en-GB" sz="2300" kern="0" dirty="0">
                <a:solidFill>
                  <a:srgbClr val="000000"/>
                </a:solidFill>
                <a:latin typeface="+mn-lt"/>
              </a:rPr>
              <a:t>continued) </a:t>
            </a:r>
            <a:r>
              <a:rPr lang="en-GB" sz="2300" kern="0" dirty="0">
                <a:solidFill>
                  <a:srgbClr val="000000"/>
                </a:solidFill>
                <a:effectLst/>
                <a:latin typeface="+mn-lt"/>
              </a:rPr>
              <a:t>Access to a </a:t>
            </a:r>
            <a:r>
              <a:rPr lang="en-GB" sz="2300" i="1" kern="0" dirty="0">
                <a:solidFill>
                  <a:srgbClr val="000000"/>
                </a:solidFill>
                <a:effectLst/>
                <a:latin typeface="+mn-lt"/>
              </a:rPr>
              <a:t>judicial</a:t>
            </a:r>
            <a:r>
              <a:rPr lang="en-GB" sz="2300" kern="0" dirty="0">
                <a:solidFill>
                  <a:srgbClr val="000000"/>
                </a:solidFill>
                <a:effectLst/>
                <a:latin typeface="+mn-lt"/>
              </a:rPr>
              <a:t> remedy </a:t>
            </a:r>
          </a:p>
          <a:p>
            <a:pPr lvl="1" algn="just">
              <a:lnSpc>
                <a:spcPct val="107000"/>
              </a:lnSpc>
              <a:spcAft>
                <a:spcPts val="800"/>
              </a:spcAft>
            </a:pPr>
            <a:r>
              <a:rPr lang="en-US" sz="2000" i="1" dirty="0">
                <a:latin typeface="+mn-lt"/>
              </a:rPr>
              <a:t>according to EU law, the principle of effective judicial protection does not afford a right of access to a second level of jurisdiction but only to a court or tribunal </a:t>
            </a:r>
            <a:r>
              <a:rPr lang="en-GB" sz="1800" kern="0" dirty="0">
                <a:solidFill>
                  <a:schemeClr val="bg2">
                    <a:lumMod val="50000"/>
                  </a:schemeClr>
                </a:solidFill>
                <a:latin typeface="+mn-lt"/>
              </a:rPr>
              <a:t>(e.g. </a:t>
            </a:r>
            <a:r>
              <a:rPr lang="en-GB" sz="1800" kern="0" dirty="0">
                <a:solidFill>
                  <a:schemeClr val="bg2">
                    <a:lumMod val="50000"/>
                  </a:schemeClr>
                </a:solidFill>
                <a:effectLst/>
                <a:latin typeface="+mn-lt"/>
              </a:rPr>
              <a:t>Case C-169/14, </a:t>
            </a:r>
            <a:r>
              <a:rPr lang="en-GB" sz="1800" i="1" kern="0" dirty="0">
                <a:solidFill>
                  <a:srgbClr val="7030A0"/>
                </a:solidFill>
                <a:latin typeface="+mn-lt"/>
              </a:rPr>
              <a:t>S</a:t>
            </a:r>
            <a:r>
              <a:rPr lang="it-IT" sz="1800" i="1" kern="0" dirty="0">
                <a:solidFill>
                  <a:srgbClr val="7030A0"/>
                </a:solidFill>
                <a:latin typeface="+mn-lt"/>
              </a:rPr>
              <a:t>á</a:t>
            </a:r>
            <a:r>
              <a:rPr lang="en-GB" sz="1800" i="1" kern="0" dirty="0" err="1">
                <a:solidFill>
                  <a:srgbClr val="7030A0"/>
                </a:solidFill>
                <a:latin typeface="+mn-lt"/>
              </a:rPr>
              <a:t>nchez</a:t>
            </a:r>
            <a:r>
              <a:rPr lang="en-GB" sz="1800" i="1" kern="0" dirty="0">
                <a:solidFill>
                  <a:srgbClr val="7030A0"/>
                </a:solidFill>
                <a:latin typeface="+mn-lt"/>
              </a:rPr>
              <a:t> </a:t>
            </a:r>
            <a:r>
              <a:rPr lang="en-GB" sz="1800" i="1" kern="0" dirty="0">
                <a:solidFill>
                  <a:srgbClr val="7030A0"/>
                </a:solidFill>
                <a:effectLst/>
                <a:latin typeface="+mn-lt"/>
              </a:rPr>
              <a:t>Morcillo</a:t>
            </a:r>
            <a:r>
              <a:rPr lang="en-GB" sz="1800" kern="0" dirty="0">
                <a:solidFill>
                  <a:schemeClr val="bg2">
                    <a:lumMod val="50000"/>
                  </a:schemeClr>
                </a:solidFill>
                <a:effectLst/>
                <a:latin typeface="+mn-lt"/>
              </a:rPr>
              <a:t>, EU:C:2014:2099, para. 36)</a:t>
            </a:r>
            <a:endParaRPr lang="en-US" sz="2000" dirty="0">
              <a:latin typeface="+mn-lt"/>
            </a:endParaRPr>
          </a:p>
          <a:p>
            <a:pPr lvl="1" algn="just">
              <a:lnSpc>
                <a:spcPct val="107000"/>
              </a:lnSpc>
              <a:spcAft>
                <a:spcPts val="800"/>
              </a:spcAft>
            </a:pPr>
            <a:endParaRPr lang="it-IT" sz="2000" i="1" kern="100" dirty="0">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405316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FF7B75-0223-4720-8202-A9CAA33B994F}"/>
              </a:ext>
            </a:extLst>
          </p:cNvPr>
          <p:cNvSpPr>
            <a:spLocks noGrp="1"/>
          </p:cNvSpPr>
          <p:nvPr>
            <p:ph type="title"/>
          </p:nvPr>
        </p:nvSpPr>
        <p:spPr>
          <a:xfrm>
            <a:off x="2231756" y="931028"/>
            <a:ext cx="8030059" cy="3343276"/>
          </a:xfrm>
        </p:spPr>
        <p:txBody>
          <a:bodyPr/>
          <a:lstStyle/>
          <a:p>
            <a:pPr>
              <a:lnSpc>
                <a:spcPct val="107000"/>
              </a:lnSpc>
              <a:spcAft>
                <a:spcPts val="800"/>
              </a:spcAft>
            </a:pPr>
            <a:r>
              <a:rPr lang="en-GB" dirty="0"/>
              <a:t>1. Introduction</a:t>
            </a:r>
            <a:endParaRPr lang="it-IT" dirty="0"/>
          </a:p>
        </p:txBody>
      </p:sp>
      <p:sp>
        <p:nvSpPr>
          <p:cNvPr id="2" name="Fußzeilenplatzhalter 1">
            <a:extLst>
              <a:ext uri="{FF2B5EF4-FFF2-40B4-BE49-F238E27FC236}">
                <a16:creationId xmlns:a16="http://schemas.microsoft.com/office/drawing/2014/main" id="{BCCC97AF-0D02-4E4F-94FC-353A78B841EB}"/>
              </a:ext>
            </a:extLst>
          </p:cNvPr>
          <p:cNvSpPr>
            <a:spLocks noGrp="1"/>
          </p:cNvSpPr>
          <p:nvPr>
            <p:ph type="ftr" sz="quarter" idx="11"/>
          </p:nvPr>
        </p:nvSpPr>
        <p:spPr>
          <a:xfrm>
            <a:off x="92952" y="6333201"/>
            <a:ext cx="8567775" cy="365125"/>
          </a:xfrm>
        </p:spPr>
        <p:txBody>
          <a:bodyPr/>
          <a:lstStyle/>
          <a:p>
            <a:r>
              <a:rPr lang="en-US" dirty="0"/>
              <a:t>FISMA/2022/LVP/0010 – Online training material for judges –5.Procedural rights and effective judicial remedies under EU Law </a:t>
            </a:r>
          </a:p>
        </p:txBody>
      </p:sp>
      <p:sp>
        <p:nvSpPr>
          <p:cNvPr id="6" name="Slide Number Placeholder 3">
            <a:extLst>
              <a:ext uri="{FF2B5EF4-FFF2-40B4-BE49-F238E27FC236}">
                <a16:creationId xmlns:a16="http://schemas.microsoft.com/office/drawing/2014/main" id="{1C17773C-541F-4E82-A4E8-50D930058691}"/>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3</a:t>
            </a:fld>
            <a:endParaRPr lang="en-US" sz="1000" dirty="0"/>
          </a:p>
        </p:txBody>
      </p:sp>
    </p:spTree>
    <p:extLst>
      <p:ext uri="{BB962C8B-B14F-4D97-AF65-F5344CB8AC3E}">
        <p14:creationId xmlns:p14="http://schemas.microsoft.com/office/powerpoint/2010/main" val="4102287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CE0272DF-11F9-2A26-0AD7-40B9B63D69F8}"/>
              </a:ext>
            </a:extLst>
          </p:cNvPr>
          <p:cNvSpPr>
            <a:spLocks noGrp="1"/>
          </p:cNvSpPr>
          <p:nvPr>
            <p:ph type="title"/>
          </p:nvPr>
        </p:nvSpPr>
        <p:spPr>
          <a:xfrm>
            <a:off x="357553" y="-619614"/>
            <a:ext cx="8829431" cy="1949450"/>
          </a:xfrm>
        </p:spPr>
        <p:txBody>
          <a:bodyPr>
            <a:normAutofit/>
          </a:bodyPr>
          <a:lstStyle/>
          <a:p>
            <a:r>
              <a:rPr lang="en-GB" sz="3600" dirty="0"/>
              <a:t>Implications on the domestic legal systems</a:t>
            </a:r>
            <a:endParaRPr lang="it-IT" sz="3600" dirty="0"/>
          </a:p>
        </p:txBody>
      </p:sp>
      <p:sp>
        <p:nvSpPr>
          <p:cNvPr id="3" name="Segnaposto contenuto 2">
            <a:extLst>
              <a:ext uri="{FF2B5EF4-FFF2-40B4-BE49-F238E27FC236}">
                <a16:creationId xmlns:a16="http://schemas.microsoft.com/office/drawing/2014/main" id="{BF9FE4E2-C3AB-7051-02C4-EA3D878486ED}"/>
              </a:ext>
            </a:extLst>
          </p:cNvPr>
          <p:cNvSpPr>
            <a:spLocks noGrp="1"/>
          </p:cNvSpPr>
          <p:nvPr>
            <p:ph idx="1"/>
          </p:nvPr>
        </p:nvSpPr>
        <p:spPr>
          <a:xfrm>
            <a:off x="423984" y="1638544"/>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300" kern="0" dirty="0">
                <a:solidFill>
                  <a:srgbClr val="000000"/>
                </a:solidFill>
                <a:effectLst/>
                <a:latin typeface="+mn-lt"/>
              </a:rPr>
              <a:t>Developed by the case law, elaborated in secondary law</a:t>
            </a:r>
            <a:endParaRPr lang="it-IT" sz="2300" kern="100" dirty="0">
              <a:latin typeface="+mn-lt"/>
            </a:endParaRPr>
          </a:p>
          <a:p>
            <a:pPr algn="just">
              <a:lnSpc>
                <a:spcPct val="107000"/>
              </a:lnSpc>
              <a:spcAft>
                <a:spcPts val="800"/>
              </a:spcAft>
            </a:pPr>
            <a:r>
              <a:rPr lang="en-GB" sz="2000" kern="0" dirty="0">
                <a:solidFill>
                  <a:srgbClr val="000000"/>
                </a:solidFill>
                <a:latin typeface="+mn-lt"/>
              </a:rPr>
              <a:t>R</a:t>
            </a:r>
            <a:r>
              <a:rPr lang="en-GB" sz="2000" kern="0" dirty="0">
                <a:solidFill>
                  <a:srgbClr val="000000"/>
                </a:solidFill>
                <a:effectLst/>
                <a:latin typeface="+mn-lt"/>
              </a:rPr>
              <a:t>ules on standing; payment of interests; obligation to exhaust pre-trial administrative remedies</a:t>
            </a:r>
            <a:r>
              <a:rPr lang="en-GB" sz="2000" kern="0" dirty="0">
                <a:solidFill>
                  <a:srgbClr val="000000"/>
                </a:solidFill>
                <a:latin typeface="+mn-lt"/>
              </a:rPr>
              <a:t>; …; in particular: </a:t>
            </a:r>
            <a:endParaRPr lang="it-IT" sz="2000" kern="100" dirty="0">
              <a:effectLst/>
              <a:latin typeface="+mn-lt"/>
            </a:endParaRPr>
          </a:p>
          <a:p>
            <a:pPr marL="742950" lvl="1" indent="-285750">
              <a:lnSpc>
                <a:spcPct val="107000"/>
              </a:lnSpc>
              <a:buFont typeface="Courier New" panose="02070309020205020404" pitchFamily="49" charset="0"/>
              <a:buChar char="o"/>
            </a:pPr>
            <a:r>
              <a:rPr lang="en-GB" sz="1800" kern="0" dirty="0">
                <a:solidFill>
                  <a:srgbClr val="000000"/>
                </a:solidFill>
                <a:effectLst/>
                <a:latin typeface="+mn-lt"/>
              </a:rPr>
              <a:t>Availability of remedies </a:t>
            </a:r>
            <a:r>
              <a:rPr lang="en-GB" sz="1600" kern="0" dirty="0">
                <a:solidFill>
                  <a:schemeClr val="bg2">
                    <a:lumMod val="50000"/>
                  </a:schemeClr>
                </a:solidFill>
                <a:effectLst/>
                <a:latin typeface="+mn-lt"/>
              </a:rPr>
              <a:t>(Case C-50/00 P, </a:t>
            </a:r>
            <a:r>
              <a:rPr lang="en-GB" sz="1600" i="1" kern="0" dirty="0">
                <a:solidFill>
                  <a:srgbClr val="00B050"/>
                </a:solidFill>
                <a:effectLst/>
                <a:latin typeface="+mn-lt"/>
              </a:rPr>
              <a:t>Unión de </a:t>
            </a:r>
            <a:r>
              <a:rPr lang="en-GB" sz="1600" i="1" kern="0" dirty="0" err="1">
                <a:solidFill>
                  <a:srgbClr val="00B050"/>
                </a:solidFill>
                <a:effectLst/>
                <a:latin typeface="+mn-lt"/>
              </a:rPr>
              <a:t>Pequeños</a:t>
            </a:r>
            <a:r>
              <a:rPr lang="en-GB" sz="1600" i="1" kern="0" dirty="0">
                <a:solidFill>
                  <a:srgbClr val="00B050"/>
                </a:solidFill>
                <a:effectLst/>
                <a:latin typeface="+mn-lt"/>
              </a:rPr>
              <a:t> </a:t>
            </a:r>
            <a:r>
              <a:rPr lang="en-GB" sz="1600" i="1" kern="0" dirty="0" err="1">
                <a:solidFill>
                  <a:srgbClr val="00B050"/>
                </a:solidFill>
                <a:effectLst/>
                <a:latin typeface="+mn-lt"/>
              </a:rPr>
              <a:t>Agricultores</a:t>
            </a:r>
            <a:r>
              <a:rPr lang="en-GB" sz="1600" i="1" kern="0" dirty="0">
                <a:solidFill>
                  <a:srgbClr val="00B050"/>
                </a:solidFill>
                <a:effectLst/>
                <a:latin typeface="+mn-lt"/>
              </a:rPr>
              <a:t> v Council</a:t>
            </a:r>
            <a:r>
              <a:rPr lang="en-GB" sz="1600" kern="0" dirty="0">
                <a:solidFill>
                  <a:schemeClr val="bg2">
                    <a:lumMod val="50000"/>
                  </a:schemeClr>
                </a:solidFill>
                <a:effectLst/>
                <a:latin typeface="+mn-lt"/>
              </a:rPr>
              <a:t>, EU:C:2002:462, para 41; Case C-432/05, </a:t>
            </a:r>
            <a:r>
              <a:rPr lang="en-GB" sz="1600" i="1" kern="0" dirty="0">
                <a:solidFill>
                  <a:srgbClr val="00B050"/>
                </a:solidFill>
                <a:effectLst/>
                <a:latin typeface="+mn-lt"/>
              </a:rPr>
              <a:t>Unibet</a:t>
            </a:r>
            <a:r>
              <a:rPr lang="en-GB" sz="1600" kern="0" dirty="0">
                <a:solidFill>
                  <a:schemeClr val="bg2">
                    <a:lumMod val="50000"/>
                  </a:schemeClr>
                </a:solidFill>
                <a:effectLst/>
                <a:latin typeface="+mn-lt"/>
              </a:rPr>
              <a:t>, EU:C:2007:163)</a:t>
            </a:r>
            <a:endParaRPr lang="it-IT" sz="1600" kern="100" dirty="0">
              <a:solidFill>
                <a:schemeClr val="bg2">
                  <a:lumMod val="50000"/>
                </a:schemeClr>
              </a:solidFill>
              <a:effectLst/>
              <a:latin typeface="+mn-lt"/>
            </a:endParaRPr>
          </a:p>
          <a:p>
            <a:pPr marL="742950" lvl="1" indent="-285750">
              <a:lnSpc>
                <a:spcPct val="107000"/>
              </a:lnSpc>
              <a:buFont typeface="Courier New" panose="02070309020205020404" pitchFamily="49" charset="0"/>
              <a:buChar char="o"/>
            </a:pPr>
            <a:r>
              <a:rPr lang="en-GB" sz="1800" kern="0" dirty="0">
                <a:solidFill>
                  <a:srgbClr val="000000"/>
                </a:solidFill>
                <a:effectLst/>
                <a:latin typeface="+mn-lt"/>
              </a:rPr>
              <a:t>Interim relief </a:t>
            </a:r>
            <a:r>
              <a:rPr lang="en-GB" sz="1600" kern="0" dirty="0">
                <a:solidFill>
                  <a:schemeClr val="bg2">
                    <a:lumMod val="50000"/>
                  </a:schemeClr>
                </a:solidFill>
                <a:effectLst/>
                <a:latin typeface="+mn-lt"/>
              </a:rPr>
              <a:t>(Case C-213/89, </a:t>
            </a:r>
            <a:r>
              <a:rPr lang="en-GB" sz="1600" i="1" kern="0" dirty="0">
                <a:solidFill>
                  <a:srgbClr val="7030A0"/>
                </a:solidFill>
                <a:effectLst/>
                <a:latin typeface="+mn-lt"/>
              </a:rPr>
              <a:t>Factortame</a:t>
            </a:r>
            <a:r>
              <a:rPr lang="en-GB" sz="1600" i="1" kern="0" dirty="0">
                <a:solidFill>
                  <a:schemeClr val="bg2">
                    <a:lumMod val="50000"/>
                  </a:schemeClr>
                </a:solidFill>
                <a:latin typeface="+mn-lt"/>
              </a:rPr>
              <a:t>,</a:t>
            </a:r>
            <a:r>
              <a:rPr lang="en-GB" sz="1600" kern="0" dirty="0">
                <a:solidFill>
                  <a:schemeClr val="bg2">
                    <a:lumMod val="50000"/>
                  </a:schemeClr>
                </a:solidFill>
                <a:effectLst/>
                <a:latin typeface="+mn-lt"/>
              </a:rPr>
              <a:t> EU:C:1990:257; Cases C-143/88 and C-92/89, </a:t>
            </a:r>
            <a:r>
              <a:rPr lang="en-GB" sz="1600" i="1" kern="0" dirty="0" err="1">
                <a:solidFill>
                  <a:srgbClr val="7030A0"/>
                </a:solidFill>
                <a:effectLst/>
                <a:latin typeface="+mn-lt"/>
              </a:rPr>
              <a:t>Zuckerfabrick</a:t>
            </a:r>
            <a:r>
              <a:rPr lang="en-GB" sz="1600" i="1" kern="0" dirty="0">
                <a:solidFill>
                  <a:srgbClr val="7030A0"/>
                </a:solidFill>
                <a:effectLst/>
                <a:latin typeface="+mn-lt"/>
              </a:rPr>
              <a:t>, </a:t>
            </a:r>
            <a:r>
              <a:rPr lang="en-GB" sz="1600" kern="0" dirty="0">
                <a:solidFill>
                  <a:srgbClr val="8B827B"/>
                </a:solidFill>
                <a:effectLst/>
                <a:latin typeface="+mn-lt"/>
              </a:rPr>
              <a:t>EU:C:1991:65</a:t>
            </a:r>
            <a:r>
              <a:rPr lang="en-GB" sz="1600" kern="0" dirty="0">
                <a:solidFill>
                  <a:schemeClr val="bg2">
                    <a:lumMod val="50000"/>
                  </a:schemeClr>
                </a:solidFill>
                <a:effectLst/>
                <a:latin typeface="+mn-lt"/>
              </a:rPr>
              <a:t>)</a:t>
            </a:r>
            <a:endParaRPr lang="it-IT" sz="1600" kern="100" dirty="0">
              <a:solidFill>
                <a:schemeClr val="bg2">
                  <a:lumMod val="50000"/>
                </a:schemeClr>
              </a:solidFill>
              <a:latin typeface="+mn-lt"/>
            </a:endParaRPr>
          </a:p>
          <a:p>
            <a:pPr marL="742950" lvl="1" indent="-285750">
              <a:lnSpc>
                <a:spcPct val="107000"/>
              </a:lnSpc>
              <a:buFont typeface="Courier New" panose="02070309020205020404" pitchFamily="49" charset="0"/>
              <a:buChar char="o"/>
            </a:pPr>
            <a:r>
              <a:rPr lang="en-GB" kern="0" dirty="0">
                <a:solidFill>
                  <a:srgbClr val="000000"/>
                </a:solidFill>
                <a:effectLst/>
                <a:latin typeface="+mn-lt"/>
              </a:rPr>
              <a:t>State liability for breaches of EU law: conditions and award of damages </a:t>
            </a:r>
            <a:r>
              <a:rPr lang="en-GB" sz="1600" kern="0" dirty="0">
                <a:solidFill>
                  <a:schemeClr val="bg2">
                    <a:lumMod val="50000"/>
                  </a:schemeClr>
                </a:solidFill>
                <a:effectLst/>
                <a:latin typeface="+mn-lt"/>
              </a:rPr>
              <a:t>(Cases C-6 and</a:t>
            </a:r>
            <a:br>
              <a:rPr lang="en-GB" sz="1600" kern="0" dirty="0">
                <a:solidFill>
                  <a:schemeClr val="bg2">
                    <a:lumMod val="50000"/>
                  </a:schemeClr>
                </a:solidFill>
                <a:effectLst/>
                <a:latin typeface="+mn-lt"/>
              </a:rPr>
            </a:br>
            <a:r>
              <a:rPr lang="en-GB" sz="1600" kern="0" dirty="0">
                <a:solidFill>
                  <a:schemeClr val="bg2">
                    <a:lumMod val="50000"/>
                  </a:schemeClr>
                </a:solidFill>
                <a:effectLst/>
                <a:latin typeface="+mn-lt"/>
              </a:rPr>
              <a:t>     9/90, </a:t>
            </a:r>
            <a:r>
              <a:rPr lang="en-GB" sz="1600" i="1" kern="0" dirty="0">
                <a:solidFill>
                  <a:srgbClr val="7030A0"/>
                </a:solidFill>
                <a:effectLst/>
                <a:latin typeface="+mn-lt"/>
              </a:rPr>
              <a:t>Francovich</a:t>
            </a:r>
            <a:r>
              <a:rPr lang="en-GB" sz="1600" i="1" kern="0" dirty="0">
                <a:solidFill>
                  <a:schemeClr val="bg2">
                    <a:lumMod val="50000"/>
                  </a:schemeClr>
                </a:solidFill>
                <a:latin typeface="+mn-lt"/>
              </a:rPr>
              <a:t>,</a:t>
            </a:r>
            <a:r>
              <a:rPr lang="en-GB" sz="1600" kern="0" dirty="0">
                <a:solidFill>
                  <a:schemeClr val="bg2">
                    <a:lumMod val="50000"/>
                  </a:schemeClr>
                </a:solidFill>
                <a:effectLst/>
                <a:latin typeface="+mn-lt"/>
              </a:rPr>
              <a:t> EU:C:1991:428; Cases C-46 e 48/93, </a:t>
            </a:r>
            <a:r>
              <a:rPr lang="en-GB" sz="1600" i="1" kern="0" dirty="0">
                <a:solidFill>
                  <a:srgbClr val="7030A0"/>
                </a:solidFill>
                <a:effectLst/>
                <a:latin typeface="+mn-lt"/>
              </a:rPr>
              <a:t>Brasserie du </a:t>
            </a:r>
            <a:r>
              <a:rPr lang="en-GB" sz="1600" i="1" kern="0" dirty="0" err="1">
                <a:solidFill>
                  <a:srgbClr val="7030A0"/>
                </a:solidFill>
                <a:effectLst/>
                <a:latin typeface="+mn-lt"/>
              </a:rPr>
              <a:t>Pêcheur</a:t>
            </a:r>
            <a:r>
              <a:rPr lang="en-GB" sz="1600" i="1" kern="0" dirty="0">
                <a:solidFill>
                  <a:srgbClr val="7030A0"/>
                </a:solidFill>
                <a:effectLst/>
                <a:latin typeface="+mn-lt"/>
              </a:rPr>
              <a:t>, </a:t>
            </a:r>
            <a:r>
              <a:rPr lang="en-GB" sz="1600" kern="0" dirty="0">
                <a:solidFill>
                  <a:srgbClr val="8B827B"/>
                </a:solidFill>
                <a:effectLst/>
                <a:latin typeface="+mn-lt"/>
              </a:rPr>
              <a:t>EU:C:1996:79</a:t>
            </a:r>
            <a:r>
              <a:rPr lang="en-GB" sz="1600" kern="0" dirty="0">
                <a:solidFill>
                  <a:schemeClr val="bg2">
                    <a:lumMod val="50000"/>
                  </a:schemeClr>
                </a:solidFill>
                <a:effectLst/>
                <a:latin typeface="+mn-lt"/>
              </a:rPr>
              <a:t>)</a:t>
            </a:r>
          </a:p>
          <a:p>
            <a:pPr marL="1371600" lvl="3" indent="0">
              <a:lnSpc>
                <a:spcPct val="107000"/>
              </a:lnSpc>
              <a:buNone/>
            </a:pPr>
            <a:endParaRPr lang="it-IT" sz="1600" kern="100" dirty="0">
              <a:solidFill>
                <a:schemeClr val="bg2">
                  <a:lumMod val="50000"/>
                </a:schemeClr>
              </a:solidFill>
              <a:effectLst/>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4084839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91AE70C9-4260-250A-FFEC-2DD443790F71}"/>
              </a:ext>
            </a:extLst>
          </p:cNvPr>
          <p:cNvSpPr>
            <a:spLocks noGrp="1"/>
          </p:cNvSpPr>
          <p:nvPr>
            <p:ph type="title"/>
          </p:nvPr>
        </p:nvSpPr>
        <p:spPr>
          <a:xfrm>
            <a:off x="338015" y="-662598"/>
            <a:ext cx="8848969" cy="1949450"/>
          </a:xfrm>
        </p:spPr>
        <p:txBody>
          <a:bodyPr>
            <a:normAutofit/>
          </a:bodyPr>
          <a:lstStyle/>
          <a:p>
            <a:r>
              <a:rPr lang="en-GB" sz="3600" dirty="0"/>
              <a:t>Implications on the domestic legal systems</a:t>
            </a:r>
            <a:endParaRPr lang="it-IT" sz="3600" dirty="0"/>
          </a:p>
        </p:txBody>
      </p:sp>
      <p:sp>
        <p:nvSpPr>
          <p:cNvPr id="3" name="Segnaposto contenuto 2">
            <a:extLst>
              <a:ext uri="{FF2B5EF4-FFF2-40B4-BE49-F238E27FC236}">
                <a16:creationId xmlns:a16="http://schemas.microsoft.com/office/drawing/2014/main" id="{6A840380-570E-F2DF-08F1-18A1E5C5FF79}"/>
              </a:ext>
            </a:extLst>
          </p:cNvPr>
          <p:cNvSpPr>
            <a:spLocks noGrp="1"/>
          </p:cNvSpPr>
          <p:nvPr>
            <p:ph idx="1"/>
          </p:nvPr>
        </p:nvSpPr>
        <p:spPr>
          <a:xfrm>
            <a:off x="653202" y="1601458"/>
            <a:ext cx="10515600" cy="4286250"/>
          </a:xfrm>
        </p:spPr>
        <p:txBody>
          <a:bodyPr>
            <a:normAutofit fontScale="55000" lnSpcReduction="20000"/>
            <a:scene3d>
              <a:camera prst="orthographicFront">
                <a:rot lat="0" lon="0" rev="0"/>
              </a:camera>
              <a:lightRig rig="threePt" dir="t"/>
            </a:scene3d>
          </a:bodyPr>
          <a:lstStyle/>
          <a:p>
            <a:pPr algn="just">
              <a:lnSpc>
                <a:spcPct val="107000"/>
              </a:lnSpc>
              <a:spcAft>
                <a:spcPts val="800"/>
              </a:spcAft>
            </a:pPr>
            <a:r>
              <a:rPr lang="it-IT" sz="4400" kern="0" dirty="0">
                <a:solidFill>
                  <a:srgbClr val="000000"/>
                </a:solidFill>
                <a:latin typeface="+mn-lt"/>
              </a:rPr>
              <a:t>QUID of </a:t>
            </a:r>
            <a:r>
              <a:rPr lang="it-IT" sz="4400" kern="0" dirty="0" err="1">
                <a:solidFill>
                  <a:srgbClr val="000000"/>
                </a:solidFill>
                <a:latin typeface="+mn-lt"/>
              </a:rPr>
              <a:t>judicial</a:t>
            </a:r>
            <a:r>
              <a:rPr lang="it-IT" sz="4400" kern="0" dirty="0">
                <a:solidFill>
                  <a:srgbClr val="000000"/>
                </a:solidFill>
                <a:latin typeface="+mn-lt"/>
              </a:rPr>
              <a:t> </a:t>
            </a:r>
            <a:r>
              <a:rPr lang="it-IT" sz="4400" kern="0" dirty="0" err="1">
                <a:solidFill>
                  <a:srgbClr val="000000"/>
                </a:solidFill>
                <a:latin typeface="+mn-lt"/>
              </a:rPr>
              <a:t>protection</a:t>
            </a:r>
            <a:r>
              <a:rPr lang="it-IT" sz="4400" kern="0" dirty="0">
                <a:solidFill>
                  <a:srgbClr val="000000"/>
                </a:solidFill>
                <a:latin typeface="+mn-lt"/>
              </a:rPr>
              <a:t> vis-à-vis </a:t>
            </a:r>
            <a:r>
              <a:rPr lang="it-IT" sz="4400" kern="0" dirty="0" err="1">
                <a:solidFill>
                  <a:srgbClr val="000000"/>
                </a:solidFill>
                <a:latin typeface="+mn-lt"/>
              </a:rPr>
              <a:t>final</a:t>
            </a:r>
            <a:r>
              <a:rPr lang="it-IT" sz="4400" kern="0" dirty="0">
                <a:solidFill>
                  <a:srgbClr val="000000"/>
                </a:solidFill>
                <a:latin typeface="+mn-lt"/>
              </a:rPr>
              <a:t> </a:t>
            </a:r>
            <a:r>
              <a:rPr lang="it-IT" sz="4400" kern="0" dirty="0" err="1">
                <a:solidFill>
                  <a:srgbClr val="000000"/>
                </a:solidFill>
                <a:latin typeface="+mn-lt"/>
              </a:rPr>
              <a:t>decisions</a:t>
            </a:r>
            <a:r>
              <a:rPr lang="it-IT" sz="4400" kern="0" dirty="0">
                <a:solidFill>
                  <a:srgbClr val="000000"/>
                </a:solidFill>
                <a:latin typeface="+mn-lt"/>
              </a:rPr>
              <a:t> ?</a:t>
            </a:r>
          </a:p>
          <a:p>
            <a:pPr lvl="1" algn="just">
              <a:lnSpc>
                <a:spcPct val="107000"/>
              </a:lnSpc>
              <a:spcAft>
                <a:spcPts val="800"/>
              </a:spcAft>
            </a:pPr>
            <a:r>
              <a:rPr lang="en-GB" sz="3600" dirty="0">
                <a:latin typeface="+mn-lt"/>
              </a:rPr>
              <a:t>The relevance of the principle of </a:t>
            </a:r>
            <a:r>
              <a:rPr lang="en-GB" sz="3600" i="1" dirty="0">
                <a:latin typeface="+mn-lt"/>
              </a:rPr>
              <a:t>res judicata </a:t>
            </a:r>
            <a:r>
              <a:rPr lang="en-GB" sz="3600" dirty="0">
                <a:latin typeface="+mn-lt"/>
              </a:rPr>
              <a:t>(of a final decision adopted prior to the declaration of a violation of EU law): </a:t>
            </a:r>
            <a:r>
              <a:rPr lang="en-GB" sz="3600" dirty="0" err="1">
                <a:latin typeface="+mn-lt"/>
              </a:rPr>
              <a:t>cf</a:t>
            </a:r>
            <a:r>
              <a:rPr lang="en-GB" sz="3600" dirty="0">
                <a:latin typeface="+mn-lt"/>
              </a:rPr>
              <a:t> </a:t>
            </a:r>
            <a:r>
              <a:rPr lang="en-GB" sz="3600" kern="0" dirty="0">
                <a:solidFill>
                  <a:schemeClr val="bg2">
                    <a:lumMod val="50000"/>
                  </a:schemeClr>
                </a:solidFill>
                <a:effectLst/>
                <a:latin typeface="+mn-lt"/>
              </a:rPr>
              <a:t>Case C-69/14, </a:t>
            </a:r>
            <a:r>
              <a:rPr lang="it-IT" sz="3600" i="1" kern="0" dirty="0">
                <a:solidFill>
                  <a:srgbClr val="7030A0"/>
                </a:solidFill>
                <a:latin typeface="+mn-lt"/>
              </a:rPr>
              <a:t>Dragoș, </a:t>
            </a:r>
            <a:r>
              <a:rPr lang="it-IT" sz="3600" kern="0" dirty="0">
                <a:solidFill>
                  <a:srgbClr val="8B827B"/>
                </a:solidFill>
                <a:latin typeface="+mn-lt"/>
              </a:rPr>
              <a:t>EU:C:2015:662</a:t>
            </a:r>
            <a:endParaRPr lang="it-IT" sz="3600" dirty="0">
              <a:solidFill>
                <a:srgbClr val="8B827B"/>
              </a:solidFill>
              <a:latin typeface="+mn-lt"/>
            </a:endParaRPr>
          </a:p>
          <a:p>
            <a:pPr algn="just">
              <a:lnSpc>
                <a:spcPct val="107000"/>
              </a:lnSpc>
              <a:spcAft>
                <a:spcPts val="800"/>
              </a:spcAft>
            </a:pPr>
            <a:r>
              <a:rPr lang="en-US" sz="2200" b="1" i="1" dirty="0">
                <a:latin typeface="+mn-lt"/>
              </a:rPr>
              <a:t>“If the applicable domestic rules of procedure provide the possibility</a:t>
            </a:r>
            <a:r>
              <a:rPr lang="en-US" sz="2200" i="1" dirty="0">
                <a:latin typeface="+mn-lt"/>
              </a:rPr>
              <a:t>, under certain conditions, for a national court to go back on a decision having the authority of res judicata in order to render the situation compatible with national law, that possibility must prevail if those conditions are met, in accordance with the principles of equivalence and effectiveness, so that the situation at issue is brought back into line with EU law” </a:t>
            </a:r>
            <a:r>
              <a:rPr lang="en-GB" sz="2200" kern="0" dirty="0">
                <a:solidFill>
                  <a:schemeClr val="bg2">
                    <a:lumMod val="50000"/>
                  </a:schemeClr>
                </a:solidFill>
                <a:effectLst/>
                <a:latin typeface="+mn-lt"/>
              </a:rPr>
              <a:t>(para. 30)</a:t>
            </a:r>
          </a:p>
          <a:p>
            <a:pPr algn="just">
              <a:lnSpc>
                <a:spcPct val="107000"/>
              </a:lnSpc>
              <a:spcAft>
                <a:spcPts val="800"/>
              </a:spcAft>
            </a:pPr>
            <a:r>
              <a:rPr lang="en-US" sz="2200" i="1" dirty="0">
                <a:latin typeface="+mn-lt"/>
              </a:rPr>
              <a:t>“In so far as the final judicial decision obliging [an individual] to pay a tax which, in essence, was subsequently declared incompatible with EU law, was taken by </a:t>
            </a:r>
            <a:r>
              <a:rPr lang="en-US" sz="2200" b="1" i="1" dirty="0">
                <a:latin typeface="+mn-lt"/>
              </a:rPr>
              <a:t>a national court adjudicating at last instance</a:t>
            </a:r>
            <a:r>
              <a:rPr lang="en-US" sz="2200" i="1" dirty="0">
                <a:latin typeface="+mn-lt"/>
              </a:rPr>
              <a:t>, it should be borne in mind that, according to settled case-law, by reason (inter alia) of the fact that an infringement, by such a decision, of rights deriving from EU law cannot thereafter normally be corrected, individuals cannot be deprived of the </a:t>
            </a:r>
            <a:r>
              <a:rPr lang="en-US" sz="2200" b="1" i="1" dirty="0">
                <a:latin typeface="+mn-lt"/>
              </a:rPr>
              <a:t>possibility of rendering the State liable </a:t>
            </a:r>
            <a:r>
              <a:rPr lang="en-US" sz="2200" i="1" dirty="0">
                <a:latin typeface="+mn-lt"/>
              </a:rPr>
              <a:t>in order to obtain legal protection of their rights”  </a:t>
            </a:r>
            <a:r>
              <a:rPr lang="en-GB" sz="2200" kern="0" dirty="0">
                <a:solidFill>
                  <a:schemeClr val="bg2">
                    <a:lumMod val="50000"/>
                  </a:schemeClr>
                </a:solidFill>
                <a:effectLst/>
                <a:latin typeface="+mn-lt"/>
              </a:rPr>
              <a:t>(para. 40)</a:t>
            </a:r>
          </a:p>
          <a:p>
            <a:pPr algn="just">
              <a:lnSpc>
                <a:spcPct val="107000"/>
              </a:lnSpc>
              <a:spcAft>
                <a:spcPts val="800"/>
              </a:spcAft>
            </a:pPr>
            <a:r>
              <a:rPr lang="en-US" sz="2200" i="1" dirty="0">
                <a:latin typeface="+mn-lt"/>
                <a:ea typeface="Tahoma" panose="020B0604030504040204" pitchFamily="34" charset="0"/>
                <a:cs typeface="Tahoma" panose="020B0604030504040204" pitchFamily="34" charset="0"/>
              </a:rPr>
              <a:t>“EU law, in particular the principles of equivalence and effectiveness, must be interpreted as not precluding, in circumstances such as those in the dispute in the main proceedings, a situation </a:t>
            </a:r>
            <a:r>
              <a:rPr lang="en-US" sz="2200" b="1" i="1" dirty="0">
                <a:latin typeface="+mn-lt"/>
                <a:ea typeface="Tahoma" panose="020B0604030504040204" pitchFamily="34" charset="0"/>
                <a:cs typeface="Tahoma" panose="020B0604030504040204" pitchFamily="34" charset="0"/>
              </a:rPr>
              <a:t>where there is no possibility </a:t>
            </a:r>
            <a:r>
              <a:rPr lang="en-US" sz="2200" i="1" dirty="0">
                <a:latin typeface="+mn-lt"/>
                <a:ea typeface="Tahoma" panose="020B0604030504040204" pitchFamily="34" charset="0"/>
                <a:cs typeface="Tahoma" panose="020B0604030504040204" pitchFamily="34" charset="0"/>
              </a:rPr>
              <a:t>for a national court to revise a final decision of a court or tribunal made in the course of civil proceedings when that decision is found to be incompatible with an interpretation of EU law upheld by the Court after the date on which that decision became final, </a:t>
            </a:r>
            <a:r>
              <a:rPr lang="en-US" sz="2200" b="1" i="1" dirty="0">
                <a:latin typeface="+mn-lt"/>
                <a:ea typeface="Tahoma" panose="020B0604030504040204" pitchFamily="34" charset="0"/>
                <a:cs typeface="Tahoma" panose="020B0604030504040204" pitchFamily="34" charset="0"/>
              </a:rPr>
              <a:t>even though such a possibility does exist </a:t>
            </a:r>
            <a:r>
              <a:rPr lang="en-US" sz="2200" i="1" dirty="0">
                <a:latin typeface="+mn-lt"/>
                <a:ea typeface="Tahoma" panose="020B0604030504040204" pitchFamily="34" charset="0"/>
                <a:cs typeface="Tahoma" panose="020B0604030504040204" pitchFamily="34" charset="0"/>
              </a:rPr>
              <a:t>as regards final decisions of a court or tribunal incompatible with EU law made </a:t>
            </a:r>
            <a:r>
              <a:rPr lang="en-US" sz="2200" b="1" i="1" dirty="0">
                <a:latin typeface="+mn-lt"/>
                <a:ea typeface="Tahoma" panose="020B0604030504040204" pitchFamily="34" charset="0"/>
                <a:cs typeface="Tahoma" panose="020B0604030504040204" pitchFamily="34" charset="0"/>
              </a:rPr>
              <a:t>in the course of administrative proceedings” </a:t>
            </a:r>
            <a:r>
              <a:rPr lang="en-GB" sz="2200" kern="0" dirty="0">
                <a:solidFill>
                  <a:schemeClr val="bg2">
                    <a:lumMod val="50000"/>
                  </a:schemeClr>
                </a:solidFill>
                <a:effectLst/>
                <a:latin typeface="+mn-lt"/>
                <a:ea typeface="Tahoma" panose="020B0604030504040204" pitchFamily="34" charset="0"/>
                <a:cs typeface="Tahoma" panose="020B0604030504040204" pitchFamily="34" charset="0"/>
              </a:rPr>
              <a:t>(para. 41)</a:t>
            </a:r>
            <a:endParaRPr lang="en-US" sz="2200" dirty="0">
              <a:latin typeface="+mn-lt"/>
              <a:ea typeface="Tahoma" panose="020B0604030504040204" pitchFamily="34" charset="0"/>
              <a:cs typeface="Tahoma" panose="020B0604030504040204" pitchFamily="34" charset="0"/>
            </a:endParaRPr>
          </a:p>
          <a:p>
            <a:pPr lvl="2" algn="just">
              <a:lnSpc>
                <a:spcPct val="107000"/>
              </a:lnSpc>
              <a:spcAft>
                <a:spcPts val="800"/>
              </a:spcAft>
            </a:pPr>
            <a:endParaRPr lang="en-GB" sz="1600" kern="0" dirty="0">
              <a:solidFill>
                <a:schemeClr val="bg2">
                  <a:lumMod val="50000"/>
                </a:schemeClr>
              </a:solidFill>
              <a:effectLst/>
              <a:latin typeface="+mn-lt"/>
            </a:endParaRPr>
          </a:p>
          <a:p>
            <a:pPr lvl="2" algn="just">
              <a:lnSpc>
                <a:spcPct val="107000"/>
              </a:lnSpc>
              <a:spcAft>
                <a:spcPts val="800"/>
              </a:spcAft>
            </a:pPr>
            <a:endParaRPr lang="it-IT" sz="1600" i="1" kern="100" dirty="0">
              <a:highlight>
                <a:srgbClr val="FF0000"/>
              </a:highlight>
              <a:latin typeface="+mn-lt"/>
            </a:endParaRPr>
          </a:p>
          <a:p>
            <a:pPr marL="0" indent="0" algn="just">
              <a:lnSpc>
                <a:spcPct val="107000"/>
              </a:lnSpc>
              <a:spcAft>
                <a:spcPts val="800"/>
              </a:spcAft>
              <a:buNone/>
            </a:pPr>
            <a:endParaRPr lang="en-GB" sz="2600" kern="0" dirty="0">
              <a:solidFill>
                <a:srgbClr val="000000"/>
              </a:solidFill>
              <a:effectLst/>
              <a:latin typeface="+mn-lt"/>
            </a:endParaRPr>
          </a:p>
        </p:txBody>
      </p:sp>
    </p:spTree>
    <p:extLst>
      <p:ext uri="{BB962C8B-B14F-4D97-AF65-F5344CB8AC3E}">
        <p14:creationId xmlns:p14="http://schemas.microsoft.com/office/powerpoint/2010/main" val="127095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FF7B75-0223-4720-8202-A9CAA33B994F}"/>
              </a:ext>
            </a:extLst>
          </p:cNvPr>
          <p:cNvSpPr>
            <a:spLocks noGrp="1"/>
          </p:cNvSpPr>
          <p:nvPr>
            <p:ph type="title"/>
          </p:nvPr>
        </p:nvSpPr>
        <p:spPr>
          <a:xfrm>
            <a:off x="192239" y="1080778"/>
            <a:ext cx="12039346" cy="3343276"/>
          </a:xfrm>
        </p:spPr>
        <p:txBody>
          <a:bodyPr>
            <a:normAutofit/>
          </a:bodyPr>
          <a:lstStyle/>
          <a:p>
            <a:pPr>
              <a:lnSpc>
                <a:spcPct val="107000"/>
              </a:lnSpc>
              <a:spcAft>
                <a:spcPts val="800"/>
              </a:spcAft>
            </a:pPr>
            <a:r>
              <a:rPr lang="en-GB" sz="4800" dirty="0"/>
              <a:t>4. The fundamental right to an effective remedy and to a fair trial</a:t>
            </a:r>
            <a:endParaRPr lang="it-IT" sz="4800" dirty="0"/>
          </a:p>
        </p:txBody>
      </p:sp>
      <p:sp>
        <p:nvSpPr>
          <p:cNvPr id="5" name="Segnaposto testo 4">
            <a:extLst>
              <a:ext uri="{FF2B5EF4-FFF2-40B4-BE49-F238E27FC236}">
                <a16:creationId xmlns:a16="http://schemas.microsoft.com/office/drawing/2014/main" id="{2DF52E87-B35D-4D6A-A47A-01B85CEE8886}"/>
              </a:ext>
            </a:extLst>
          </p:cNvPr>
          <p:cNvSpPr>
            <a:spLocks noGrp="1"/>
          </p:cNvSpPr>
          <p:nvPr>
            <p:ph type="body" idx="1"/>
          </p:nvPr>
        </p:nvSpPr>
        <p:spPr>
          <a:xfrm>
            <a:off x="158504" y="4555866"/>
            <a:ext cx="9885051" cy="1143000"/>
          </a:xfrm>
        </p:spPr>
        <p:txBody>
          <a:bodyPr>
            <a:normAutofit/>
          </a:bodyPr>
          <a:lstStyle/>
          <a:p>
            <a:r>
              <a:rPr lang="en-GB" sz="2800" dirty="0"/>
              <a:t>under EU law (art 47 CFR)</a:t>
            </a:r>
            <a:endParaRPr lang="it-IT" sz="2800" dirty="0"/>
          </a:p>
        </p:txBody>
      </p:sp>
      <p:sp>
        <p:nvSpPr>
          <p:cNvPr id="6" name="Fußzeilenplatzhalter 1">
            <a:extLst>
              <a:ext uri="{FF2B5EF4-FFF2-40B4-BE49-F238E27FC236}">
                <a16:creationId xmlns:a16="http://schemas.microsoft.com/office/drawing/2014/main" id="{DD992897-EBD6-4CD1-BDAB-634211A9FA20}"/>
              </a:ext>
            </a:extLst>
          </p:cNvPr>
          <p:cNvSpPr txBox="1">
            <a:spLocks/>
          </p:cNvSpPr>
          <p:nvPr/>
        </p:nvSpPr>
        <p:spPr>
          <a:xfrm>
            <a:off x="42985" y="6358185"/>
            <a:ext cx="834292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FISMA/2022/LVP/0010 – Online training material for judges –5.Procedural rights and effective judicial remedies under EU Law </a:t>
            </a:r>
            <a:endParaRPr lang="en-US" dirty="0"/>
          </a:p>
        </p:txBody>
      </p:sp>
      <p:sp>
        <p:nvSpPr>
          <p:cNvPr id="7" name="Slide Number Placeholder 3">
            <a:extLst>
              <a:ext uri="{FF2B5EF4-FFF2-40B4-BE49-F238E27FC236}">
                <a16:creationId xmlns:a16="http://schemas.microsoft.com/office/drawing/2014/main" id="{3F141B86-C93A-4E90-BC08-3D63B49DA9FD}"/>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32</a:t>
            </a:fld>
            <a:endParaRPr lang="en-US" sz="1000" dirty="0"/>
          </a:p>
        </p:txBody>
      </p:sp>
    </p:spTree>
    <p:extLst>
      <p:ext uri="{BB962C8B-B14F-4D97-AF65-F5344CB8AC3E}">
        <p14:creationId xmlns:p14="http://schemas.microsoft.com/office/powerpoint/2010/main" val="1118757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C0EEECAE-C6B0-4EBC-B171-873B7FB8E5C0}"/>
              </a:ext>
            </a:extLst>
          </p:cNvPr>
          <p:cNvSpPr>
            <a:spLocks noGrp="1"/>
          </p:cNvSpPr>
          <p:nvPr>
            <p:ph type="title"/>
          </p:nvPr>
        </p:nvSpPr>
        <p:spPr>
          <a:xfrm>
            <a:off x="652153" y="-525524"/>
            <a:ext cx="7972514" cy="1949450"/>
          </a:xfrm>
        </p:spPr>
        <p:txBody>
          <a:bodyPr>
            <a:normAutofit/>
          </a:bodyPr>
          <a:lstStyle/>
          <a:p>
            <a:r>
              <a:rPr lang="en-GB" sz="3600" dirty="0"/>
              <a:t>Components of the fundamental right under art 47 CFR</a:t>
            </a:r>
            <a:endParaRPr lang="it-IT" sz="3600" dirty="0"/>
          </a:p>
        </p:txBody>
      </p:sp>
      <p:sp>
        <p:nvSpPr>
          <p:cNvPr id="3" name="Segnaposto contenuto 2">
            <a:extLst>
              <a:ext uri="{FF2B5EF4-FFF2-40B4-BE49-F238E27FC236}">
                <a16:creationId xmlns:a16="http://schemas.microsoft.com/office/drawing/2014/main" id="{D95E754B-33CC-20E8-A2D0-26412CF221EE}"/>
              </a:ext>
            </a:extLst>
          </p:cNvPr>
          <p:cNvSpPr>
            <a:spLocks noGrp="1"/>
          </p:cNvSpPr>
          <p:nvPr>
            <p:ph idx="1"/>
          </p:nvPr>
        </p:nvSpPr>
        <p:spPr>
          <a:xfrm>
            <a:off x="715744" y="1724614"/>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‘the right to an effective remedy and a fair trial’</a:t>
            </a:r>
            <a:endParaRPr lang="it-IT" sz="2400" kern="100" dirty="0">
              <a:latin typeface="+mn-lt"/>
            </a:endParaRPr>
          </a:p>
          <a:p>
            <a:pPr algn="just">
              <a:lnSpc>
                <a:spcPct val="107000"/>
              </a:lnSpc>
              <a:spcAft>
                <a:spcPts val="800"/>
              </a:spcAft>
            </a:pPr>
            <a:r>
              <a:rPr lang="en-GB" sz="2400" kern="0" dirty="0">
                <a:solidFill>
                  <a:srgbClr val="000000"/>
                </a:solidFill>
                <a:effectLst/>
                <a:latin typeface="+mn-lt"/>
              </a:rPr>
              <a:t>explicit list of various components of effective judicial protection… </a:t>
            </a:r>
          </a:p>
          <a:p>
            <a:pPr lvl="1" algn="just">
              <a:lnSpc>
                <a:spcPct val="107000"/>
              </a:lnSpc>
              <a:spcAft>
                <a:spcPts val="800"/>
              </a:spcAft>
            </a:pPr>
            <a:r>
              <a:rPr lang="en-GB" sz="2000" kern="0" dirty="0">
                <a:solidFill>
                  <a:srgbClr val="000000"/>
                </a:solidFill>
                <a:effectLst/>
                <a:highlight>
                  <a:srgbClr val="FFFF00"/>
                </a:highlight>
                <a:latin typeface="+mn-lt"/>
              </a:rPr>
              <a:t>access to an independent and impartial tribunal previously established by law</a:t>
            </a:r>
          </a:p>
          <a:p>
            <a:pPr lvl="2" algn="just">
              <a:lnSpc>
                <a:spcPct val="107000"/>
              </a:lnSpc>
              <a:spcAft>
                <a:spcPts val="800"/>
              </a:spcAft>
            </a:pPr>
            <a:r>
              <a:rPr lang="en-GB" sz="1800" kern="0" dirty="0">
                <a:solidFill>
                  <a:srgbClr val="000000"/>
                </a:solidFill>
                <a:effectLst/>
                <a:latin typeface="+mn-lt"/>
              </a:rPr>
              <a:t>essential part, and inherent to adjudication </a:t>
            </a:r>
            <a:r>
              <a:rPr lang="en-GB" sz="1600" kern="0" dirty="0">
                <a:solidFill>
                  <a:schemeClr val="bg2">
                    <a:lumMod val="50000"/>
                  </a:schemeClr>
                </a:solidFill>
                <a:effectLst/>
                <a:latin typeface="+mn-lt"/>
              </a:rPr>
              <a:t>(Case C-216/18, </a:t>
            </a:r>
            <a:r>
              <a:rPr lang="en-GB" sz="1600" i="1" kern="0" dirty="0">
                <a:solidFill>
                  <a:srgbClr val="00B050"/>
                </a:solidFill>
                <a:effectLst/>
                <a:latin typeface="+mn-lt"/>
              </a:rPr>
              <a:t>Minister for Justice and Equality</a:t>
            </a:r>
            <a:r>
              <a:rPr lang="en-GB" sz="1600" kern="0" dirty="0">
                <a:solidFill>
                  <a:schemeClr val="bg2">
                    <a:lumMod val="50000"/>
                  </a:schemeClr>
                </a:solidFill>
                <a:effectLst/>
                <a:latin typeface="+mn-lt"/>
              </a:rPr>
              <a:t>, EU:C:2018:586, para 63)</a:t>
            </a:r>
            <a:endParaRPr lang="en-GB" sz="1800" kern="0" dirty="0">
              <a:solidFill>
                <a:schemeClr val="bg2">
                  <a:lumMod val="50000"/>
                </a:schemeClr>
              </a:solidFill>
              <a:effectLst/>
              <a:latin typeface="+mn-lt"/>
            </a:endParaRPr>
          </a:p>
          <a:p>
            <a:pPr lvl="1" algn="just">
              <a:lnSpc>
                <a:spcPct val="107000"/>
              </a:lnSpc>
              <a:spcAft>
                <a:spcPts val="800"/>
              </a:spcAft>
            </a:pPr>
            <a:r>
              <a:rPr lang="en-GB" sz="2000" kern="0" dirty="0">
                <a:solidFill>
                  <a:srgbClr val="000000"/>
                </a:solidFill>
                <a:effectLst/>
                <a:highlight>
                  <a:srgbClr val="FFFF00"/>
                </a:highlight>
                <a:latin typeface="+mn-lt"/>
              </a:rPr>
              <a:t>fair and public hearing within a reasonable time</a:t>
            </a:r>
            <a:r>
              <a:rPr lang="en-GB" sz="2000" kern="100" dirty="0">
                <a:solidFill>
                  <a:srgbClr val="333333"/>
                </a:solidFill>
                <a:effectLst/>
                <a:highlight>
                  <a:srgbClr val="FFFF00"/>
                </a:highlight>
                <a:latin typeface="+mn-lt"/>
              </a:rPr>
              <a:t> </a:t>
            </a:r>
            <a:endParaRPr lang="it-IT" sz="2000" kern="100" dirty="0">
              <a:effectLst/>
              <a:latin typeface="+mn-lt"/>
            </a:endParaRPr>
          </a:p>
          <a:p>
            <a:pPr algn="just">
              <a:lnSpc>
                <a:spcPct val="107000"/>
              </a:lnSpc>
              <a:spcAft>
                <a:spcPts val="800"/>
              </a:spcAft>
            </a:pPr>
            <a:endParaRPr lang="it-IT" sz="1800" kern="100" dirty="0">
              <a:solidFill>
                <a:schemeClr val="bg2">
                  <a:lumMod val="50000"/>
                </a:schemeClr>
              </a:solidFill>
              <a:effectLst/>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84199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7B93ABE8-3944-5071-06E9-80B6665E800B}"/>
              </a:ext>
            </a:extLst>
          </p:cNvPr>
          <p:cNvSpPr>
            <a:spLocks noGrp="1"/>
          </p:cNvSpPr>
          <p:nvPr>
            <p:ph type="title"/>
          </p:nvPr>
        </p:nvSpPr>
        <p:spPr>
          <a:xfrm>
            <a:off x="384907" y="-525828"/>
            <a:ext cx="7972514" cy="1949450"/>
          </a:xfrm>
        </p:spPr>
        <p:txBody>
          <a:bodyPr>
            <a:normAutofit/>
          </a:bodyPr>
          <a:lstStyle/>
          <a:p>
            <a:r>
              <a:rPr lang="en-GB" sz="3600" dirty="0"/>
              <a:t>Components of the fundamental right under art 47 CFR</a:t>
            </a:r>
            <a:endParaRPr lang="it-IT" sz="3600" dirty="0"/>
          </a:p>
        </p:txBody>
      </p:sp>
      <p:sp>
        <p:nvSpPr>
          <p:cNvPr id="3" name="Segnaposto contenuto 2">
            <a:extLst>
              <a:ext uri="{FF2B5EF4-FFF2-40B4-BE49-F238E27FC236}">
                <a16:creationId xmlns:a16="http://schemas.microsoft.com/office/drawing/2014/main" id="{66DF5C10-3ED0-36A7-F816-D4706944037F}"/>
              </a:ext>
            </a:extLst>
          </p:cNvPr>
          <p:cNvSpPr>
            <a:spLocks noGrp="1"/>
          </p:cNvSpPr>
          <p:nvPr>
            <p:ph idx="1"/>
          </p:nvPr>
        </p:nvSpPr>
        <p:spPr>
          <a:xfrm>
            <a:off x="662782" y="1693101"/>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a:t>
            </a:r>
            <a:r>
              <a:rPr lang="en-GB" sz="2400" kern="0" dirty="0">
                <a:solidFill>
                  <a:srgbClr val="000000"/>
                </a:solidFill>
                <a:latin typeface="+mn-lt"/>
              </a:rPr>
              <a:t>and </a:t>
            </a:r>
            <a:r>
              <a:rPr lang="en-GB" sz="2400" kern="0" dirty="0">
                <a:solidFill>
                  <a:srgbClr val="000000"/>
                </a:solidFill>
                <a:effectLst/>
                <a:latin typeface="+mn-lt"/>
              </a:rPr>
              <a:t>as developed by the case law (other unwritten requirements on national judicial systems, including:</a:t>
            </a:r>
          </a:p>
          <a:p>
            <a:pPr lvl="1" algn="just">
              <a:lnSpc>
                <a:spcPct val="107000"/>
              </a:lnSpc>
              <a:spcAft>
                <a:spcPts val="800"/>
              </a:spcAft>
            </a:pPr>
            <a:r>
              <a:rPr lang="en-GB" sz="2000" kern="0" dirty="0">
                <a:solidFill>
                  <a:srgbClr val="000000"/>
                </a:solidFill>
                <a:effectLst/>
                <a:highlight>
                  <a:srgbClr val="FFFF00"/>
                </a:highlight>
                <a:latin typeface="+mn-lt"/>
              </a:rPr>
              <a:t>existence of a form of redress</a:t>
            </a:r>
            <a:r>
              <a:rPr lang="en-GB" sz="2000" kern="0" dirty="0">
                <a:solidFill>
                  <a:srgbClr val="000000"/>
                </a:solidFill>
                <a:effectLst/>
                <a:latin typeface="+mn-lt"/>
              </a:rPr>
              <a:t> </a:t>
            </a:r>
          </a:p>
          <a:p>
            <a:pPr lvl="2" algn="just">
              <a:lnSpc>
                <a:spcPct val="107000"/>
              </a:lnSpc>
              <a:spcAft>
                <a:spcPts val="800"/>
              </a:spcAft>
            </a:pPr>
            <a:r>
              <a:rPr lang="en-GB" sz="1400" kern="0" dirty="0">
                <a:solidFill>
                  <a:schemeClr val="bg2">
                    <a:lumMod val="50000"/>
                  </a:schemeClr>
                </a:solidFill>
                <a:effectLst/>
                <a:latin typeface="+mn-lt"/>
              </a:rPr>
              <a:t>(Case C-30/19, </a:t>
            </a:r>
            <a:r>
              <a:rPr lang="en-GB" sz="1400" i="1" kern="0" dirty="0" err="1">
                <a:solidFill>
                  <a:srgbClr val="00B050"/>
                </a:solidFill>
                <a:effectLst/>
                <a:latin typeface="+mn-lt"/>
              </a:rPr>
              <a:t>Braathens</a:t>
            </a:r>
            <a:r>
              <a:rPr lang="en-GB" sz="1400" i="1" kern="0" dirty="0">
                <a:solidFill>
                  <a:srgbClr val="00B050"/>
                </a:solidFill>
                <a:effectLst/>
                <a:latin typeface="+mn-lt"/>
              </a:rPr>
              <a:t> Regional Aviation</a:t>
            </a:r>
            <a:r>
              <a:rPr lang="en-GB" sz="1400" kern="0" dirty="0">
                <a:solidFill>
                  <a:schemeClr val="bg2">
                    <a:lumMod val="50000"/>
                  </a:schemeClr>
                </a:solidFill>
                <a:effectLst/>
                <a:latin typeface="+mn-lt"/>
              </a:rPr>
              <a:t>, EU:C:2021:269, action for compensation based on an alleged unlawful discrimination; claim seeking a declaration of the existence of a wrong; national procedural rules preventing the seized court from examining the claim, when the defendant agrees to pay the compensation without recognising the unlawfulness of its conduct)</a:t>
            </a:r>
          </a:p>
          <a:p>
            <a:pPr lvl="1" algn="just">
              <a:lnSpc>
                <a:spcPct val="107000"/>
              </a:lnSpc>
              <a:spcAft>
                <a:spcPts val="800"/>
              </a:spcAft>
            </a:pPr>
            <a:r>
              <a:rPr lang="en-GB" sz="2000" kern="0" dirty="0">
                <a:solidFill>
                  <a:srgbClr val="000000"/>
                </a:solidFill>
                <a:effectLst/>
                <a:highlight>
                  <a:srgbClr val="FFFF00"/>
                </a:highlight>
                <a:latin typeface="+mn-lt"/>
              </a:rPr>
              <a:t>court judgments cannot remain ineffective</a:t>
            </a:r>
            <a:r>
              <a:rPr lang="en-GB" sz="2000" kern="0" dirty="0">
                <a:solidFill>
                  <a:srgbClr val="000000"/>
                </a:solidFill>
                <a:effectLst/>
                <a:latin typeface="+mn-lt"/>
              </a:rPr>
              <a:t> </a:t>
            </a:r>
          </a:p>
          <a:p>
            <a:pPr>
              <a:lnSpc>
                <a:spcPct val="107000"/>
              </a:lnSpc>
              <a:spcAft>
                <a:spcPts val="800"/>
              </a:spcAft>
            </a:pPr>
            <a:endParaRPr lang="it-IT" sz="1800" kern="100" dirty="0">
              <a:solidFill>
                <a:schemeClr val="bg2">
                  <a:lumMod val="50000"/>
                </a:schemeClr>
              </a:solidFill>
              <a:effectLst/>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3110596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3DF3DA8D-D715-0FD1-BD12-935C8505C0C2}"/>
              </a:ext>
            </a:extLst>
          </p:cNvPr>
          <p:cNvSpPr>
            <a:spLocks noGrp="1"/>
          </p:cNvSpPr>
          <p:nvPr>
            <p:ph type="title"/>
          </p:nvPr>
        </p:nvSpPr>
        <p:spPr>
          <a:xfrm>
            <a:off x="451338" y="-494567"/>
            <a:ext cx="7972514" cy="1949450"/>
          </a:xfrm>
        </p:spPr>
        <p:txBody>
          <a:bodyPr>
            <a:normAutofit/>
          </a:bodyPr>
          <a:lstStyle/>
          <a:p>
            <a:r>
              <a:rPr lang="en-GB" sz="3600" dirty="0"/>
              <a:t>Components of the fundamental right under art 47 CFR</a:t>
            </a:r>
            <a:endParaRPr lang="it-IT" sz="3600" dirty="0"/>
          </a:p>
        </p:txBody>
      </p:sp>
      <p:sp>
        <p:nvSpPr>
          <p:cNvPr id="3" name="Segnaposto contenuto 2">
            <a:extLst>
              <a:ext uri="{FF2B5EF4-FFF2-40B4-BE49-F238E27FC236}">
                <a16:creationId xmlns:a16="http://schemas.microsoft.com/office/drawing/2014/main" id="{BA485210-CEFD-19B5-3778-5A4D5B84DFD6}"/>
              </a:ext>
            </a:extLst>
          </p:cNvPr>
          <p:cNvSpPr>
            <a:spLocks noGrp="1"/>
          </p:cNvSpPr>
          <p:nvPr>
            <p:ph idx="1"/>
          </p:nvPr>
        </p:nvSpPr>
        <p:spPr>
          <a:xfrm>
            <a:off x="630764" y="1628812"/>
            <a:ext cx="10515600" cy="3862388"/>
          </a:xfrm>
        </p:spPr>
        <p:txBody>
          <a:bodyPr>
            <a:normAutofit fontScale="92500" lnSpcReduction="20000"/>
            <a:scene3d>
              <a:camera prst="orthographicFront">
                <a:rot lat="0" lon="0" rev="0"/>
              </a:camera>
              <a:lightRig rig="threePt" dir="t"/>
            </a:scene3d>
          </a:bodyPr>
          <a:lstStyle/>
          <a:p>
            <a:pPr algn="just">
              <a:lnSpc>
                <a:spcPct val="107000"/>
              </a:lnSpc>
              <a:spcAft>
                <a:spcPts val="800"/>
              </a:spcAft>
            </a:pPr>
            <a:r>
              <a:rPr lang="en-GB" sz="3400" kern="0" dirty="0">
                <a:solidFill>
                  <a:srgbClr val="000000"/>
                </a:solidFill>
                <a:effectLst/>
                <a:latin typeface="+mn-lt"/>
              </a:rPr>
              <a:t>continues:</a:t>
            </a:r>
          </a:p>
          <a:p>
            <a:pPr lvl="1" algn="just">
              <a:lnSpc>
                <a:spcPct val="107000"/>
              </a:lnSpc>
              <a:spcAft>
                <a:spcPts val="800"/>
              </a:spcAft>
            </a:pPr>
            <a:r>
              <a:rPr lang="en-GB" sz="2200" kern="0" dirty="0">
                <a:solidFill>
                  <a:srgbClr val="000000"/>
                </a:solidFill>
                <a:effectLst/>
                <a:highlight>
                  <a:srgbClr val="FFFF00"/>
                </a:highlight>
                <a:latin typeface="+mn-lt"/>
              </a:rPr>
              <a:t>principle of equality of arms </a:t>
            </a:r>
          </a:p>
          <a:p>
            <a:pPr lvl="1" algn="just">
              <a:lnSpc>
                <a:spcPct val="107000"/>
              </a:lnSpc>
              <a:spcAft>
                <a:spcPts val="800"/>
              </a:spcAft>
            </a:pPr>
            <a:r>
              <a:rPr lang="en-GB" sz="2200" kern="0" dirty="0">
                <a:highlight>
                  <a:srgbClr val="FFFF00"/>
                </a:highlight>
                <a:latin typeface="+mn-lt"/>
              </a:rPr>
              <a:t>r</a:t>
            </a:r>
            <a:r>
              <a:rPr lang="en-GB" sz="2200" kern="0" dirty="0">
                <a:effectLst/>
                <a:highlight>
                  <a:srgbClr val="FFFF00"/>
                </a:highlight>
                <a:latin typeface="+mn-lt"/>
              </a:rPr>
              <a:t>ights of the defence</a:t>
            </a:r>
          </a:p>
          <a:p>
            <a:pPr lvl="1" algn="just">
              <a:lnSpc>
                <a:spcPct val="107000"/>
              </a:lnSpc>
              <a:spcAft>
                <a:spcPts val="800"/>
              </a:spcAft>
            </a:pPr>
            <a:r>
              <a:rPr lang="en-GB" sz="2200" kern="0" dirty="0">
                <a:latin typeface="+mn-lt"/>
              </a:rPr>
              <a:t>e.g.</a:t>
            </a:r>
            <a:endParaRPr lang="en-GB" sz="2200" kern="0" dirty="0">
              <a:effectLst/>
              <a:latin typeface="+mn-lt"/>
            </a:endParaRPr>
          </a:p>
          <a:p>
            <a:pPr lvl="2" algn="just">
              <a:lnSpc>
                <a:spcPct val="107000"/>
              </a:lnSpc>
              <a:spcAft>
                <a:spcPts val="800"/>
              </a:spcAft>
            </a:pPr>
            <a:r>
              <a:rPr lang="en-GB" sz="1900" kern="0" dirty="0">
                <a:effectLst/>
                <a:latin typeface="+mn-lt"/>
              </a:rPr>
              <a:t>Right of individuals to know the reasons, also of </a:t>
            </a:r>
            <a:r>
              <a:rPr lang="en-US" sz="1900" dirty="0">
                <a:latin typeface="+mn-lt"/>
              </a:rPr>
              <a:t>decisions taken by an administrative authority in relation to them; </a:t>
            </a:r>
            <a:r>
              <a:rPr lang="en-GB" sz="1900" kern="0" dirty="0">
                <a:latin typeface="+mn-lt"/>
              </a:rPr>
              <a:t>Right to be notified of a decision adopted in another MS; Access to the file in due time</a:t>
            </a:r>
          </a:p>
          <a:p>
            <a:pPr marL="384048" lvl="2" indent="0" algn="just">
              <a:lnSpc>
                <a:spcPct val="107000"/>
              </a:lnSpc>
              <a:spcAft>
                <a:spcPts val="800"/>
              </a:spcAft>
              <a:buNone/>
            </a:pPr>
            <a:r>
              <a:rPr lang="en-GB" sz="1900" kern="0" dirty="0">
                <a:solidFill>
                  <a:schemeClr val="bg2">
                    <a:lumMod val="50000"/>
                  </a:schemeClr>
                </a:solidFill>
                <a:latin typeface="+mn-lt"/>
              </a:rPr>
              <a:t>(e.g. Case C-34/17, </a:t>
            </a:r>
            <a:r>
              <a:rPr lang="en-GB" sz="1900" i="1" kern="0" dirty="0">
                <a:solidFill>
                  <a:srgbClr val="7030A0"/>
                </a:solidFill>
                <a:latin typeface="+mn-lt"/>
              </a:rPr>
              <a:t>Donnellan</a:t>
            </a:r>
            <a:r>
              <a:rPr lang="en-GB" sz="1900" kern="0" dirty="0">
                <a:solidFill>
                  <a:schemeClr val="bg2">
                    <a:lumMod val="50000"/>
                  </a:schemeClr>
                </a:solidFill>
                <a:latin typeface="+mn-lt"/>
              </a:rPr>
              <a:t>, EU:C:2018:282, paras 55, 58; Case C-612/15, </a:t>
            </a:r>
            <a:r>
              <a:rPr lang="en-GB" sz="1900" i="1" kern="0" dirty="0">
                <a:solidFill>
                  <a:srgbClr val="7030A0"/>
                </a:solidFill>
                <a:latin typeface="+mn-lt"/>
              </a:rPr>
              <a:t>Kolev</a:t>
            </a:r>
            <a:r>
              <a:rPr lang="en-GB" sz="1900" kern="0" dirty="0">
                <a:solidFill>
                  <a:schemeClr val="bg2">
                    <a:lumMod val="50000"/>
                  </a:schemeClr>
                </a:solidFill>
                <a:latin typeface="+mn-lt"/>
              </a:rPr>
              <a:t>, EU:C:2018:392, para. 90; C-230/18, </a:t>
            </a:r>
            <a:r>
              <a:rPr lang="de-DE" sz="1900" i="1" kern="0" dirty="0">
                <a:solidFill>
                  <a:srgbClr val="7030A0"/>
                </a:solidFill>
                <a:latin typeface="+mn-lt"/>
              </a:rPr>
              <a:t>PI v. Landespolizeidirektion Tirol</a:t>
            </a:r>
            <a:r>
              <a:rPr lang="de-DE" sz="1900" kern="0" dirty="0">
                <a:solidFill>
                  <a:schemeClr val="bg2">
                    <a:lumMod val="50000"/>
                  </a:schemeClr>
                </a:solidFill>
                <a:latin typeface="+mn-lt"/>
              </a:rPr>
              <a:t>, EU:C:2019:383, </a:t>
            </a:r>
            <a:r>
              <a:rPr lang="de-DE" sz="1900" kern="0" dirty="0" err="1">
                <a:solidFill>
                  <a:schemeClr val="bg2">
                    <a:lumMod val="50000"/>
                  </a:schemeClr>
                </a:solidFill>
                <a:latin typeface="+mn-lt"/>
              </a:rPr>
              <a:t>para</a:t>
            </a:r>
            <a:r>
              <a:rPr lang="de-DE" sz="1900" kern="0" dirty="0">
                <a:solidFill>
                  <a:schemeClr val="bg2">
                    <a:lumMod val="50000"/>
                  </a:schemeClr>
                </a:solidFill>
                <a:latin typeface="+mn-lt"/>
              </a:rPr>
              <a:t>. 78</a:t>
            </a:r>
            <a:r>
              <a:rPr lang="en-GB" sz="1900" kern="0" dirty="0">
                <a:solidFill>
                  <a:schemeClr val="bg2">
                    <a:lumMod val="50000"/>
                  </a:schemeClr>
                </a:solidFill>
                <a:latin typeface="+mn-lt"/>
              </a:rPr>
              <a:t>)</a:t>
            </a:r>
          </a:p>
          <a:p>
            <a:pPr marL="457200" lvl="1" indent="0" algn="r">
              <a:lnSpc>
                <a:spcPct val="107000"/>
              </a:lnSpc>
              <a:spcAft>
                <a:spcPts val="800"/>
              </a:spcAft>
              <a:buNone/>
            </a:pPr>
            <a:r>
              <a:rPr lang="en-GB" kern="0" dirty="0">
                <a:solidFill>
                  <a:srgbClr val="000000"/>
                </a:solidFill>
                <a:effectLst/>
                <a:latin typeface="+mn-lt"/>
                <a:sym typeface="Wingdings" panose="05000000000000000000" pitchFamily="2" charset="2"/>
              </a:rPr>
              <a:t>			</a:t>
            </a:r>
            <a:r>
              <a:rPr lang="en-GB" kern="0" dirty="0">
                <a:solidFill>
                  <a:srgbClr val="000000"/>
                </a:solidFill>
                <a:effectLst/>
                <a:latin typeface="+mn-lt"/>
              </a:rPr>
              <a:t> all essential </a:t>
            </a:r>
            <a:r>
              <a:rPr lang="en-GB" kern="0" dirty="0">
                <a:solidFill>
                  <a:srgbClr val="000000"/>
                </a:solidFill>
                <a:latin typeface="+mn-lt"/>
              </a:rPr>
              <a:t>components of the p</a:t>
            </a:r>
            <a:r>
              <a:rPr lang="en-GB" kern="0" dirty="0">
                <a:solidFill>
                  <a:srgbClr val="000000"/>
                </a:solidFill>
                <a:effectLst/>
                <a:latin typeface="+mn-lt"/>
              </a:rPr>
              <a:t>rinciple of effective judicial protection, </a:t>
            </a:r>
            <a:r>
              <a:rPr lang="en-GB" kern="0" dirty="0">
                <a:solidFill>
                  <a:srgbClr val="000000"/>
                </a:solidFill>
                <a:latin typeface="+mn-lt"/>
              </a:rPr>
              <a:t>as identified by previous case law</a:t>
            </a:r>
            <a:endParaRPr lang="it-IT" kern="0" dirty="0">
              <a:solidFill>
                <a:srgbClr val="000000"/>
              </a:solidFill>
              <a:latin typeface="+mn-lt"/>
            </a:endParaRPr>
          </a:p>
          <a:p>
            <a:pPr>
              <a:lnSpc>
                <a:spcPct val="107000"/>
              </a:lnSpc>
              <a:spcAft>
                <a:spcPts val="800"/>
              </a:spcAft>
            </a:pPr>
            <a:endParaRPr lang="it-IT" sz="1800" kern="100" dirty="0">
              <a:solidFill>
                <a:schemeClr val="bg2">
                  <a:lumMod val="50000"/>
                </a:schemeClr>
              </a:solidFill>
              <a:effectLst/>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1729561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E6C1E240-8E9F-8F12-50DA-A9DA71CFBEF7}"/>
              </a:ext>
            </a:extLst>
          </p:cNvPr>
          <p:cNvSpPr>
            <a:spLocks noGrp="1"/>
          </p:cNvSpPr>
          <p:nvPr>
            <p:ph type="title"/>
          </p:nvPr>
        </p:nvSpPr>
        <p:spPr>
          <a:xfrm>
            <a:off x="529492" y="-541460"/>
            <a:ext cx="7972514" cy="1949450"/>
          </a:xfrm>
        </p:spPr>
        <p:txBody>
          <a:bodyPr>
            <a:normAutofit/>
          </a:bodyPr>
          <a:lstStyle/>
          <a:p>
            <a:r>
              <a:rPr lang="en-GB" sz="3600" kern="0" dirty="0">
                <a:solidFill>
                  <a:srgbClr val="000000"/>
                </a:solidFill>
                <a:effectLst/>
              </a:rPr>
              <a:t>Scope of the fundamental right under art 47 CFR</a:t>
            </a:r>
            <a:endParaRPr lang="it-IT" sz="3600" dirty="0"/>
          </a:p>
        </p:txBody>
      </p:sp>
      <p:sp>
        <p:nvSpPr>
          <p:cNvPr id="3" name="Segnaposto contenuto 2">
            <a:extLst>
              <a:ext uri="{FF2B5EF4-FFF2-40B4-BE49-F238E27FC236}">
                <a16:creationId xmlns:a16="http://schemas.microsoft.com/office/drawing/2014/main" id="{DCE5745A-3AC8-56B2-6492-7DCBC434BF17}"/>
              </a:ext>
            </a:extLst>
          </p:cNvPr>
          <p:cNvSpPr>
            <a:spLocks noGrp="1"/>
          </p:cNvSpPr>
          <p:nvPr>
            <p:ph idx="1"/>
          </p:nvPr>
        </p:nvSpPr>
        <p:spPr>
          <a:xfrm>
            <a:off x="585259" y="1679612"/>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Scope as concerns Member States: when they implement Union </a:t>
            </a:r>
            <a:r>
              <a:rPr lang="en-GB" sz="2400" kern="0" dirty="0">
                <a:solidFill>
                  <a:srgbClr val="000000"/>
                </a:solidFill>
                <a:latin typeface="+mn-lt"/>
              </a:rPr>
              <a:t>law pursuant to </a:t>
            </a:r>
            <a:r>
              <a:rPr lang="en-GB" sz="2400" kern="0" dirty="0">
                <a:solidFill>
                  <a:srgbClr val="000000"/>
                </a:solidFill>
                <a:highlight>
                  <a:srgbClr val="00FFFF"/>
                </a:highlight>
                <a:latin typeface="+mn-lt"/>
              </a:rPr>
              <a:t>art 51 CFR</a:t>
            </a:r>
          </a:p>
          <a:p>
            <a:pPr lvl="1" algn="just">
              <a:lnSpc>
                <a:spcPct val="107000"/>
              </a:lnSpc>
              <a:spcAft>
                <a:spcPts val="800"/>
              </a:spcAft>
            </a:pPr>
            <a:r>
              <a:rPr lang="en-GB" sz="2000" kern="0" dirty="0">
                <a:solidFill>
                  <a:srgbClr val="000000"/>
                </a:solidFill>
                <a:effectLst/>
                <a:latin typeface="+mn-lt"/>
              </a:rPr>
              <a:t>i.e. implement or act within the scope of application of Union law </a:t>
            </a:r>
          </a:p>
          <a:p>
            <a:pPr lvl="1" algn="just">
              <a:lnSpc>
                <a:spcPct val="107000"/>
              </a:lnSpc>
              <a:spcAft>
                <a:spcPts val="800"/>
              </a:spcAft>
            </a:pPr>
            <a:r>
              <a:rPr lang="en-GB" sz="2000" kern="0" dirty="0">
                <a:solidFill>
                  <a:srgbClr val="000000"/>
                </a:solidFill>
                <a:effectLst/>
                <a:latin typeface="+mn-lt"/>
              </a:rPr>
              <a:t>thus, it presupposes </a:t>
            </a:r>
            <a:r>
              <a:rPr lang="en-GB" sz="2000" kern="0" dirty="0">
                <a:solidFill>
                  <a:srgbClr val="000000"/>
                </a:solidFill>
                <a:effectLst/>
                <a:highlight>
                  <a:srgbClr val="00FFFF"/>
                </a:highlight>
                <a:latin typeface="+mn-lt"/>
              </a:rPr>
              <a:t>an alleged violation of rights and freedoms guaranteed by Union law</a:t>
            </a:r>
            <a:r>
              <a:rPr lang="en-GB" sz="2000" kern="0" dirty="0">
                <a:solidFill>
                  <a:srgbClr val="000000"/>
                </a:solidFill>
                <a:effectLst/>
                <a:latin typeface="+mn-lt"/>
              </a:rPr>
              <a:t>, in cases where the application or interpretation of a rule of Union law rather than the Charter is at stake</a:t>
            </a:r>
          </a:p>
          <a:p>
            <a:pPr lvl="3" algn="just">
              <a:lnSpc>
                <a:spcPct val="107000"/>
              </a:lnSpc>
              <a:spcAft>
                <a:spcPts val="800"/>
              </a:spcAft>
            </a:pPr>
            <a:r>
              <a:rPr lang="en-GB" sz="2000" kern="0" dirty="0">
                <a:solidFill>
                  <a:srgbClr val="000000"/>
                </a:solidFill>
                <a:latin typeface="+mn-lt"/>
              </a:rPr>
              <a:t>i</a:t>
            </a:r>
            <a:r>
              <a:rPr lang="en-GB" sz="2000" kern="0" dirty="0">
                <a:solidFill>
                  <a:srgbClr val="000000"/>
                </a:solidFill>
                <a:effectLst/>
                <a:latin typeface="+mn-lt"/>
              </a:rPr>
              <a:t>n this sense, it also applies to </a:t>
            </a:r>
            <a:r>
              <a:rPr lang="en-GB" sz="2000" kern="0" dirty="0">
                <a:solidFill>
                  <a:srgbClr val="000000"/>
                </a:solidFill>
                <a:effectLst/>
                <a:highlight>
                  <a:srgbClr val="00FFFF"/>
                </a:highlight>
                <a:latin typeface="+mn-lt"/>
              </a:rPr>
              <a:t>a </a:t>
            </a:r>
            <a:r>
              <a:rPr lang="en-US" sz="2000" dirty="0">
                <a:solidFill>
                  <a:srgbClr val="000000"/>
                </a:solidFill>
                <a:highlight>
                  <a:srgbClr val="00FFFF"/>
                </a:highlight>
                <a:latin typeface="+mn-lt"/>
              </a:rPr>
              <a:t>measure that derogates from a fundamental freedom </a:t>
            </a:r>
            <a:r>
              <a:rPr lang="en-US" sz="2000" dirty="0">
                <a:solidFill>
                  <a:srgbClr val="000000"/>
                </a:solidFill>
                <a:latin typeface="+mn-lt"/>
              </a:rPr>
              <a:t>guaranteed by the TFEU </a:t>
            </a:r>
            <a:r>
              <a:rPr lang="en-GB" sz="2000" kern="0" dirty="0">
                <a:solidFill>
                  <a:srgbClr val="000000"/>
                </a:solidFill>
                <a:effectLst/>
                <a:latin typeface="+mn-lt"/>
              </a:rPr>
              <a:t>(Case C-685/15, </a:t>
            </a:r>
            <a:r>
              <a:rPr lang="en-GB" sz="2000" i="1" kern="0" dirty="0">
                <a:solidFill>
                  <a:srgbClr val="7030A0"/>
                </a:solidFill>
                <a:effectLst/>
                <a:latin typeface="+mn-lt"/>
              </a:rPr>
              <a:t>Online Games </a:t>
            </a:r>
            <a:r>
              <a:rPr lang="en-GB" sz="2000" i="1" kern="0" dirty="0" err="1">
                <a:solidFill>
                  <a:srgbClr val="7030A0"/>
                </a:solidFill>
                <a:effectLst/>
                <a:latin typeface="+mn-lt"/>
              </a:rPr>
              <a:t>Handels</a:t>
            </a:r>
            <a:r>
              <a:rPr lang="en-GB" sz="2000" kern="0" dirty="0">
                <a:solidFill>
                  <a:schemeClr val="bg2">
                    <a:lumMod val="50000"/>
                  </a:schemeClr>
                </a:solidFill>
                <a:effectLst/>
                <a:latin typeface="+mn-lt"/>
              </a:rPr>
              <a:t>, </a:t>
            </a:r>
            <a:r>
              <a:rPr lang="en-GB" sz="2000" kern="0" dirty="0">
                <a:solidFill>
                  <a:srgbClr val="000000"/>
                </a:solidFill>
                <a:effectLst/>
                <a:latin typeface="+mn-lt"/>
              </a:rPr>
              <a:t>EU:C:2017:452, para. 56)</a:t>
            </a:r>
          </a:p>
          <a:p>
            <a:pPr marL="1828800" lvl="4" indent="0" algn="just">
              <a:lnSpc>
                <a:spcPct val="107000"/>
              </a:lnSpc>
              <a:spcAft>
                <a:spcPts val="800"/>
              </a:spcAft>
              <a:buNone/>
            </a:pPr>
            <a:endParaRPr lang="it-IT" kern="100" dirty="0">
              <a:effectLst/>
              <a:latin typeface="+mn-lt"/>
            </a:endParaRPr>
          </a:p>
          <a:p>
            <a:pPr algn="just">
              <a:lnSpc>
                <a:spcPct val="107000"/>
              </a:lnSpc>
              <a:spcAft>
                <a:spcPts val="800"/>
              </a:spcAft>
            </a:pPr>
            <a:endParaRPr lang="it-IT" sz="1800" kern="100" dirty="0">
              <a:solidFill>
                <a:schemeClr val="bg2">
                  <a:lumMod val="50000"/>
                </a:schemeClr>
              </a:solidFill>
              <a:effectLst/>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2297462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0E7ADBF0-5512-62B0-7892-6AE07133026E}"/>
              </a:ext>
            </a:extLst>
          </p:cNvPr>
          <p:cNvSpPr>
            <a:spLocks noGrp="1"/>
          </p:cNvSpPr>
          <p:nvPr>
            <p:ph type="title"/>
          </p:nvPr>
        </p:nvSpPr>
        <p:spPr>
          <a:xfrm>
            <a:off x="601734" y="-553182"/>
            <a:ext cx="7603288" cy="1949450"/>
          </a:xfrm>
        </p:spPr>
        <p:txBody>
          <a:bodyPr>
            <a:normAutofit/>
          </a:bodyPr>
          <a:lstStyle/>
          <a:p>
            <a:r>
              <a:rPr lang="en-GB" sz="3600" kern="0" dirty="0">
                <a:solidFill>
                  <a:srgbClr val="000000"/>
                </a:solidFill>
                <a:effectLst/>
              </a:rPr>
              <a:t>Scope of the fundamental right under </a:t>
            </a:r>
            <a:r>
              <a:rPr lang="hu-HU" sz="3600" kern="0" dirty="0">
                <a:solidFill>
                  <a:srgbClr val="000000"/>
                </a:solidFill>
                <a:effectLst/>
              </a:rPr>
              <a:t>A</a:t>
            </a:r>
            <a:r>
              <a:rPr lang="en-GB" sz="3600" kern="0" dirty="0">
                <a:solidFill>
                  <a:srgbClr val="000000"/>
                </a:solidFill>
                <a:effectLst/>
              </a:rPr>
              <a:t>rt 47 CFR</a:t>
            </a:r>
            <a:endParaRPr lang="it-IT" sz="3600" dirty="0"/>
          </a:p>
        </p:txBody>
      </p:sp>
      <p:sp>
        <p:nvSpPr>
          <p:cNvPr id="3" name="Segnaposto contenuto 2">
            <a:extLst>
              <a:ext uri="{FF2B5EF4-FFF2-40B4-BE49-F238E27FC236}">
                <a16:creationId xmlns:a16="http://schemas.microsoft.com/office/drawing/2014/main" id="{1C1B62E7-FDAF-2342-3944-06AFF566A2E3}"/>
              </a:ext>
            </a:extLst>
          </p:cNvPr>
          <p:cNvSpPr>
            <a:spLocks noGrp="1"/>
          </p:cNvSpPr>
          <p:nvPr>
            <p:ph idx="1"/>
          </p:nvPr>
        </p:nvSpPr>
        <p:spPr>
          <a:xfrm>
            <a:off x="455598" y="1771482"/>
            <a:ext cx="10974401" cy="4191996"/>
          </a:xfrm>
        </p:spPr>
        <p:txBody>
          <a:bodyPr>
            <a:normAutofit fontScale="85000" lnSpcReduction="20000"/>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sym typeface="Wingdings" panose="05000000000000000000" pitchFamily="2" charset="2"/>
              </a:rPr>
              <a:t> does the protection of the CFR extend to acts of expropriation?</a:t>
            </a:r>
          </a:p>
          <a:p>
            <a:pPr algn="just">
              <a:lnSpc>
                <a:spcPct val="107000"/>
              </a:lnSpc>
              <a:spcAft>
                <a:spcPts val="800"/>
              </a:spcAft>
            </a:pPr>
            <a:r>
              <a:rPr lang="en-GB" sz="2400" kern="0" dirty="0">
                <a:solidFill>
                  <a:srgbClr val="000000"/>
                </a:solidFill>
                <a:latin typeface="+mn-lt"/>
                <a:sym typeface="Wingdings" panose="05000000000000000000" pitchFamily="2" charset="2"/>
              </a:rPr>
              <a:t>- Depends on the nature of the expropriatory act i.e. whether it is a purely national measure or if it is one done to implement an aspect of EU law</a:t>
            </a:r>
            <a:endParaRPr lang="en-GB" sz="2400" kern="0" dirty="0">
              <a:solidFill>
                <a:srgbClr val="000000"/>
              </a:solidFill>
              <a:effectLst/>
              <a:latin typeface="+mn-lt"/>
              <a:sym typeface="Wingdings" panose="05000000000000000000" pitchFamily="2" charset="2"/>
            </a:endParaRPr>
          </a:p>
          <a:p>
            <a:pPr lvl="1" algn="just">
              <a:lnSpc>
                <a:spcPct val="107000"/>
              </a:lnSpc>
              <a:spcAft>
                <a:spcPts val="800"/>
              </a:spcAft>
            </a:pPr>
            <a:r>
              <a:rPr lang="en-GB" sz="1800" kern="0" dirty="0">
                <a:solidFill>
                  <a:srgbClr val="000000"/>
                </a:solidFill>
                <a:latin typeface="+mn-lt"/>
                <a:sym typeface="Wingdings" panose="05000000000000000000" pitchFamily="2" charset="2"/>
              </a:rPr>
              <a:t>Case C-309/96, </a:t>
            </a:r>
            <a:r>
              <a:rPr lang="en-GB" sz="1800" i="1" kern="0" dirty="0" err="1">
                <a:solidFill>
                  <a:srgbClr val="7030A0"/>
                </a:solidFill>
                <a:latin typeface="+mn-lt"/>
                <a:sym typeface="Wingdings" panose="05000000000000000000" pitchFamily="2" charset="2"/>
              </a:rPr>
              <a:t>Annibaldi</a:t>
            </a:r>
            <a:r>
              <a:rPr lang="en-GB" sz="1800" kern="0" dirty="0">
                <a:solidFill>
                  <a:srgbClr val="000000"/>
                </a:solidFill>
                <a:latin typeface="+mn-lt"/>
                <a:sym typeface="Wingdings" panose="05000000000000000000" pitchFamily="2" charset="2"/>
              </a:rPr>
              <a:t>, EU:C:1997:631, para. 23: </a:t>
            </a:r>
          </a:p>
          <a:p>
            <a:pPr lvl="2" algn="just">
              <a:lnSpc>
                <a:spcPct val="107000"/>
              </a:lnSpc>
              <a:spcAft>
                <a:spcPts val="800"/>
              </a:spcAft>
            </a:pPr>
            <a:r>
              <a:rPr lang="en-GB" sz="1600" kern="0" dirty="0">
                <a:solidFill>
                  <a:srgbClr val="000000"/>
                </a:solidFill>
                <a:latin typeface="+mn-lt"/>
                <a:sym typeface="Wingdings" panose="05000000000000000000" pitchFamily="2" charset="2"/>
              </a:rPr>
              <a:t>“</a:t>
            </a:r>
            <a:r>
              <a:rPr lang="en-US" sz="1600" dirty="0">
                <a:latin typeface="+mn-lt"/>
              </a:rPr>
              <a:t>given the </a:t>
            </a:r>
            <a:r>
              <a:rPr lang="en-US" sz="1600" u="sng" dirty="0">
                <a:latin typeface="+mn-lt"/>
              </a:rPr>
              <a:t>absence of specific Community rules on expropriation </a:t>
            </a:r>
            <a:r>
              <a:rPr lang="en-US" sz="1600" dirty="0">
                <a:latin typeface="+mn-lt"/>
              </a:rPr>
              <a:t>and the fact that </a:t>
            </a:r>
            <a:r>
              <a:rPr lang="en-US" sz="1600" u="sng" dirty="0">
                <a:latin typeface="+mn-lt"/>
              </a:rPr>
              <a:t>the measures relating to the common organization of the agricultural markets have no effect on systems of agricultural property ownership</a:t>
            </a:r>
            <a:r>
              <a:rPr lang="en-US" sz="1600" dirty="0">
                <a:latin typeface="+mn-lt"/>
              </a:rPr>
              <a:t>, (…) the Regional Law concerns an area which falls within the purview of the Member States”</a:t>
            </a:r>
          </a:p>
          <a:p>
            <a:pPr lvl="2" algn="just">
              <a:lnSpc>
                <a:spcPct val="107000"/>
              </a:lnSpc>
              <a:spcAft>
                <a:spcPts val="800"/>
              </a:spcAft>
            </a:pPr>
            <a:r>
              <a:rPr lang="en-US" sz="1600" dirty="0">
                <a:latin typeface="+mn-lt"/>
              </a:rPr>
              <a:t>Note, this case pre-dates the entry into force of CFR</a:t>
            </a:r>
          </a:p>
          <a:p>
            <a:pPr lvl="1" algn="just">
              <a:lnSpc>
                <a:spcPct val="107000"/>
              </a:lnSpc>
              <a:spcAft>
                <a:spcPts val="800"/>
              </a:spcAft>
            </a:pPr>
            <a:r>
              <a:rPr lang="en-US" dirty="0">
                <a:solidFill>
                  <a:srgbClr val="000000"/>
                </a:solidFill>
                <a:latin typeface="+mn-lt"/>
              </a:rPr>
              <a:t>Case C‑282/14, </a:t>
            </a:r>
            <a:r>
              <a:rPr lang="en-US" i="1" dirty="0" err="1">
                <a:solidFill>
                  <a:srgbClr val="00B050"/>
                </a:solidFill>
                <a:latin typeface="+mn-lt"/>
              </a:rPr>
              <a:t>Stylinart</a:t>
            </a:r>
            <a:r>
              <a:rPr lang="en-US" i="1" dirty="0">
                <a:solidFill>
                  <a:srgbClr val="000000"/>
                </a:solidFill>
                <a:latin typeface="+mn-lt"/>
              </a:rPr>
              <a:t>, </a:t>
            </a:r>
            <a:r>
              <a:rPr lang="en-US" dirty="0">
                <a:solidFill>
                  <a:srgbClr val="000000"/>
                </a:solidFill>
                <a:latin typeface="+mn-lt"/>
              </a:rPr>
              <a:t>EU:C:2014:2486, para. 17</a:t>
            </a:r>
          </a:p>
          <a:p>
            <a:pPr lvl="2" algn="just">
              <a:lnSpc>
                <a:spcPct val="107000"/>
              </a:lnSpc>
              <a:spcAft>
                <a:spcPts val="800"/>
              </a:spcAft>
            </a:pPr>
            <a:r>
              <a:rPr lang="en-US" dirty="0">
                <a:solidFill>
                  <a:srgbClr val="8B827B"/>
                </a:solidFill>
                <a:latin typeface="+mn-lt"/>
              </a:rPr>
              <a:t>“It follows, in substance, from the Court's settled case-law that the fundamental rights guaranteed in the Union legal order are intended to be applied in all situations governed by Union law, and not outside such situations. It is to this extent that the Court has already recalled </a:t>
            </a:r>
            <a:r>
              <a:rPr lang="en-US" b="1" u="sng" dirty="0">
                <a:solidFill>
                  <a:srgbClr val="8B827B"/>
                </a:solidFill>
                <a:latin typeface="+mn-lt"/>
              </a:rPr>
              <a:t>that it cannot assess, in the light of the Charter, national legislation which does not fall within the framework of Union law</a:t>
            </a:r>
            <a:r>
              <a:rPr lang="en-US" dirty="0">
                <a:solidFill>
                  <a:srgbClr val="8B827B"/>
                </a:solidFill>
                <a:latin typeface="+mn-lt"/>
              </a:rPr>
              <a:t>. On the other hand, where such legislation falls within the scope of that law, the Court, when asked to give a preliminary ruling, must provide all the elements of interpretation necessary for the national court to assess the conformity of that legislation with the fundamental rights whose observance it ensures (Case C-617/10 </a:t>
            </a:r>
            <a:r>
              <a:rPr lang="en-US" dirty="0" err="1">
                <a:solidFill>
                  <a:srgbClr val="8B827B"/>
                </a:solidFill>
                <a:latin typeface="+mn-lt"/>
              </a:rPr>
              <a:t>Åkerberg</a:t>
            </a:r>
            <a:r>
              <a:rPr lang="en-US" dirty="0">
                <a:solidFill>
                  <a:srgbClr val="8B827B"/>
                </a:solidFill>
                <a:latin typeface="+mn-lt"/>
              </a:rPr>
              <a:t> </a:t>
            </a:r>
            <a:r>
              <a:rPr lang="en-US" dirty="0" err="1">
                <a:solidFill>
                  <a:srgbClr val="8B827B"/>
                </a:solidFill>
                <a:latin typeface="+mn-lt"/>
              </a:rPr>
              <a:t>Fransson</a:t>
            </a:r>
            <a:r>
              <a:rPr lang="en-US" dirty="0">
                <a:solidFill>
                  <a:srgbClr val="8B827B"/>
                </a:solidFill>
                <a:latin typeface="+mn-lt"/>
              </a:rPr>
              <a:t>, EU:C:2013:105, paragraph 19, and the case-law cited).”</a:t>
            </a:r>
          </a:p>
          <a:p>
            <a:pPr lvl="2" algn="just">
              <a:lnSpc>
                <a:spcPct val="107000"/>
              </a:lnSpc>
              <a:spcAft>
                <a:spcPts val="800"/>
              </a:spcAft>
            </a:pPr>
            <a:r>
              <a:rPr lang="en-US" dirty="0">
                <a:solidFill>
                  <a:srgbClr val="8B827B"/>
                </a:solidFill>
                <a:latin typeface="+mn-lt"/>
              </a:rPr>
              <a:t>Note, a big issue in this case was that the referring court “merely cite(d) provisions of the Charter without invoking other provisions of Union law” (para.20).</a:t>
            </a:r>
          </a:p>
          <a:p>
            <a:pPr lvl="1" algn="just">
              <a:lnSpc>
                <a:spcPct val="107000"/>
              </a:lnSpc>
              <a:spcAft>
                <a:spcPts val="800"/>
              </a:spcAft>
            </a:pPr>
            <a:endParaRPr lang="en-US" sz="2000" dirty="0">
              <a:latin typeface="+mn-lt"/>
            </a:endParaRPr>
          </a:p>
          <a:p>
            <a:pPr lvl="1" algn="just">
              <a:lnSpc>
                <a:spcPct val="107000"/>
              </a:lnSpc>
              <a:spcAft>
                <a:spcPts val="800"/>
              </a:spcAft>
            </a:pPr>
            <a:endParaRPr lang="en-US" sz="2000" dirty="0">
              <a:latin typeface="+mn-lt"/>
            </a:endParaRPr>
          </a:p>
          <a:p>
            <a:pPr lvl="2" algn="just">
              <a:lnSpc>
                <a:spcPct val="107000"/>
              </a:lnSpc>
              <a:spcAft>
                <a:spcPts val="800"/>
              </a:spcAft>
            </a:pPr>
            <a:endParaRPr lang="en-US" sz="1600" kern="0" dirty="0">
              <a:solidFill>
                <a:srgbClr val="000000"/>
              </a:solidFill>
              <a:effectLst/>
              <a:latin typeface="+mn-lt"/>
            </a:endParaRPr>
          </a:p>
          <a:p>
            <a:pPr lvl="1" algn="just">
              <a:lnSpc>
                <a:spcPct val="107000"/>
              </a:lnSpc>
              <a:spcAft>
                <a:spcPts val="800"/>
              </a:spcAft>
            </a:pPr>
            <a:endParaRPr lang="en-GB" sz="2000" kern="0" dirty="0">
              <a:solidFill>
                <a:srgbClr val="000000"/>
              </a:solidFill>
              <a:effectLst/>
              <a:latin typeface="+mn-lt"/>
            </a:endParaRPr>
          </a:p>
          <a:p>
            <a:pPr marL="457200" lvl="1" indent="0" algn="just">
              <a:lnSpc>
                <a:spcPct val="107000"/>
              </a:lnSpc>
              <a:spcAft>
                <a:spcPts val="800"/>
              </a:spcAft>
              <a:buNone/>
            </a:pPr>
            <a:endParaRPr lang="it-IT" sz="1800" kern="0" dirty="0">
              <a:solidFill>
                <a:srgbClr val="000000"/>
              </a:solidFill>
              <a:latin typeface="+mn-lt"/>
            </a:endParaRPr>
          </a:p>
          <a:p>
            <a:pPr algn="just">
              <a:lnSpc>
                <a:spcPct val="107000"/>
              </a:lnSpc>
              <a:spcAft>
                <a:spcPts val="800"/>
              </a:spcAft>
            </a:pPr>
            <a:endParaRPr lang="it-IT" sz="1800" kern="100" dirty="0">
              <a:solidFill>
                <a:schemeClr val="bg2">
                  <a:lumMod val="50000"/>
                </a:schemeClr>
              </a:solidFill>
              <a:effectLst/>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987814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04B1703B-1CF4-6F54-086A-A09F85398C0D}"/>
              </a:ext>
            </a:extLst>
          </p:cNvPr>
          <p:cNvSpPr>
            <a:spLocks noGrp="1"/>
          </p:cNvSpPr>
          <p:nvPr>
            <p:ph type="title"/>
          </p:nvPr>
        </p:nvSpPr>
        <p:spPr>
          <a:xfrm>
            <a:off x="648929" y="-639274"/>
            <a:ext cx="11754337" cy="1949450"/>
          </a:xfrm>
        </p:spPr>
        <p:txBody>
          <a:bodyPr vert="horz" lIns="91440" tIns="45720" rIns="91440" bIns="45720" rtlCol="0" anchor="b">
            <a:normAutofit/>
          </a:bodyPr>
          <a:lstStyle/>
          <a:p>
            <a:r>
              <a:rPr lang="en-GB" sz="3600" kern="0" dirty="0">
                <a:solidFill>
                  <a:srgbClr val="000000"/>
                </a:solidFill>
              </a:rPr>
              <a:t>Justiciability of the fundamental right</a:t>
            </a:r>
            <a:br>
              <a:rPr lang="hu-HU" sz="3600" kern="0" dirty="0">
                <a:solidFill>
                  <a:srgbClr val="000000"/>
                </a:solidFill>
              </a:rPr>
            </a:br>
            <a:r>
              <a:rPr lang="en-GB" sz="3600" kern="0" dirty="0">
                <a:solidFill>
                  <a:srgbClr val="000000"/>
                </a:solidFill>
              </a:rPr>
              <a:t>under art 47 CFR</a:t>
            </a:r>
            <a:endParaRPr lang="it-IT" sz="3600" kern="0" dirty="0">
              <a:solidFill>
                <a:srgbClr val="000000"/>
              </a:solidFill>
            </a:endParaRPr>
          </a:p>
        </p:txBody>
      </p:sp>
      <p:sp>
        <p:nvSpPr>
          <p:cNvPr id="3" name="Segnaposto contenuto 2">
            <a:extLst>
              <a:ext uri="{FF2B5EF4-FFF2-40B4-BE49-F238E27FC236}">
                <a16:creationId xmlns:a16="http://schemas.microsoft.com/office/drawing/2014/main" id="{50CFDCCC-3D9A-A981-C097-E34022A21477}"/>
              </a:ext>
            </a:extLst>
          </p:cNvPr>
          <p:cNvSpPr>
            <a:spLocks noGrp="1"/>
          </p:cNvSpPr>
          <p:nvPr>
            <p:ph idx="1"/>
          </p:nvPr>
        </p:nvSpPr>
        <p:spPr>
          <a:xfrm>
            <a:off x="648929" y="1667738"/>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Direct effect ! </a:t>
            </a:r>
            <a:r>
              <a:rPr lang="en-GB" sz="2400" kern="0" dirty="0">
                <a:solidFill>
                  <a:srgbClr val="000000"/>
                </a:solidFill>
                <a:effectLst/>
                <a:latin typeface="+mn-lt"/>
                <a:sym typeface="Wingdings" panose="05000000000000000000" pitchFamily="2" charset="2"/>
              </a:rPr>
              <a:t></a:t>
            </a:r>
            <a:r>
              <a:rPr lang="en-GB" sz="2400" kern="0" dirty="0">
                <a:solidFill>
                  <a:srgbClr val="000000"/>
                </a:solidFill>
                <a:effectLst/>
                <a:latin typeface="+mn-lt"/>
              </a:rPr>
              <a:t> justiciable standards </a:t>
            </a:r>
          </a:p>
          <a:p>
            <a:pPr lvl="1" algn="just">
              <a:lnSpc>
                <a:spcPct val="107000"/>
              </a:lnSpc>
              <a:spcAft>
                <a:spcPts val="800"/>
              </a:spcAft>
            </a:pPr>
            <a:r>
              <a:rPr lang="en-US" sz="1800" i="1" dirty="0">
                <a:latin typeface="+mn-lt"/>
              </a:rPr>
              <a:t>Article 47 of the Charter on the right to effective judicial protection is sufficient in itself and does not need to be made more specific by provisions of EU or national law to confer on individuals a right which they may rely on as such </a:t>
            </a:r>
          </a:p>
          <a:p>
            <a:pPr lvl="1" algn="just">
              <a:lnSpc>
                <a:spcPct val="107000"/>
              </a:lnSpc>
              <a:spcAft>
                <a:spcPts val="800"/>
              </a:spcAft>
            </a:pPr>
            <a:r>
              <a:rPr lang="en-US" sz="1800" i="1" dirty="0">
                <a:latin typeface="+mn-lt"/>
              </a:rPr>
              <a:t>a national court hearing a dispute between two individuals is obliged, where it is not possible for it to interpret the applicable national law in conformity with Article 4(2) of Directive 2000/78, to ensure within its jurisdiction the judicial protection deriving for individuals from Articles 21 and 47 of the Charter and to guarantee the full effectiveness of those articles by disapplying if need be any contrary provision of national law </a:t>
            </a:r>
          </a:p>
          <a:p>
            <a:pPr marL="457200" lvl="1" indent="0" algn="just">
              <a:lnSpc>
                <a:spcPct val="107000"/>
              </a:lnSpc>
              <a:spcAft>
                <a:spcPts val="800"/>
              </a:spcAft>
              <a:buNone/>
            </a:pPr>
            <a:r>
              <a:rPr lang="en-GB" sz="1600" kern="0" dirty="0">
                <a:solidFill>
                  <a:schemeClr val="bg2">
                    <a:lumMod val="50000"/>
                  </a:schemeClr>
                </a:solidFill>
                <a:effectLst/>
                <a:latin typeface="+mn-lt"/>
              </a:rPr>
              <a:t>		</a:t>
            </a:r>
            <a:r>
              <a:rPr lang="en-GB" sz="1600" kern="0" dirty="0">
                <a:solidFill>
                  <a:schemeClr val="bg2">
                    <a:lumMod val="50000"/>
                  </a:schemeClr>
                </a:solidFill>
                <a:latin typeface="+mn-lt"/>
              </a:rPr>
              <a:t>	</a:t>
            </a:r>
            <a:r>
              <a:rPr lang="en-GB" sz="1600" kern="0" dirty="0">
                <a:solidFill>
                  <a:schemeClr val="bg2">
                    <a:lumMod val="50000"/>
                  </a:schemeClr>
                </a:solidFill>
                <a:effectLst/>
                <a:latin typeface="+mn-lt"/>
              </a:rPr>
              <a:t>(Case </a:t>
            </a:r>
            <a:r>
              <a:rPr lang="en-GB" sz="1600" kern="0" dirty="0">
                <a:solidFill>
                  <a:schemeClr val="bg2">
                    <a:lumMod val="50000"/>
                  </a:schemeClr>
                </a:solidFill>
                <a:latin typeface="+mn-lt"/>
              </a:rPr>
              <a:t>C-414</a:t>
            </a:r>
            <a:r>
              <a:rPr lang="en-GB" sz="1600" kern="0" dirty="0">
                <a:solidFill>
                  <a:schemeClr val="bg2">
                    <a:lumMod val="50000"/>
                  </a:schemeClr>
                </a:solidFill>
                <a:effectLst/>
                <a:latin typeface="+mn-lt"/>
              </a:rPr>
              <a:t>/16, </a:t>
            </a:r>
            <a:r>
              <a:rPr lang="en-GB" sz="1600" i="1" kern="0" dirty="0">
                <a:solidFill>
                  <a:srgbClr val="7030A0"/>
                </a:solidFill>
                <a:effectLst/>
                <a:latin typeface="+mn-lt"/>
              </a:rPr>
              <a:t>Vera </a:t>
            </a:r>
            <a:r>
              <a:rPr lang="en-GB" sz="1600" i="1" kern="0" dirty="0" err="1">
                <a:solidFill>
                  <a:srgbClr val="7030A0"/>
                </a:solidFill>
                <a:effectLst/>
                <a:latin typeface="+mn-lt"/>
              </a:rPr>
              <a:t>Egenberger</a:t>
            </a:r>
            <a:r>
              <a:rPr lang="en-GB" sz="1600" kern="0" dirty="0">
                <a:solidFill>
                  <a:schemeClr val="bg2">
                    <a:lumMod val="50000"/>
                  </a:schemeClr>
                </a:solidFill>
                <a:effectLst/>
                <a:latin typeface="+mn-lt"/>
              </a:rPr>
              <a:t>, EU:C:2018:257, para. 78)</a:t>
            </a:r>
            <a:endParaRPr lang="it-IT" sz="1600" kern="100" dirty="0">
              <a:solidFill>
                <a:schemeClr val="bg2">
                  <a:lumMod val="50000"/>
                </a:schemeClr>
              </a:solidFill>
              <a:latin typeface="+mn-lt"/>
            </a:endParaRPr>
          </a:p>
          <a:p>
            <a:pPr algn="just">
              <a:lnSpc>
                <a:spcPct val="107000"/>
              </a:lnSpc>
              <a:spcAft>
                <a:spcPts val="800"/>
              </a:spcAft>
            </a:pPr>
            <a:endParaRPr lang="it-IT" sz="1800" kern="100" dirty="0">
              <a:solidFill>
                <a:schemeClr val="bg2">
                  <a:lumMod val="50000"/>
                </a:schemeClr>
              </a:solidFill>
              <a:effectLst/>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874959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FF7B75-0223-4720-8202-A9CAA33B994F}"/>
              </a:ext>
            </a:extLst>
          </p:cNvPr>
          <p:cNvSpPr>
            <a:spLocks noGrp="1"/>
          </p:cNvSpPr>
          <p:nvPr>
            <p:ph type="title"/>
          </p:nvPr>
        </p:nvSpPr>
        <p:spPr>
          <a:xfrm>
            <a:off x="720603" y="1055810"/>
            <a:ext cx="10858500" cy="3343276"/>
          </a:xfrm>
        </p:spPr>
        <p:txBody>
          <a:bodyPr/>
          <a:lstStyle/>
          <a:p>
            <a:pPr>
              <a:lnSpc>
                <a:spcPct val="107000"/>
              </a:lnSpc>
              <a:spcAft>
                <a:spcPts val="800"/>
              </a:spcAft>
            </a:pPr>
            <a:r>
              <a:rPr lang="en-GB" sz="3200" dirty="0"/>
              <a:t>5. The obligation of the Member States to ‘provide remedies sufficient to ensure effective legal protection in the fields covered by Union law’ (art 19.1, second para., TEU)</a:t>
            </a:r>
            <a:endParaRPr lang="it-IT" sz="3200" dirty="0"/>
          </a:p>
        </p:txBody>
      </p:sp>
      <p:sp>
        <p:nvSpPr>
          <p:cNvPr id="5" name="Segnaposto testo 4">
            <a:extLst>
              <a:ext uri="{FF2B5EF4-FFF2-40B4-BE49-F238E27FC236}">
                <a16:creationId xmlns:a16="http://schemas.microsoft.com/office/drawing/2014/main" id="{2DF52E87-B35D-4D6A-A47A-01B85CEE8886}"/>
              </a:ext>
            </a:extLst>
          </p:cNvPr>
          <p:cNvSpPr>
            <a:spLocks noGrp="1"/>
          </p:cNvSpPr>
          <p:nvPr>
            <p:ph type="body" idx="1"/>
          </p:nvPr>
        </p:nvSpPr>
        <p:spPr/>
        <p:txBody>
          <a:bodyPr>
            <a:normAutofit/>
          </a:bodyPr>
          <a:lstStyle/>
          <a:p>
            <a:r>
              <a:rPr lang="en-GB" sz="2800" dirty="0"/>
              <a:t>under EU law</a:t>
            </a:r>
            <a:endParaRPr lang="it-IT" sz="2800" dirty="0"/>
          </a:p>
        </p:txBody>
      </p:sp>
      <p:sp>
        <p:nvSpPr>
          <p:cNvPr id="6" name="Fußzeilenplatzhalter 1">
            <a:extLst>
              <a:ext uri="{FF2B5EF4-FFF2-40B4-BE49-F238E27FC236}">
                <a16:creationId xmlns:a16="http://schemas.microsoft.com/office/drawing/2014/main" id="{35903349-1253-457C-83FE-3E4FE2226B53}"/>
              </a:ext>
            </a:extLst>
          </p:cNvPr>
          <p:cNvSpPr>
            <a:spLocks noGrp="1"/>
          </p:cNvSpPr>
          <p:nvPr>
            <p:ph type="ftr" sz="quarter" idx="11"/>
          </p:nvPr>
        </p:nvSpPr>
        <p:spPr>
          <a:xfrm>
            <a:off x="42985" y="6358185"/>
            <a:ext cx="8342923" cy="365125"/>
          </a:xfrm>
        </p:spPr>
        <p:txBody>
          <a:bodyPr/>
          <a:lstStyle/>
          <a:p>
            <a:r>
              <a:rPr lang="en-US" dirty="0"/>
              <a:t>FISMA/2022/LVP/0010 – Online training material for judges –5.Procedural rights and effective judicial remedies under EU Law </a:t>
            </a:r>
          </a:p>
        </p:txBody>
      </p:sp>
      <p:sp>
        <p:nvSpPr>
          <p:cNvPr id="7" name="Slide Number Placeholder 3">
            <a:extLst>
              <a:ext uri="{FF2B5EF4-FFF2-40B4-BE49-F238E27FC236}">
                <a16:creationId xmlns:a16="http://schemas.microsoft.com/office/drawing/2014/main" id="{5F180E4A-F6A4-4580-8D9C-F08269BB5BF4}"/>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39</a:t>
            </a:fld>
            <a:endParaRPr lang="en-US" sz="1000" dirty="0"/>
          </a:p>
        </p:txBody>
      </p:sp>
    </p:spTree>
    <p:extLst>
      <p:ext uri="{BB962C8B-B14F-4D97-AF65-F5344CB8AC3E}">
        <p14:creationId xmlns:p14="http://schemas.microsoft.com/office/powerpoint/2010/main" val="122406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5" name="Titolo 1">
            <a:extLst>
              <a:ext uri="{FF2B5EF4-FFF2-40B4-BE49-F238E27FC236}">
                <a16:creationId xmlns:a16="http://schemas.microsoft.com/office/drawing/2014/main" id="{2E53B4CD-6C21-6A91-640C-C9AA4AEB7CEF}"/>
              </a:ext>
            </a:extLst>
          </p:cNvPr>
          <p:cNvSpPr>
            <a:spLocks noGrp="1"/>
          </p:cNvSpPr>
          <p:nvPr>
            <p:ph type="title"/>
          </p:nvPr>
        </p:nvSpPr>
        <p:spPr>
          <a:xfrm>
            <a:off x="587109" y="253672"/>
            <a:ext cx="9917806" cy="1098219"/>
          </a:xfrm>
        </p:spPr>
        <p:txBody>
          <a:bodyPr>
            <a:normAutofit/>
          </a:bodyPr>
          <a:lstStyle/>
          <a:p>
            <a:r>
              <a:rPr lang="en-GB" sz="3600" dirty="0"/>
              <a:t>Conduct at issue at the Member State level</a:t>
            </a:r>
          </a:p>
        </p:txBody>
      </p:sp>
      <p:sp>
        <p:nvSpPr>
          <p:cNvPr id="6" name="Segnaposto contenuto 2">
            <a:extLst>
              <a:ext uri="{FF2B5EF4-FFF2-40B4-BE49-F238E27FC236}">
                <a16:creationId xmlns:a16="http://schemas.microsoft.com/office/drawing/2014/main" id="{B7E7217D-955E-6FF5-3B6F-6C5CF9776116}"/>
              </a:ext>
            </a:extLst>
          </p:cNvPr>
          <p:cNvSpPr>
            <a:spLocks noGrp="1"/>
          </p:cNvSpPr>
          <p:nvPr>
            <p:ph idx="1"/>
          </p:nvPr>
        </p:nvSpPr>
        <p:spPr>
          <a:xfrm>
            <a:off x="649420" y="1662573"/>
            <a:ext cx="10515600" cy="4071938"/>
          </a:xfrm>
        </p:spPr>
        <p:txBody>
          <a:bodyPr>
            <a:normAutofit/>
          </a:bodyPr>
          <a:lstStyle/>
          <a:p>
            <a:pPr algn="just">
              <a:lnSpc>
                <a:spcPct val="107000"/>
              </a:lnSpc>
              <a:spcAft>
                <a:spcPts val="800"/>
              </a:spcAft>
            </a:pPr>
            <a:r>
              <a:rPr lang="en-GB" sz="2400" dirty="0">
                <a:solidFill>
                  <a:srgbClr val="000000"/>
                </a:solidFill>
                <a:latin typeface="+mn-lt"/>
              </a:rPr>
              <a:t>With respect to the substantive rights that they derive from EU law, in most cases, intra-EU investors are faced with </a:t>
            </a:r>
            <a:r>
              <a:rPr lang="en-GB" sz="2400" i="1" dirty="0">
                <a:solidFill>
                  <a:srgbClr val="000000"/>
                </a:solidFill>
                <a:latin typeface="+mn-lt"/>
              </a:rPr>
              <a:t>Member States</a:t>
            </a:r>
            <a:r>
              <a:rPr lang="en-GB" sz="2400" dirty="0">
                <a:solidFill>
                  <a:srgbClr val="000000"/>
                </a:solidFill>
                <a:latin typeface="+mn-lt"/>
              </a:rPr>
              <a:t>’ legislative, regulatory, administrative and judicial conduct. Reasons:</a:t>
            </a:r>
          </a:p>
          <a:p>
            <a:pPr lvl="1" algn="just">
              <a:lnSpc>
                <a:spcPct val="107000"/>
              </a:lnSpc>
              <a:spcAft>
                <a:spcPts val="800"/>
              </a:spcAft>
            </a:pPr>
            <a:r>
              <a:rPr lang="en-GB" sz="2000" dirty="0">
                <a:solidFill>
                  <a:srgbClr val="000000"/>
                </a:solidFill>
                <a:latin typeface="+mn-lt"/>
              </a:rPr>
              <a:t>The EU mostly relies on national administrations to implement its law, or shapes national legislation which is implemented by domestic administrative authorities</a:t>
            </a:r>
          </a:p>
          <a:p>
            <a:pPr lvl="1" algn="just">
              <a:lnSpc>
                <a:spcPct val="107000"/>
              </a:lnSpc>
              <a:spcAft>
                <a:spcPts val="800"/>
              </a:spcAft>
            </a:pPr>
            <a:r>
              <a:rPr lang="en-GB" sz="2000" dirty="0">
                <a:solidFill>
                  <a:srgbClr val="000000"/>
                </a:solidFill>
                <a:latin typeface="+mn-lt"/>
              </a:rPr>
              <a:t>Judicial protection is, in the first place, a matter for national courts: it is the task of national courts to protect the rights that individuals derive from Union law</a:t>
            </a:r>
            <a:endParaRPr lang="it-IT" sz="2000" dirty="0">
              <a:solidFill>
                <a:srgbClr val="000000"/>
              </a:solidFill>
              <a:latin typeface="+mn-lt"/>
            </a:endParaRPr>
          </a:p>
          <a:p>
            <a:pPr marL="1371600" lvl="3" indent="0" algn="just">
              <a:lnSpc>
                <a:spcPct val="107000"/>
              </a:lnSpc>
              <a:spcAft>
                <a:spcPts val="800"/>
              </a:spcAft>
              <a:buNone/>
            </a:pPr>
            <a:r>
              <a:rPr lang="en-GB" sz="1600" dirty="0">
                <a:solidFill>
                  <a:schemeClr val="bg2">
                    <a:lumMod val="50000"/>
                  </a:schemeClr>
                </a:solidFill>
                <a:latin typeface="+mn-lt"/>
              </a:rPr>
              <a:t>        (Case 26/62, </a:t>
            </a:r>
            <a:r>
              <a:rPr lang="en-GB" sz="1600" i="1" dirty="0">
                <a:solidFill>
                  <a:srgbClr val="00B050"/>
                </a:solidFill>
                <a:latin typeface="+mn-lt"/>
              </a:rPr>
              <a:t>Van </a:t>
            </a:r>
            <a:r>
              <a:rPr lang="en-GB" sz="1600" i="1" dirty="0" err="1">
                <a:solidFill>
                  <a:srgbClr val="00B050"/>
                </a:solidFill>
                <a:latin typeface="+mn-lt"/>
              </a:rPr>
              <a:t>Gend</a:t>
            </a:r>
            <a:r>
              <a:rPr lang="en-GB" sz="1600" i="1" dirty="0">
                <a:solidFill>
                  <a:srgbClr val="00B050"/>
                </a:solidFill>
                <a:latin typeface="+mn-lt"/>
              </a:rPr>
              <a:t> </a:t>
            </a:r>
            <a:r>
              <a:rPr lang="en-GB" sz="1600" i="1" dirty="0" err="1">
                <a:solidFill>
                  <a:srgbClr val="00B050"/>
                </a:solidFill>
                <a:latin typeface="+mn-lt"/>
              </a:rPr>
              <a:t>en</a:t>
            </a:r>
            <a:r>
              <a:rPr lang="en-GB" sz="1600" i="1" dirty="0">
                <a:solidFill>
                  <a:srgbClr val="00B050"/>
                </a:solidFill>
                <a:latin typeface="+mn-lt"/>
              </a:rPr>
              <a:t> Loos </a:t>
            </a:r>
            <a:r>
              <a:rPr lang="en-GB" sz="1600" dirty="0">
                <a:solidFill>
                  <a:schemeClr val="bg2">
                    <a:lumMod val="50000"/>
                  </a:schemeClr>
                </a:solidFill>
                <a:latin typeface="+mn-lt"/>
              </a:rPr>
              <a:t>EU:C:1963:1)</a:t>
            </a:r>
            <a:endParaRPr lang="en-GB" dirty="0">
              <a:solidFill>
                <a:schemeClr val="bg2">
                  <a:lumMod val="50000"/>
                </a:schemeClr>
              </a:solidFill>
              <a:latin typeface="+mn-lt"/>
            </a:endParaRPr>
          </a:p>
          <a:p>
            <a:pPr lvl="1" algn="just">
              <a:lnSpc>
                <a:spcPct val="107000"/>
              </a:lnSpc>
              <a:spcAft>
                <a:spcPts val="800"/>
              </a:spcAft>
            </a:pPr>
            <a:endParaRPr lang="it-IT" sz="2000" dirty="0">
              <a:latin typeface="+mn-lt"/>
            </a:endParaRPr>
          </a:p>
          <a:p>
            <a:pPr marL="0" indent="0">
              <a:buNone/>
            </a:pPr>
            <a:endParaRPr lang="it-IT" dirty="0">
              <a:latin typeface="+mn-lt"/>
            </a:endParaRPr>
          </a:p>
        </p:txBody>
      </p:sp>
    </p:spTree>
    <p:extLst>
      <p:ext uri="{BB962C8B-B14F-4D97-AF65-F5344CB8AC3E}">
        <p14:creationId xmlns:p14="http://schemas.microsoft.com/office/powerpoint/2010/main" val="1380588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6E55BEC6-8D0A-8CDC-6CC2-11197D07D4BD}"/>
              </a:ext>
            </a:extLst>
          </p:cNvPr>
          <p:cNvSpPr>
            <a:spLocks noGrp="1"/>
          </p:cNvSpPr>
          <p:nvPr>
            <p:ph type="title"/>
          </p:nvPr>
        </p:nvSpPr>
        <p:spPr>
          <a:xfrm>
            <a:off x="696413" y="-522072"/>
            <a:ext cx="8705850" cy="1949450"/>
          </a:xfrm>
        </p:spPr>
        <p:txBody>
          <a:bodyPr>
            <a:normAutofit/>
          </a:bodyPr>
          <a:lstStyle/>
          <a:p>
            <a:r>
              <a:rPr lang="en-GB" sz="3600" dirty="0"/>
              <a:t>Effective judicial protection as guaranteed by art 19.1, second para, TEU</a:t>
            </a:r>
            <a:endParaRPr lang="it-IT" sz="3600" dirty="0"/>
          </a:p>
        </p:txBody>
      </p:sp>
      <p:sp>
        <p:nvSpPr>
          <p:cNvPr id="3" name="Segnaposto contenuto 2">
            <a:extLst>
              <a:ext uri="{FF2B5EF4-FFF2-40B4-BE49-F238E27FC236}">
                <a16:creationId xmlns:a16="http://schemas.microsoft.com/office/drawing/2014/main" id="{F02C2D59-E117-DEA9-18B8-C6A229E443CE}"/>
              </a:ext>
            </a:extLst>
          </p:cNvPr>
          <p:cNvSpPr>
            <a:spLocks noGrp="1"/>
          </p:cNvSpPr>
          <p:nvPr>
            <p:ph idx="1"/>
          </p:nvPr>
        </p:nvSpPr>
        <p:spPr>
          <a:xfrm>
            <a:off x="696413" y="1772238"/>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Since the </a:t>
            </a:r>
            <a:r>
              <a:rPr lang="en-GB" sz="2400" kern="0" dirty="0">
                <a:solidFill>
                  <a:srgbClr val="000000"/>
                </a:solidFill>
                <a:latin typeface="+mn-lt"/>
              </a:rPr>
              <a:t>‘constitutional treaty’ and the </a:t>
            </a:r>
            <a:r>
              <a:rPr lang="en-GB" sz="2400" kern="0" dirty="0">
                <a:solidFill>
                  <a:srgbClr val="000000"/>
                </a:solidFill>
                <a:effectLst/>
                <a:latin typeface="+mn-lt"/>
              </a:rPr>
              <a:t>Lisbon Treaty:</a:t>
            </a:r>
          </a:p>
          <a:p>
            <a:pPr algn="just">
              <a:lnSpc>
                <a:spcPct val="107000"/>
              </a:lnSpc>
              <a:spcAft>
                <a:spcPts val="800"/>
              </a:spcAft>
            </a:pPr>
            <a:r>
              <a:rPr lang="en-GB" sz="2400" kern="0" dirty="0">
                <a:solidFill>
                  <a:srgbClr val="000000"/>
                </a:solidFill>
                <a:latin typeface="+mn-lt"/>
              </a:rPr>
              <a:t>the obligation of the Member States to ‘provide remedies sufficient to ensure effective legal protection in the fields covered by Union law’</a:t>
            </a:r>
            <a:endParaRPr lang="it-IT" sz="2400" kern="0" dirty="0">
              <a:solidFill>
                <a:srgbClr val="000000"/>
              </a:solidFill>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178922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6" name="Titolo 1">
            <a:extLst>
              <a:ext uri="{FF2B5EF4-FFF2-40B4-BE49-F238E27FC236}">
                <a16:creationId xmlns:a16="http://schemas.microsoft.com/office/drawing/2014/main" id="{B89AACB2-E9C2-24A2-C186-E48FD692AF1D}"/>
              </a:ext>
            </a:extLst>
          </p:cNvPr>
          <p:cNvSpPr>
            <a:spLocks noGrp="1"/>
          </p:cNvSpPr>
          <p:nvPr>
            <p:ph type="title"/>
          </p:nvPr>
        </p:nvSpPr>
        <p:spPr>
          <a:xfrm>
            <a:off x="361462" y="-529736"/>
            <a:ext cx="8705850" cy="1949450"/>
          </a:xfrm>
        </p:spPr>
        <p:txBody>
          <a:bodyPr>
            <a:normAutofit/>
          </a:bodyPr>
          <a:lstStyle/>
          <a:p>
            <a:r>
              <a:rPr lang="en-GB" sz="3600" dirty="0"/>
              <a:t>Content of the obligation pursuant to art 19.1, second para, TEU</a:t>
            </a:r>
            <a:endParaRPr lang="it-IT" sz="3600" dirty="0"/>
          </a:p>
        </p:txBody>
      </p:sp>
      <p:sp>
        <p:nvSpPr>
          <p:cNvPr id="7" name="Segnaposto contenuto 2">
            <a:extLst>
              <a:ext uri="{FF2B5EF4-FFF2-40B4-BE49-F238E27FC236}">
                <a16:creationId xmlns:a16="http://schemas.microsoft.com/office/drawing/2014/main" id="{AD4DEA20-48DB-B5E7-DCB8-8AA71B880B9D}"/>
              </a:ext>
            </a:extLst>
          </p:cNvPr>
          <p:cNvSpPr txBox="1">
            <a:spLocks/>
          </p:cNvSpPr>
          <p:nvPr/>
        </p:nvSpPr>
        <p:spPr>
          <a:xfrm>
            <a:off x="679724" y="1689722"/>
            <a:ext cx="10515600" cy="3862388"/>
          </a:xfrm>
          <a:prstGeom prst="rect">
            <a:avLst/>
          </a:prstGeom>
        </p:spPr>
        <p:txBody>
          <a:bodyPr vert="horz" lIns="0" tIns="45720" rIns="0" bIns="45720" rtlCol="0">
            <a:normAutofit/>
            <a:scene3d>
              <a:camera prst="orthographicFront">
                <a:rot lat="0" lon="0" rev="0"/>
              </a:camera>
              <a:lightRig rig="threePt" dir="t"/>
            </a:scene3d>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7000"/>
              </a:lnSpc>
              <a:spcAft>
                <a:spcPts val="800"/>
              </a:spcAft>
            </a:pPr>
            <a:r>
              <a:rPr lang="en-GB" sz="2400" kern="0" dirty="0">
                <a:solidFill>
                  <a:srgbClr val="000000"/>
                </a:solidFill>
                <a:latin typeface="+mn-lt"/>
              </a:rPr>
              <a:t>It requires that national courts also satisfy the guarantees of access to an independent and impartial court previously established by law</a:t>
            </a:r>
          </a:p>
          <a:p>
            <a:pPr lvl="1" algn="just">
              <a:lnSpc>
                <a:spcPct val="107000"/>
              </a:lnSpc>
              <a:spcAft>
                <a:spcPts val="800"/>
              </a:spcAft>
            </a:pPr>
            <a:r>
              <a:rPr lang="en-GB" sz="2000" kern="0" dirty="0">
                <a:solidFill>
                  <a:srgbClr val="000000"/>
                </a:solidFill>
                <a:latin typeface="+mn-lt"/>
              </a:rPr>
              <a:t>Its content corresponds to the right laid down in art 47 CFR</a:t>
            </a:r>
          </a:p>
          <a:p>
            <a:pPr lvl="1" algn="just">
              <a:lnSpc>
                <a:spcPct val="107000"/>
              </a:lnSpc>
              <a:spcAft>
                <a:spcPts val="800"/>
              </a:spcAft>
            </a:pPr>
            <a:r>
              <a:rPr lang="en-GB" sz="2000" kern="0" dirty="0">
                <a:solidFill>
                  <a:srgbClr val="000000"/>
                </a:solidFill>
                <a:latin typeface="+mn-lt"/>
              </a:rPr>
              <a:t>On the relationship between the two provisions (art 19.1, II para, TEU and art 47 CFR):</a:t>
            </a:r>
          </a:p>
          <a:p>
            <a:pPr lvl="2" algn="just">
              <a:lnSpc>
                <a:spcPct val="107000"/>
              </a:lnSpc>
              <a:spcAft>
                <a:spcPts val="800"/>
              </a:spcAft>
            </a:pPr>
            <a:r>
              <a:rPr lang="en-US" sz="1600" i="1" dirty="0">
                <a:latin typeface="+mn-lt"/>
              </a:rPr>
              <a:t>Article 19(1) TEU requires Member States to provide remedies sufficient to ensure effective legal </a:t>
            </a:r>
            <a:br>
              <a:rPr lang="en-US" sz="1600" i="1" dirty="0">
                <a:latin typeface="+mn-lt"/>
              </a:rPr>
            </a:br>
            <a:r>
              <a:rPr lang="en-US" sz="1600" i="1" dirty="0">
                <a:latin typeface="+mn-lt"/>
              </a:rPr>
              <a:t>protection, within the meaning in particular of Article 47 of the Charter, in the fields covered by EU</a:t>
            </a:r>
            <a:br>
              <a:rPr lang="en-US" sz="1600" i="1" dirty="0">
                <a:latin typeface="+mn-lt"/>
              </a:rPr>
            </a:br>
            <a:r>
              <a:rPr lang="en-US" sz="1600" i="1" dirty="0">
                <a:latin typeface="+mn-lt"/>
              </a:rPr>
              <a:t>law </a:t>
            </a:r>
            <a:r>
              <a:rPr lang="en-GB" sz="1600" kern="0" dirty="0">
                <a:solidFill>
                  <a:schemeClr val="bg2">
                    <a:lumMod val="50000"/>
                  </a:schemeClr>
                </a:solidFill>
                <a:latin typeface="+mn-lt"/>
              </a:rPr>
              <a:t>(Case C-685/15, </a:t>
            </a:r>
            <a:r>
              <a:rPr lang="en-GB" sz="1600" i="1" kern="0" dirty="0">
                <a:solidFill>
                  <a:srgbClr val="7030A0"/>
                </a:solidFill>
                <a:latin typeface="+mn-lt"/>
              </a:rPr>
              <a:t>Online Games </a:t>
            </a:r>
            <a:r>
              <a:rPr lang="en-GB" sz="1600" i="1" kern="0" dirty="0" err="1">
                <a:solidFill>
                  <a:srgbClr val="7030A0"/>
                </a:solidFill>
                <a:latin typeface="+mn-lt"/>
              </a:rPr>
              <a:t>Handels</a:t>
            </a:r>
            <a:r>
              <a:rPr lang="en-GB" sz="1600" kern="0" dirty="0">
                <a:solidFill>
                  <a:schemeClr val="bg2">
                    <a:lumMod val="50000"/>
                  </a:schemeClr>
                </a:solidFill>
                <a:latin typeface="+mn-lt"/>
              </a:rPr>
              <a:t>, EU:C:2017:452, para. 54)</a:t>
            </a:r>
            <a:endParaRPr lang="en-GB" sz="1600" i="1" kern="0" dirty="0">
              <a:solidFill>
                <a:srgbClr val="000000"/>
              </a:solidFill>
              <a:latin typeface="+mn-lt"/>
            </a:endParaRPr>
          </a:p>
          <a:p>
            <a:pPr marL="457200" lvl="1" indent="0" algn="just">
              <a:lnSpc>
                <a:spcPct val="107000"/>
              </a:lnSpc>
              <a:spcAft>
                <a:spcPts val="800"/>
              </a:spcAft>
              <a:buFont typeface="Wingdings" panose="05000000000000000000" pitchFamily="2" charset="2"/>
              <a:buNone/>
            </a:pPr>
            <a:endParaRPr lang="en-GB" sz="2000" kern="0" dirty="0">
              <a:solidFill>
                <a:srgbClr val="000000"/>
              </a:solidFill>
              <a:latin typeface="+mn-lt"/>
            </a:endParaRPr>
          </a:p>
          <a:p>
            <a:pPr marL="0" indent="0" algn="just">
              <a:lnSpc>
                <a:spcPct val="107000"/>
              </a:lnSpc>
              <a:spcAft>
                <a:spcPts val="800"/>
              </a:spcAft>
              <a:buFont typeface="Calibri" panose="020F0502020204030204" pitchFamily="34" charset="0"/>
              <a:buNone/>
            </a:pPr>
            <a:endParaRPr lang="en-GB" sz="2600" kern="0" dirty="0">
              <a:solidFill>
                <a:srgbClr val="000000"/>
              </a:solidFill>
              <a:latin typeface="+mn-lt"/>
            </a:endParaRPr>
          </a:p>
        </p:txBody>
      </p:sp>
    </p:spTree>
    <p:extLst>
      <p:ext uri="{BB962C8B-B14F-4D97-AF65-F5344CB8AC3E}">
        <p14:creationId xmlns:p14="http://schemas.microsoft.com/office/powerpoint/2010/main" val="682042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7B4F7C6E-A367-BB56-FC97-E7C1756FC50C}"/>
              </a:ext>
            </a:extLst>
          </p:cNvPr>
          <p:cNvSpPr>
            <a:spLocks noGrp="1"/>
          </p:cNvSpPr>
          <p:nvPr>
            <p:ph type="title"/>
          </p:nvPr>
        </p:nvSpPr>
        <p:spPr>
          <a:xfrm>
            <a:off x="506046" y="-514106"/>
            <a:ext cx="8705850" cy="1949450"/>
          </a:xfrm>
        </p:spPr>
        <p:txBody>
          <a:bodyPr>
            <a:normAutofit/>
          </a:bodyPr>
          <a:lstStyle/>
          <a:p>
            <a:r>
              <a:rPr lang="en-GB" sz="3600" dirty="0"/>
              <a:t>Legal value of art 19.1, second para, TEU</a:t>
            </a:r>
            <a:endParaRPr lang="it-IT" sz="3600" dirty="0"/>
          </a:p>
        </p:txBody>
      </p:sp>
      <p:sp>
        <p:nvSpPr>
          <p:cNvPr id="3" name="Segnaposto contenuto 2">
            <a:extLst>
              <a:ext uri="{FF2B5EF4-FFF2-40B4-BE49-F238E27FC236}">
                <a16:creationId xmlns:a16="http://schemas.microsoft.com/office/drawing/2014/main" id="{F9A9E4E8-0A53-7139-3761-0BE47765B05A}"/>
              </a:ext>
            </a:extLst>
          </p:cNvPr>
          <p:cNvSpPr>
            <a:spLocks noGrp="1"/>
          </p:cNvSpPr>
          <p:nvPr>
            <p:ph idx="1"/>
          </p:nvPr>
        </p:nvSpPr>
        <p:spPr>
          <a:xfrm>
            <a:off x="697044" y="1591727"/>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However, it is a self-standing ground for the assessment of the compatibility of domestic measures on the judicial system with Union law, </a:t>
            </a:r>
          </a:p>
          <a:p>
            <a:pPr lvl="1" algn="just">
              <a:lnSpc>
                <a:spcPct val="107000"/>
              </a:lnSpc>
              <a:spcAft>
                <a:spcPts val="800"/>
              </a:spcAft>
            </a:pPr>
            <a:r>
              <a:rPr lang="en-GB" sz="2000" kern="0" dirty="0">
                <a:solidFill>
                  <a:srgbClr val="000000"/>
                </a:solidFill>
                <a:effectLst/>
                <a:latin typeface="+mn-lt"/>
              </a:rPr>
              <a:t>especially on the independence of the judiciary </a:t>
            </a:r>
            <a:r>
              <a:rPr lang="en-GB" sz="1600" kern="0" dirty="0">
                <a:solidFill>
                  <a:schemeClr val="bg2">
                    <a:lumMod val="50000"/>
                  </a:schemeClr>
                </a:solidFill>
                <a:effectLst/>
                <a:latin typeface="+mn-lt"/>
              </a:rPr>
              <a:t>(since the 2018 </a:t>
            </a:r>
            <a:r>
              <a:rPr lang="en-GB" sz="1600" kern="0" dirty="0">
                <a:solidFill>
                  <a:srgbClr val="7030A0"/>
                </a:solidFill>
                <a:effectLst/>
                <a:latin typeface="+mn-lt"/>
              </a:rPr>
              <a:t>‘Portuguese Judges’ case</a:t>
            </a:r>
            <a:r>
              <a:rPr lang="en-GB" sz="1600" kern="0" dirty="0">
                <a:solidFill>
                  <a:schemeClr val="bg2">
                    <a:lumMod val="50000"/>
                  </a:schemeClr>
                </a:solidFill>
                <a:effectLst/>
                <a:latin typeface="+mn-lt"/>
              </a:rPr>
              <a:t>, C-64/16, </a:t>
            </a:r>
            <a:r>
              <a:rPr lang="en-GB" sz="1600" i="1" kern="0" dirty="0" err="1">
                <a:solidFill>
                  <a:srgbClr val="7030A0"/>
                </a:solidFill>
                <a:effectLst/>
                <a:latin typeface="+mn-lt"/>
              </a:rPr>
              <a:t>Associação</a:t>
            </a:r>
            <a:r>
              <a:rPr lang="en-GB" sz="1600" i="1" kern="0" dirty="0">
                <a:solidFill>
                  <a:srgbClr val="7030A0"/>
                </a:solidFill>
                <a:effectLst/>
                <a:latin typeface="+mn-lt"/>
              </a:rPr>
              <a:t> </a:t>
            </a:r>
            <a:r>
              <a:rPr lang="en-GB" sz="1600" i="1" kern="0" dirty="0" err="1">
                <a:solidFill>
                  <a:srgbClr val="7030A0"/>
                </a:solidFill>
                <a:effectLst/>
                <a:latin typeface="+mn-lt"/>
              </a:rPr>
              <a:t>Sindical</a:t>
            </a:r>
            <a:r>
              <a:rPr lang="en-GB" sz="1600" i="1" kern="0" dirty="0">
                <a:solidFill>
                  <a:srgbClr val="7030A0"/>
                </a:solidFill>
                <a:effectLst/>
                <a:latin typeface="+mn-lt"/>
              </a:rPr>
              <a:t> dos </a:t>
            </a:r>
            <a:r>
              <a:rPr lang="en-GB" sz="1600" i="1" kern="0" dirty="0" err="1">
                <a:solidFill>
                  <a:srgbClr val="7030A0"/>
                </a:solidFill>
                <a:effectLst/>
                <a:latin typeface="+mn-lt"/>
              </a:rPr>
              <a:t>Juízes</a:t>
            </a:r>
            <a:r>
              <a:rPr lang="en-GB" sz="1600" i="1" kern="0" dirty="0">
                <a:solidFill>
                  <a:srgbClr val="7030A0"/>
                </a:solidFill>
                <a:effectLst/>
                <a:latin typeface="+mn-lt"/>
              </a:rPr>
              <a:t> </a:t>
            </a:r>
            <a:r>
              <a:rPr lang="en-GB" sz="1600" i="1" kern="0" dirty="0" err="1">
                <a:solidFill>
                  <a:srgbClr val="7030A0"/>
                </a:solidFill>
                <a:effectLst/>
                <a:latin typeface="+mn-lt"/>
              </a:rPr>
              <a:t>Portugueses</a:t>
            </a:r>
            <a:r>
              <a:rPr lang="en-GB" sz="1600" i="1" kern="0" dirty="0">
                <a:solidFill>
                  <a:srgbClr val="7030A0"/>
                </a:solidFill>
                <a:effectLst/>
                <a:latin typeface="+mn-lt"/>
              </a:rPr>
              <a:t>, </a:t>
            </a:r>
            <a:r>
              <a:rPr lang="en-GB" sz="1600" kern="0" dirty="0">
                <a:solidFill>
                  <a:srgbClr val="8B827B"/>
                </a:solidFill>
                <a:effectLst/>
                <a:latin typeface="+mn-lt"/>
              </a:rPr>
              <a:t>EU:C:2018:117 </a:t>
            </a:r>
            <a:r>
              <a:rPr lang="en-GB" sz="1600" kern="0" dirty="0">
                <a:solidFill>
                  <a:schemeClr val="bg2">
                    <a:lumMod val="50000"/>
                  </a:schemeClr>
                </a:solidFill>
                <a:effectLst/>
                <a:latin typeface="+mn-lt"/>
              </a:rPr>
              <a:t>) </a:t>
            </a:r>
            <a:r>
              <a:rPr lang="en-GB" sz="2000" kern="0" dirty="0">
                <a:solidFill>
                  <a:srgbClr val="000000"/>
                </a:solidFill>
                <a:effectLst/>
                <a:latin typeface="+mn-lt"/>
              </a:rPr>
              <a:t>and on the requirement that a court is established by law</a:t>
            </a:r>
            <a:endParaRPr lang="it-IT" sz="2000" kern="100" dirty="0">
              <a:effectLst/>
              <a:latin typeface="+mn-lt"/>
            </a:endParaRPr>
          </a:p>
          <a:p>
            <a:pPr algn="just">
              <a:lnSpc>
                <a:spcPct val="107000"/>
              </a:lnSpc>
              <a:spcAft>
                <a:spcPts val="800"/>
              </a:spcAft>
            </a:pPr>
            <a:endParaRPr lang="en-GB" sz="2600" kern="0" dirty="0">
              <a:solidFill>
                <a:srgbClr val="000000"/>
              </a:solidFill>
              <a:effectLst/>
              <a:latin typeface="+mn-lt"/>
            </a:endParaRPr>
          </a:p>
        </p:txBody>
      </p:sp>
    </p:spTree>
    <p:extLst>
      <p:ext uri="{BB962C8B-B14F-4D97-AF65-F5344CB8AC3E}">
        <p14:creationId xmlns:p14="http://schemas.microsoft.com/office/powerpoint/2010/main" val="1789836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C0BAEB70-40DF-723F-F427-9A536DF38533}"/>
              </a:ext>
            </a:extLst>
          </p:cNvPr>
          <p:cNvSpPr>
            <a:spLocks noGrp="1"/>
          </p:cNvSpPr>
          <p:nvPr>
            <p:ph type="title"/>
          </p:nvPr>
        </p:nvSpPr>
        <p:spPr>
          <a:xfrm>
            <a:off x="545123" y="-572721"/>
            <a:ext cx="8705850" cy="1949450"/>
          </a:xfrm>
        </p:spPr>
        <p:txBody>
          <a:bodyPr>
            <a:normAutofit/>
          </a:bodyPr>
          <a:lstStyle/>
          <a:p>
            <a:r>
              <a:rPr lang="en-GB" sz="3600" dirty="0"/>
              <a:t>Scope of art 19.1, second para, TEU</a:t>
            </a:r>
            <a:endParaRPr lang="it-IT" sz="3600" dirty="0"/>
          </a:p>
        </p:txBody>
      </p:sp>
      <p:sp>
        <p:nvSpPr>
          <p:cNvPr id="3" name="Segnaposto contenuto 2">
            <a:extLst>
              <a:ext uri="{FF2B5EF4-FFF2-40B4-BE49-F238E27FC236}">
                <a16:creationId xmlns:a16="http://schemas.microsoft.com/office/drawing/2014/main" id="{046C0FE9-65AF-BA0E-96E3-7EFB0420DF69}"/>
              </a:ext>
            </a:extLst>
          </p:cNvPr>
          <p:cNvSpPr>
            <a:spLocks noGrp="1"/>
          </p:cNvSpPr>
          <p:nvPr>
            <p:ph idx="1"/>
          </p:nvPr>
        </p:nvSpPr>
        <p:spPr>
          <a:xfrm>
            <a:off x="667849" y="1599468"/>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It seems to have a broader scope than general principles and Charter rights: </a:t>
            </a:r>
            <a:r>
              <a:rPr lang="en-GB" sz="2400" kern="0" dirty="0">
                <a:solidFill>
                  <a:srgbClr val="000000"/>
                </a:solidFill>
                <a:highlight>
                  <a:srgbClr val="00FFFF"/>
                </a:highlight>
                <a:latin typeface="+mn-lt"/>
              </a:rPr>
              <a:t>“in the fields covered by Union law”</a:t>
            </a:r>
          </a:p>
          <a:p>
            <a:pPr lvl="1" algn="just">
              <a:lnSpc>
                <a:spcPct val="107000"/>
              </a:lnSpc>
              <a:spcAft>
                <a:spcPts val="800"/>
              </a:spcAft>
            </a:pPr>
            <a:r>
              <a:rPr lang="en-GB" sz="2000" kern="0" dirty="0">
                <a:solidFill>
                  <a:srgbClr val="000000"/>
                </a:solidFill>
                <a:latin typeface="+mn-lt"/>
              </a:rPr>
              <a:t>i.e. strictly interpreted, irrespective of whether Member States are implementing Union law (art 51 CFR)</a:t>
            </a:r>
          </a:p>
          <a:p>
            <a:pPr lvl="1" algn="just">
              <a:lnSpc>
                <a:spcPct val="107000"/>
              </a:lnSpc>
              <a:spcAft>
                <a:spcPts val="800"/>
              </a:spcAft>
            </a:pPr>
            <a:r>
              <a:rPr lang="en-GB" sz="2000" kern="0" dirty="0">
                <a:solidFill>
                  <a:srgbClr val="000000"/>
                </a:solidFill>
                <a:effectLst/>
                <a:latin typeface="+mn-lt"/>
                <a:sym typeface="Wingdings" panose="05000000000000000000" pitchFamily="2" charset="2"/>
              </a:rPr>
              <a:t></a:t>
            </a:r>
            <a:r>
              <a:rPr lang="en-GB" sz="2000" kern="0" dirty="0">
                <a:solidFill>
                  <a:srgbClr val="000000"/>
                </a:solidFill>
                <a:effectLst/>
                <a:latin typeface="+mn-lt"/>
              </a:rPr>
              <a:t> is organisation of justice still a matter of the Member States? CJEU: yes, but the exercise of that competence must comply with obligations under Union law </a:t>
            </a:r>
          </a:p>
          <a:p>
            <a:pPr marL="201168" lvl="1" indent="0" algn="just">
              <a:lnSpc>
                <a:spcPct val="107000"/>
              </a:lnSpc>
              <a:spcAft>
                <a:spcPts val="800"/>
              </a:spcAft>
              <a:buNone/>
            </a:pPr>
            <a:r>
              <a:rPr lang="en-GB" sz="2000" kern="0" dirty="0">
                <a:solidFill>
                  <a:srgbClr val="000000"/>
                </a:solidFill>
                <a:latin typeface="+mn-lt"/>
              </a:rPr>
              <a:t>	</a:t>
            </a:r>
            <a:r>
              <a:rPr lang="en-GB" sz="1800" kern="0" dirty="0">
                <a:solidFill>
                  <a:schemeClr val="bg2">
                    <a:lumMod val="50000"/>
                  </a:schemeClr>
                </a:solidFill>
                <a:effectLst/>
                <a:latin typeface="+mn-lt"/>
              </a:rPr>
              <a:t>(Case C-625/18, </a:t>
            </a:r>
            <a:r>
              <a:rPr lang="en-GB" sz="1800" i="1" kern="0" dirty="0">
                <a:solidFill>
                  <a:srgbClr val="00B050"/>
                </a:solidFill>
                <a:effectLst/>
                <a:latin typeface="+mn-lt"/>
              </a:rPr>
              <a:t>AK and Others</a:t>
            </a:r>
            <a:r>
              <a:rPr lang="en-GB" sz="1800" kern="0" dirty="0">
                <a:solidFill>
                  <a:schemeClr val="bg2">
                    <a:lumMod val="50000"/>
                  </a:schemeClr>
                </a:solidFill>
                <a:effectLst/>
                <a:latin typeface="+mn-lt"/>
              </a:rPr>
              <a:t>, EU:C:2019:982)</a:t>
            </a:r>
            <a:endParaRPr lang="it-IT" sz="2000" kern="100" dirty="0">
              <a:solidFill>
                <a:schemeClr val="bg2">
                  <a:lumMod val="50000"/>
                </a:schemeClr>
              </a:solidFill>
              <a:effectLst/>
              <a:latin typeface="+mn-lt"/>
            </a:endParaRPr>
          </a:p>
        </p:txBody>
      </p:sp>
    </p:spTree>
    <p:extLst>
      <p:ext uri="{BB962C8B-B14F-4D97-AF65-F5344CB8AC3E}">
        <p14:creationId xmlns:p14="http://schemas.microsoft.com/office/powerpoint/2010/main" val="1744696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E1014DC4-9DDE-8772-2A7F-E10B244FA49C}"/>
              </a:ext>
            </a:extLst>
          </p:cNvPr>
          <p:cNvSpPr>
            <a:spLocks noGrp="1"/>
          </p:cNvSpPr>
          <p:nvPr>
            <p:ph type="title"/>
          </p:nvPr>
        </p:nvSpPr>
        <p:spPr>
          <a:xfrm>
            <a:off x="416170" y="-525829"/>
            <a:ext cx="8705850" cy="1949450"/>
          </a:xfrm>
        </p:spPr>
        <p:txBody>
          <a:bodyPr>
            <a:normAutofit/>
          </a:bodyPr>
          <a:lstStyle/>
          <a:p>
            <a:r>
              <a:rPr lang="en-GB" sz="3600" dirty="0"/>
              <a:t>Legal effects of art 19.1, second para, TEU</a:t>
            </a:r>
            <a:endParaRPr lang="it-IT" sz="3600" dirty="0"/>
          </a:p>
        </p:txBody>
      </p:sp>
      <p:sp>
        <p:nvSpPr>
          <p:cNvPr id="3" name="Segnaposto contenuto 2">
            <a:extLst>
              <a:ext uri="{FF2B5EF4-FFF2-40B4-BE49-F238E27FC236}">
                <a16:creationId xmlns:a16="http://schemas.microsoft.com/office/drawing/2014/main" id="{18B41E17-03B7-CF1D-660C-EC36AF599E7B}"/>
              </a:ext>
            </a:extLst>
          </p:cNvPr>
          <p:cNvSpPr>
            <a:spLocks noGrp="1"/>
          </p:cNvSpPr>
          <p:nvPr>
            <p:ph idx="1"/>
          </p:nvPr>
        </p:nvSpPr>
        <p:spPr>
          <a:xfrm>
            <a:off x="623024" y="1673940"/>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effectLst/>
                <a:latin typeface="+mn-lt"/>
              </a:rPr>
              <a:t>The issue of direct effect</a:t>
            </a:r>
          </a:p>
          <a:p>
            <a:pPr lvl="1" algn="just">
              <a:lnSpc>
                <a:spcPct val="107000"/>
              </a:lnSpc>
              <a:spcAft>
                <a:spcPts val="800"/>
              </a:spcAft>
            </a:pPr>
            <a:r>
              <a:rPr lang="en-GB" sz="2000" kern="0" dirty="0">
                <a:solidFill>
                  <a:srgbClr val="000000"/>
                </a:solidFill>
                <a:effectLst/>
                <a:latin typeface="+mn-lt"/>
              </a:rPr>
              <a:t>Content-wise, direct effect must be recognised according to the case law on CFR art 47’s direct effect</a:t>
            </a:r>
          </a:p>
          <a:p>
            <a:pPr lvl="1" algn="just">
              <a:lnSpc>
                <a:spcPct val="107000"/>
              </a:lnSpc>
              <a:spcAft>
                <a:spcPts val="800"/>
              </a:spcAft>
            </a:pPr>
            <a:r>
              <a:rPr lang="en-GB" sz="2000" kern="0" dirty="0">
                <a:solidFill>
                  <a:srgbClr val="000000"/>
                </a:solidFill>
                <a:latin typeface="+mn-lt"/>
              </a:rPr>
              <a:t>From the perspective of the role played, it lays down institutional safeguards and does not come into play as regards the procedural and remedial aspects of actions available to individuals in national law </a:t>
            </a:r>
            <a:r>
              <a:rPr lang="en-GB" sz="1800" kern="0" dirty="0">
                <a:solidFill>
                  <a:schemeClr val="bg2">
                    <a:lumMod val="50000"/>
                  </a:schemeClr>
                </a:solidFill>
                <a:latin typeface="+mn-lt"/>
              </a:rPr>
              <a:t>(Sacha </a:t>
            </a:r>
            <a:r>
              <a:rPr lang="en-GB" sz="1800" kern="0" dirty="0" err="1">
                <a:solidFill>
                  <a:schemeClr val="bg2">
                    <a:lumMod val="50000"/>
                  </a:schemeClr>
                </a:solidFill>
                <a:latin typeface="+mn-lt"/>
              </a:rPr>
              <a:t>Prechal</a:t>
            </a:r>
            <a:r>
              <a:rPr lang="en-GB" sz="1800" kern="0" dirty="0">
                <a:solidFill>
                  <a:schemeClr val="bg2">
                    <a:lumMod val="50000"/>
                  </a:schemeClr>
                </a:solidFill>
                <a:latin typeface="+mn-lt"/>
              </a:rPr>
              <a:t>)</a:t>
            </a:r>
            <a:endParaRPr lang="it-IT" sz="2000" kern="0" dirty="0">
              <a:solidFill>
                <a:schemeClr val="bg2">
                  <a:lumMod val="50000"/>
                </a:schemeClr>
              </a:solidFill>
              <a:latin typeface="+mn-lt"/>
            </a:endParaRPr>
          </a:p>
        </p:txBody>
      </p:sp>
    </p:spTree>
    <p:extLst>
      <p:ext uri="{BB962C8B-B14F-4D97-AF65-F5344CB8AC3E}">
        <p14:creationId xmlns:p14="http://schemas.microsoft.com/office/powerpoint/2010/main" val="2537955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8EDA7DFE-A397-6177-1B53-814BC050398E}"/>
              </a:ext>
            </a:extLst>
          </p:cNvPr>
          <p:cNvSpPr>
            <a:spLocks noGrp="1"/>
          </p:cNvSpPr>
          <p:nvPr>
            <p:ph type="title"/>
          </p:nvPr>
        </p:nvSpPr>
        <p:spPr>
          <a:xfrm>
            <a:off x="592015" y="-615706"/>
            <a:ext cx="8705850" cy="1949450"/>
          </a:xfrm>
        </p:spPr>
        <p:txBody>
          <a:bodyPr>
            <a:normAutofit/>
          </a:bodyPr>
          <a:lstStyle/>
          <a:p>
            <a:r>
              <a:rPr lang="en-GB" sz="3600" dirty="0"/>
              <a:t>Function of art 19.1, second para, TEU</a:t>
            </a:r>
            <a:endParaRPr lang="it-IT" sz="3600" dirty="0"/>
          </a:p>
        </p:txBody>
      </p:sp>
      <p:sp>
        <p:nvSpPr>
          <p:cNvPr id="3" name="Segnaposto contenuto 2">
            <a:extLst>
              <a:ext uri="{FF2B5EF4-FFF2-40B4-BE49-F238E27FC236}">
                <a16:creationId xmlns:a16="http://schemas.microsoft.com/office/drawing/2014/main" id="{57C44760-2572-9D46-7B88-EB48437B3A72}"/>
              </a:ext>
            </a:extLst>
          </p:cNvPr>
          <p:cNvSpPr>
            <a:spLocks noGrp="1"/>
          </p:cNvSpPr>
          <p:nvPr>
            <p:ph idx="1"/>
          </p:nvPr>
        </p:nvSpPr>
        <p:spPr>
          <a:xfrm>
            <a:off x="684614" y="1667965"/>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2400" kern="0" dirty="0">
                <a:solidFill>
                  <a:srgbClr val="000000"/>
                </a:solidFill>
                <a:latin typeface="+mn-lt"/>
              </a:rPr>
              <a:t>B</a:t>
            </a:r>
            <a:r>
              <a:rPr lang="en-GB" sz="2400" kern="0" dirty="0">
                <a:solidFill>
                  <a:srgbClr val="000000"/>
                </a:solidFill>
                <a:effectLst/>
                <a:latin typeface="+mn-lt"/>
              </a:rPr>
              <a:t>roader, ‘constitutional’ function of the principle of effective judicial protection</a:t>
            </a:r>
          </a:p>
          <a:p>
            <a:pPr lvl="1" algn="just">
              <a:lnSpc>
                <a:spcPct val="107000"/>
              </a:lnSpc>
              <a:spcAft>
                <a:spcPts val="800"/>
              </a:spcAft>
            </a:pPr>
            <a:r>
              <a:rPr lang="en-GB" sz="2000" kern="0" dirty="0">
                <a:solidFill>
                  <a:srgbClr val="000000"/>
                </a:solidFill>
                <a:effectLst/>
                <a:latin typeface="+mn-lt"/>
              </a:rPr>
              <a:t>Effective judicial protection as the essence of the rule of law </a:t>
            </a:r>
            <a:r>
              <a:rPr lang="en-GB" sz="1600" kern="0" dirty="0">
                <a:solidFill>
                  <a:schemeClr val="bg2">
                    <a:lumMod val="50000"/>
                  </a:schemeClr>
                </a:solidFill>
                <a:effectLst/>
                <a:latin typeface="+mn-lt"/>
              </a:rPr>
              <a:t>(Case C-362/14, </a:t>
            </a:r>
            <a:r>
              <a:rPr lang="en-GB" sz="1600" i="1" kern="0" dirty="0" err="1">
                <a:solidFill>
                  <a:srgbClr val="00B050"/>
                </a:solidFill>
                <a:effectLst/>
                <a:latin typeface="+mn-lt"/>
              </a:rPr>
              <a:t>Schrems</a:t>
            </a:r>
            <a:r>
              <a:rPr lang="en-GB" sz="1600" kern="0" dirty="0">
                <a:solidFill>
                  <a:schemeClr val="bg2">
                    <a:lumMod val="50000"/>
                  </a:schemeClr>
                </a:solidFill>
                <a:effectLst/>
                <a:latin typeface="+mn-lt"/>
              </a:rPr>
              <a:t>, EU:C:2015:650, para. 95) </a:t>
            </a:r>
            <a:endParaRPr lang="en-GB" sz="2000" kern="0" dirty="0">
              <a:solidFill>
                <a:schemeClr val="bg2">
                  <a:lumMod val="50000"/>
                </a:schemeClr>
              </a:solidFill>
              <a:effectLst/>
              <a:latin typeface="+mn-lt"/>
            </a:endParaRPr>
          </a:p>
          <a:p>
            <a:pPr lvl="1" algn="just">
              <a:lnSpc>
                <a:spcPct val="107000"/>
              </a:lnSpc>
              <a:spcAft>
                <a:spcPts val="800"/>
              </a:spcAft>
            </a:pPr>
            <a:r>
              <a:rPr lang="en-GB" sz="2000" kern="0" dirty="0">
                <a:solidFill>
                  <a:srgbClr val="000000"/>
                </a:solidFill>
                <a:effectLst/>
                <a:latin typeface="+mn-lt"/>
              </a:rPr>
              <a:t>national courts as organs of the judicial system of the Union, i.e. they share responsibility with Union courts to ensure effective judicial protection </a:t>
            </a:r>
            <a:r>
              <a:rPr lang="en-GB" sz="1600" kern="0" dirty="0">
                <a:solidFill>
                  <a:schemeClr val="bg2">
                    <a:lumMod val="50000"/>
                  </a:schemeClr>
                </a:solidFill>
                <a:effectLst/>
                <a:latin typeface="+mn-lt"/>
              </a:rPr>
              <a:t>(</a:t>
            </a:r>
            <a:r>
              <a:rPr lang="en-GB" sz="1600" i="1" kern="0" dirty="0">
                <a:solidFill>
                  <a:srgbClr val="7030A0"/>
                </a:solidFill>
                <a:effectLst/>
                <a:latin typeface="+mn-lt"/>
              </a:rPr>
              <a:t>Portuguese Judges</a:t>
            </a:r>
            <a:r>
              <a:rPr lang="en-GB" sz="1600" kern="0" dirty="0">
                <a:solidFill>
                  <a:schemeClr val="bg2">
                    <a:lumMod val="50000"/>
                  </a:schemeClr>
                </a:solidFill>
                <a:effectLst/>
                <a:latin typeface="+mn-lt"/>
              </a:rPr>
              <a:t>, EU:C:2018:117, paras 32-33)</a:t>
            </a:r>
            <a:endParaRPr lang="en-GB" sz="2000" kern="0" dirty="0">
              <a:solidFill>
                <a:schemeClr val="bg2">
                  <a:lumMod val="50000"/>
                </a:schemeClr>
              </a:solidFill>
              <a:latin typeface="+mn-lt"/>
            </a:endParaRPr>
          </a:p>
          <a:p>
            <a:pPr marL="2286000" lvl="5" indent="0" algn="just">
              <a:lnSpc>
                <a:spcPct val="107000"/>
              </a:lnSpc>
              <a:spcAft>
                <a:spcPts val="800"/>
              </a:spcAft>
              <a:buNone/>
            </a:pPr>
            <a:r>
              <a:rPr lang="en-GB" sz="2000" kern="0" dirty="0">
                <a:solidFill>
                  <a:srgbClr val="000000"/>
                </a:solidFill>
                <a:sym typeface="Wingdings" panose="05000000000000000000" pitchFamily="2" charset="2"/>
              </a:rPr>
              <a:t> </a:t>
            </a:r>
            <a:r>
              <a:rPr lang="en-GB" sz="2000" kern="0" dirty="0">
                <a:solidFill>
                  <a:srgbClr val="000000"/>
                </a:solidFill>
                <a:ea typeface="Tahoma" panose="020B0604030504040204" pitchFamily="34" charset="0"/>
                <a:cs typeface="Tahoma" panose="020B0604030504040204" pitchFamily="34" charset="0"/>
              </a:rPr>
              <a:t>In line with previous case law, which however mainly concerned the validity of EU measures</a:t>
            </a:r>
            <a:endParaRPr lang="it-IT" sz="2000" kern="0"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7484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09FFB5CE-DB2F-4FEB-06F3-B427A150A0C1}"/>
              </a:ext>
            </a:extLst>
          </p:cNvPr>
          <p:cNvSpPr>
            <a:spLocks noGrp="1"/>
          </p:cNvSpPr>
          <p:nvPr>
            <p:ph type="title"/>
          </p:nvPr>
        </p:nvSpPr>
        <p:spPr>
          <a:xfrm>
            <a:off x="576384" y="-689952"/>
            <a:ext cx="8705850" cy="1949450"/>
          </a:xfrm>
        </p:spPr>
        <p:txBody>
          <a:bodyPr>
            <a:normAutofit/>
          </a:bodyPr>
          <a:lstStyle/>
          <a:p>
            <a:r>
              <a:rPr lang="en-GB" sz="3600" dirty="0"/>
              <a:t>Some additional bibliographic references</a:t>
            </a:r>
            <a:endParaRPr lang="it-IT" sz="3600" dirty="0"/>
          </a:p>
        </p:txBody>
      </p:sp>
      <p:sp>
        <p:nvSpPr>
          <p:cNvPr id="3" name="Segnaposto contenuto 2">
            <a:extLst>
              <a:ext uri="{FF2B5EF4-FFF2-40B4-BE49-F238E27FC236}">
                <a16:creationId xmlns:a16="http://schemas.microsoft.com/office/drawing/2014/main" id="{10D24D31-7883-2864-ED7B-B0D164C4E5BC}"/>
              </a:ext>
            </a:extLst>
          </p:cNvPr>
          <p:cNvSpPr>
            <a:spLocks noGrp="1"/>
          </p:cNvSpPr>
          <p:nvPr>
            <p:ph idx="1"/>
          </p:nvPr>
        </p:nvSpPr>
        <p:spPr>
          <a:xfrm>
            <a:off x="576384" y="1697160"/>
            <a:ext cx="10515600" cy="3862388"/>
          </a:xfrm>
        </p:spPr>
        <p:txBody>
          <a:bodyPr>
            <a:normAutofit/>
            <a:scene3d>
              <a:camera prst="orthographicFront">
                <a:rot lat="0" lon="0" rev="0"/>
              </a:camera>
              <a:lightRig rig="threePt" dir="t"/>
            </a:scene3d>
          </a:bodyPr>
          <a:lstStyle/>
          <a:p>
            <a:pPr algn="just">
              <a:lnSpc>
                <a:spcPct val="107000"/>
              </a:lnSpc>
              <a:spcAft>
                <a:spcPts val="800"/>
              </a:spcAft>
            </a:pPr>
            <a:r>
              <a:rPr lang="en-GB" sz="1600" kern="0" dirty="0">
                <a:solidFill>
                  <a:srgbClr val="000000"/>
                </a:solidFill>
                <a:effectLst/>
                <a:latin typeface="+mn-lt"/>
              </a:rPr>
              <a:t>Catherine Barnard &amp; Steve Peers (eds), </a:t>
            </a:r>
            <a:r>
              <a:rPr lang="en-GB" sz="1600" i="1" kern="0" dirty="0">
                <a:solidFill>
                  <a:srgbClr val="000000"/>
                </a:solidFill>
                <a:effectLst/>
                <a:latin typeface="+mn-lt"/>
              </a:rPr>
              <a:t>European Union Law</a:t>
            </a:r>
            <a:r>
              <a:rPr lang="en-GB" sz="1600" kern="0" dirty="0">
                <a:solidFill>
                  <a:srgbClr val="000000"/>
                </a:solidFill>
                <a:effectLst/>
                <a:latin typeface="+mn-lt"/>
              </a:rPr>
              <a:t>, 3</a:t>
            </a:r>
            <a:r>
              <a:rPr lang="en-GB" sz="1600" kern="0" baseline="30000" dirty="0">
                <a:solidFill>
                  <a:srgbClr val="000000"/>
                </a:solidFill>
                <a:effectLst/>
                <a:latin typeface="+mn-lt"/>
              </a:rPr>
              <a:t>rd</a:t>
            </a:r>
            <a:r>
              <a:rPr lang="en-GB" sz="1600" kern="0" dirty="0">
                <a:solidFill>
                  <a:srgbClr val="000000"/>
                </a:solidFill>
                <a:effectLst/>
                <a:latin typeface="+mn-lt"/>
              </a:rPr>
              <a:t> ed, OUP, 2020</a:t>
            </a:r>
          </a:p>
          <a:p>
            <a:pPr algn="just">
              <a:lnSpc>
                <a:spcPct val="107000"/>
              </a:lnSpc>
              <a:spcAft>
                <a:spcPts val="800"/>
              </a:spcAft>
            </a:pPr>
            <a:r>
              <a:rPr lang="en-GB" sz="1600" kern="0" dirty="0">
                <a:solidFill>
                  <a:srgbClr val="000000"/>
                </a:solidFill>
                <a:latin typeface="+mn-lt"/>
              </a:rPr>
              <a:t>Paul Craig, ‘Article 41 – The Right to Good Administration’, in Steve Peers, Tamara Hervey, Jeff Kenner &amp; Angela Ward (eds), </a:t>
            </a:r>
            <a:r>
              <a:rPr lang="en-GB" sz="1600" i="1" kern="0" dirty="0">
                <a:solidFill>
                  <a:srgbClr val="000000"/>
                </a:solidFill>
                <a:latin typeface="+mn-lt"/>
              </a:rPr>
              <a:t>The EU Charter of Fundamental Rights. A Commentary</a:t>
            </a:r>
            <a:r>
              <a:rPr lang="en-GB" sz="1600" kern="0" dirty="0">
                <a:solidFill>
                  <a:srgbClr val="000000"/>
                </a:solidFill>
                <a:latin typeface="+mn-lt"/>
              </a:rPr>
              <a:t>, 2</a:t>
            </a:r>
            <a:r>
              <a:rPr lang="en-GB" sz="1600" kern="0" baseline="30000" dirty="0">
                <a:solidFill>
                  <a:srgbClr val="000000"/>
                </a:solidFill>
                <a:latin typeface="+mn-lt"/>
              </a:rPr>
              <a:t>nd</a:t>
            </a:r>
            <a:r>
              <a:rPr lang="en-GB" sz="1600" kern="0" dirty="0">
                <a:solidFill>
                  <a:srgbClr val="000000"/>
                </a:solidFill>
                <a:latin typeface="+mn-lt"/>
              </a:rPr>
              <a:t> ed, Hart, 2021, 1125</a:t>
            </a:r>
            <a:endParaRPr lang="en-GB" sz="1600" kern="0" dirty="0">
              <a:solidFill>
                <a:srgbClr val="000000"/>
              </a:solidFill>
              <a:effectLst/>
              <a:latin typeface="+mn-lt"/>
            </a:endParaRPr>
          </a:p>
          <a:p>
            <a:pPr algn="just">
              <a:lnSpc>
                <a:spcPct val="107000"/>
              </a:lnSpc>
              <a:spcAft>
                <a:spcPts val="800"/>
              </a:spcAft>
            </a:pPr>
            <a:r>
              <a:rPr lang="en-GB" sz="1600" kern="0" dirty="0">
                <a:solidFill>
                  <a:srgbClr val="000000"/>
                </a:solidFill>
                <a:effectLst/>
                <a:latin typeface="+mn-lt"/>
              </a:rPr>
              <a:t> Kathleen Gutman, ‘Article 47: The Right to an Effective Remedy and to a Fair Trial’, in Michal </a:t>
            </a:r>
            <a:r>
              <a:rPr lang="en-GB" sz="1600" kern="0" dirty="0" err="1">
                <a:solidFill>
                  <a:srgbClr val="000000"/>
                </a:solidFill>
                <a:effectLst/>
                <a:latin typeface="+mn-lt"/>
              </a:rPr>
              <a:t>Bobek</a:t>
            </a:r>
            <a:r>
              <a:rPr lang="en-GB" sz="1600" kern="0" dirty="0">
                <a:solidFill>
                  <a:srgbClr val="000000"/>
                </a:solidFill>
                <a:effectLst/>
                <a:latin typeface="+mn-lt"/>
              </a:rPr>
              <a:t> &amp; Jeremias Adams-</a:t>
            </a:r>
            <a:r>
              <a:rPr lang="en-GB" sz="1600" kern="0" dirty="0" err="1">
                <a:solidFill>
                  <a:srgbClr val="000000"/>
                </a:solidFill>
                <a:effectLst/>
                <a:latin typeface="+mn-lt"/>
              </a:rPr>
              <a:t>Prassl</a:t>
            </a:r>
            <a:r>
              <a:rPr lang="en-GB" sz="1600" kern="0" dirty="0">
                <a:solidFill>
                  <a:srgbClr val="000000"/>
                </a:solidFill>
                <a:effectLst/>
                <a:latin typeface="+mn-lt"/>
              </a:rPr>
              <a:t> (eds), </a:t>
            </a:r>
            <a:r>
              <a:rPr lang="en-GB" sz="1600" i="1" kern="0" dirty="0">
                <a:solidFill>
                  <a:srgbClr val="000000"/>
                </a:solidFill>
                <a:effectLst/>
                <a:latin typeface="+mn-lt"/>
              </a:rPr>
              <a:t>The EU Charter of Fundamental Rights in the Member States</a:t>
            </a:r>
            <a:r>
              <a:rPr lang="en-GB" sz="1600" kern="0" dirty="0">
                <a:solidFill>
                  <a:srgbClr val="000000"/>
                </a:solidFill>
                <a:effectLst/>
                <a:latin typeface="+mn-lt"/>
              </a:rPr>
              <a:t>, Hart, 2020, 371</a:t>
            </a:r>
          </a:p>
          <a:p>
            <a:pPr algn="just">
              <a:lnSpc>
                <a:spcPct val="107000"/>
              </a:lnSpc>
              <a:spcAft>
                <a:spcPts val="800"/>
              </a:spcAft>
            </a:pPr>
            <a:r>
              <a:rPr lang="en-GB" sz="1600" kern="0" dirty="0">
                <a:solidFill>
                  <a:srgbClr val="000000"/>
                </a:solidFill>
                <a:latin typeface="+mn-lt"/>
              </a:rPr>
              <a:t>Sacha </a:t>
            </a:r>
            <a:r>
              <a:rPr lang="en-GB" sz="1600" kern="0" dirty="0" err="1">
                <a:solidFill>
                  <a:srgbClr val="000000"/>
                </a:solidFill>
                <a:latin typeface="+mn-lt"/>
              </a:rPr>
              <a:t>Prechal</a:t>
            </a:r>
            <a:r>
              <a:rPr lang="en-GB" sz="1600" kern="0" dirty="0">
                <a:solidFill>
                  <a:srgbClr val="000000"/>
                </a:solidFill>
                <a:latin typeface="+mn-lt"/>
              </a:rPr>
              <a:t>, ‘Article 19 TEU and National Courts: A New Role for the Principle of Effective Judicial Protection?’, in Matteo </a:t>
            </a:r>
            <a:r>
              <a:rPr lang="en-GB" sz="1600" kern="0" dirty="0" err="1">
                <a:solidFill>
                  <a:srgbClr val="000000"/>
                </a:solidFill>
                <a:latin typeface="+mn-lt"/>
              </a:rPr>
              <a:t>Bonelli</a:t>
            </a:r>
            <a:r>
              <a:rPr lang="en-GB" sz="1600" kern="0" dirty="0">
                <a:solidFill>
                  <a:srgbClr val="000000"/>
                </a:solidFill>
                <a:latin typeface="+mn-lt"/>
              </a:rPr>
              <a:t>, </a:t>
            </a:r>
            <a:r>
              <a:rPr lang="en-GB" sz="1600" kern="0" dirty="0" err="1">
                <a:solidFill>
                  <a:srgbClr val="000000"/>
                </a:solidFill>
                <a:latin typeface="+mn-lt"/>
              </a:rPr>
              <a:t>Mariolina</a:t>
            </a:r>
            <a:r>
              <a:rPr lang="en-GB" sz="1600" kern="0" dirty="0">
                <a:solidFill>
                  <a:srgbClr val="000000"/>
                </a:solidFill>
                <a:latin typeface="+mn-lt"/>
              </a:rPr>
              <a:t> </a:t>
            </a:r>
            <a:r>
              <a:rPr lang="en-GB" sz="1600" kern="0" dirty="0" err="1">
                <a:solidFill>
                  <a:srgbClr val="000000"/>
                </a:solidFill>
                <a:latin typeface="+mn-lt"/>
              </a:rPr>
              <a:t>Eliantonio</a:t>
            </a:r>
            <a:r>
              <a:rPr lang="en-GB" sz="1600" kern="0" dirty="0">
                <a:solidFill>
                  <a:srgbClr val="000000"/>
                </a:solidFill>
                <a:latin typeface="+mn-lt"/>
              </a:rPr>
              <a:t> &amp; Giulia Gentile, </a:t>
            </a:r>
            <a:r>
              <a:rPr lang="en-GB" sz="1600" i="1" kern="0" dirty="0">
                <a:solidFill>
                  <a:srgbClr val="000000"/>
                </a:solidFill>
                <a:latin typeface="+mn-lt"/>
              </a:rPr>
              <a:t>Article 47 of the EU Charter and Effective Judicial Protection</a:t>
            </a:r>
            <a:r>
              <a:rPr lang="en-GB" sz="1600" kern="0" dirty="0">
                <a:solidFill>
                  <a:srgbClr val="000000"/>
                </a:solidFill>
                <a:latin typeface="+mn-lt"/>
              </a:rPr>
              <a:t>, vol. 1, Hart, 2022, 11</a:t>
            </a:r>
          </a:p>
          <a:p>
            <a:pPr algn="just">
              <a:lnSpc>
                <a:spcPct val="107000"/>
              </a:lnSpc>
              <a:spcAft>
                <a:spcPts val="800"/>
              </a:spcAft>
            </a:pPr>
            <a:endParaRPr lang="en-GB" sz="2400" kern="0" dirty="0">
              <a:solidFill>
                <a:srgbClr val="000000"/>
              </a:solidFill>
              <a:effectLst/>
              <a:latin typeface="+mn-lt"/>
            </a:endParaRPr>
          </a:p>
        </p:txBody>
      </p:sp>
    </p:spTree>
    <p:extLst>
      <p:ext uri="{BB962C8B-B14F-4D97-AF65-F5344CB8AC3E}">
        <p14:creationId xmlns:p14="http://schemas.microsoft.com/office/powerpoint/2010/main" val="1105033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603" y="805974"/>
            <a:ext cx="9875520" cy="3566160"/>
          </a:xfrm>
        </p:spPr>
        <p:txBody>
          <a:bodyPr>
            <a:normAutofit/>
          </a:bodyPr>
          <a:lstStyle/>
          <a:p>
            <a:pPr algn="ctr"/>
            <a:r>
              <a:rPr lang="en-GB" sz="2000" dirty="0"/>
              <a:t>The content of these slides </a:t>
            </a:r>
            <a:r>
              <a:rPr lang="en-GB" sz="2000"/>
              <a:t>was </a:t>
            </a:r>
            <a:r>
              <a:rPr lang="en-GB" sz="2000" dirty="0"/>
              <a:t>created by Prof</a:t>
            </a:r>
            <a:r>
              <a:rPr lang="en-GB" sz="2000"/>
              <a:t>.</a:t>
            </a:r>
            <a:r>
              <a:rPr lang="en-GB" sz="2000" dirty="0"/>
              <a:t> Lorenza Mola</a:t>
            </a:r>
            <a:br>
              <a:rPr lang="en-GB" sz="3600" dirty="0"/>
            </a:br>
            <a:br>
              <a:rPr lang="en-GB" sz="3600" dirty="0"/>
            </a:br>
            <a:br>
              <a:rPr lang="en-GB" sz="3600" dirty="0"/>
            </a:br>
            <a:r>
              <a:rPr lang="en-GB" sz="3600" dirty="0"/>
              <a:t>Further training material available at:</a:t>
            </a:r>
            <a:br>
              <a:rPr lang="en-GB" sz="3600"/>
            </a:br>
            <a:r>
              <a:rPr lang="en-GB" sz="3600"/>
              <a:t>https://elearning-fisma.era.int/</a:t>
            </a:r>
            <a:endParaRPr lang="en-GB" sz="3600" dirty="0"/>
          </a:p>
        </p:txBody>
      </p:sp>
      <p:sp>
        <p:nvSpPr>
          <p:cNvPr id="3" name="Textplatzhalter 2"/>
          <p:cNvSpPr>
            <a:spLocks noGrp="1"/>
          </p:cNvSpPr>
          <p:nvPr>
            <p:ph type="body" idx="1"/>
          </p:nvPr>
        </p:nvSpPr>
        <p:spPr>
          <a:xfrm>
            <a:off x="565962" y="5715000"/>
            <a:ext cx="9885051" cy="1143000"/>
          </a:xfrm>
        </p:spPr>
        <p:txBody>
          <a:bodyPr>
            <a:normAutofit/>
          </a:bodyPr>
          <a:lstStyle/>
          <a:p>
            <a:endParaRPr lang="de-DE" sz="2400" dirty="0"/>
          </a:p>
          <a:p>
            <a:r>
              <a:rPr lang="de-DE" sz="2400" dirty="0">
                <a:solidFill>
                  <a:schemeClr val="bg1"/>
                </a:solidFill>
                <a:latin typeface="Arial" panose="020B0604020202020204" pitchFamily="34" charset="0"/>
              </a:rPr>
              <a:t>www.european.law</a:t>
            </a:r>
          </a:p>
        </p:txBody>
      </p:sp>
      <p:pic>
        <p:nvPicPr>
          <p:cNvPr id="1026" name="Picture 2" descr="University of Turin - EIT Food">
            <a:extLst>
              <a:ext uri="{FF2B5EF4-FFF2-40B4-BE49-F238E27FC236}">
                <a16:creationId xmlns:a16="http://schemas.microsoft.com/office/drawing/2014/main" id="{E7D1EBD1-6BBB-BC31-2F63-670BB1BCED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90" b="19463"/>
          <a:stretch/>
        </p:blipFill>
        <p:spPr bwMode="auto">
          <a:xfrm>
            <a:off x="4780434" y="2474609"/>
            <a:ext cx="1755857" cy="71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35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81B06CCB-6BDB-DFD9-89B4-7EF7F7CF40EC}"/>
              </a:ext>
            </a:extLst>
          </p:cNvPr>
          <p:cNvSpPr>
            <a:spLocks noGrp="1"/>
          </p:cNvSpPr>
          <p:nvPr>
            <p:ph type="title"/>
          </p:nvPr>
        </p:nvSpPr>
        <p:spPr>
          <a:xfrm>
            <a:off x="687848" y="257596"/>
            <a:ext cx="8200430" cy="1106256"/>
          </a:xfrm>
        </p:spPr>
        <p:txBody>
          <a:bodyPr>
            <a:normAutofit/>
          </a:bodyPr>
          <a:lstStyle/>
          <a:p>
            <a:r>
              <a:rPr lang="it-IT" sz="2000" dirty="0" err="1"/>
              <a:t>Claimants</a:t>
            </a:r>
            <a:r>
              <a:rPr lang="it-IT" sz="2000" dirty="0"/>
              <a:t>’ </a:t>
            </a:r>
            <a:r>
              <a:rPr lang="it-IT" sz="2000" dirty="0" err="1"/>
              <a:t>arguments</a:t>
            </a:r>
            <a:r>
              <a:rPr lang="it-IT" sz="2000" dirty="0"/>
              <a:t> </a:t>
            </a:r>
            <a:r>
              <a:rPr lang="it-IT" sz="2000" dirty="0" err="1"/>
              <a:t>that</a:t>
            </a:r>
            <a:r>
              <a:rPr lang="it-IT" sz="2000" dirty="0"/>
              <a:t> the </a:t>
            </a:r>
            <a:r>
              <a:rPr lang="it-IT" sz="2000" dirty="0" err="1"/>
              <a:t>protection</a:t>
            </a:r>
            <a:r>
              <a:rPr lang="it-IT" sz="2000" dirty="0"/>
              <a:t> of </a:t>
            </a:r>
            <a:r>
              <a:rPr lang="it-IT" sz="2000" dirty="0" err="1"/>
              <a:t>their</a:t>
            </a:r>
            <a:r>
              <a:rPr lang="it-IT" sz="2000" dirty="0"/>
              <a:t> </a:t>
            </a:r>
            <a:r>
              <a:rPr lang="it-IT" sz="2000" dirty="0" err="1"/>
              <a:t>rights</a:t>
            </a:r>
            <a:r>
              <a:rPr lang="it-IT" sz="2000" dirty="0"/>
              <a:t> </a:t>
            </a:r>
            <a:r>
              <a:rPr lang="it-IT" sz="2000" dirty="0" err="1"/>
              <a:t>is</a:t>
            </a:r>
            <a:r>
              <a:rPr lang="it-IT" sz="2000" dirty="0"/>
              <a:t> </a:t>
            </a:r>
            <a:r>
              <a:rPr lang="it-IT" sz="2000" dirty="0" err="1"/>
              <a:t>not</a:t>
            </a:r>
            <a:r>
              <a:rPr lang="it-IT" sz="2000" dirty="0"/>
              <a:t> </a:t>
            </a:r>
            <a:r>
              <a:rPr lang="it-IT" sz="2000" dirty="0" err="1"/>
              <a:t>effective</a:t>
            </a:r>
            <a:r>
              <a:rPr lang="it-IT" sz="2000" dirty="0"/>
              <a:t>, on the </a:t>
            </a:r>
            <a:r>
              <a:rPr lang="it-IT" sz="2000" dirty="0" err="1"/>
              <a:t>basis</a:t>
            </a:r>
            <a:r>
              <a:rPr lang="it-IT" sz="2000" dirty="0"/>
              <a:t> of treatment </a:t>
            </a:r>
            <a:r>
              <a:rPr lang="it-IT" sz="2000" dirty="0" err="1"/>
              <a:t>suffered</a:t>
            </a:r>
            <a:r>
              <a:rPr lang="it-IT" sz="2000" dirty="0"/>
              <a:t> in </a:t>
            </a:r>
            <a:r>
              <a:rPr lang="it-IT" sz="2000" dirty="0" err="1"/>
              <a:t>Member</a:t>
            </a:r>
            <a:r>
              <a:rPr lang="it-IT" sz="2000" dirty="0"/>
              <a:t> States’ </a:t>
            </a:r>
            <a:r>
              <a:rPr lang="it-IT" sz="2000" dirty="0" err="1"/>
              <a:t>administration</a:t>
            </a:r>
            <a:r>
              <a:rPr lang="it-IT" sz="2000" dirty="0"/>
              <a:t> and </a:t>
            </a:r>
            <a:r>
              <a:rPr lang="it-IT" sz="2000" dirty="0" err="1"/>
              <a:t>judiciary</a:t>
            </a:r>
            <a:endParaRPr lang="it-IT" sz="2000" dirty="0"/>
          </a:p>
        </p:txBody>
      </p:sp>
      <p:sp>
        <p:nvSpPr>
          <p:cNvPr id="3" name="Segnaposto contenuto 2">
            <a:extLst>
              <a:ext uri="{FF2B5EF4-FFF2-40B4-BE49-F238E27FC236}">
                <a16:creationId xmlns:a16="http://schemas.microsoft.com/office/drawing/2014/main" id="{981EECB6-62EC-FC58-5D1C-8F8CD17B1B6D}"/>
              </a:ext>
            </a:extLst>
          </p:cNvPr>
          <p:cNvSpPr>
            <a:spLocks noGrp="1"/>
          </p:cNvSpPr>
          <p:nvPr>
            <p:ph idx="1"/>
          </p:nvPr>
        </p:nvSpPr>
        <p:spPr>
          <a:xfrm>
            <a:off x="732012" y="1709768"/>
            <a:ext cx="10515600" cy="4071938"/>
          </a:xfrm>
        </p:spPr>
        <p:txBody>
          <a:bodyPr>
            <a:normAutofit/>
          </a:bodyPr>
          <a:lstStyle/>
          <a:p>
            <a:pPr algn="just">
              <a:lnSpc>
                <a:spcPct val="107000"/>
              </a:lnSpc>
              <a:spcAft>
                <a:spcPts val="800"/>
              </a:spcAft>
            </a:pPr>
            <a:r>
              <a:rPr lang="en-GB" sz="2400" dirty="0">
                <a:solidFill>
                  <a:srgbClr val="000000"/>
                </a:solidFill>
                <a:latin typeface="+mn-lt"/>
              </a:rPr>
              <a:t>Examples</a:t>
            </a:r>
            <a:r>
              <a:rPr lang="it-IT" sz="2400" dirty="0">
                <a:solidFill>
                  <a:srgbClr val="000000"/>
                </a:solidFill>
                <a:latin typeface="+mn-lt"/>
              </a:rPr>
              <a:t> from the case </a:t>
            </a:r>
            <a:r>
              <a:rPr lang="it-IT" sz="2400" dirty="0" err="1">
                <a:solidFill>
                  <a:srgbClr val="000000"/>
                </a:solidFill>
                <a:latin typeface="+mn-lt"/>
              </a:rPr>
              <a:t>law</a:t>
            </a:r>
            <a:r>
              <a:rPr lang="it-IT" sz="2400" dirty="0">
                <a:solidFill>
                  <a:srgbClr val="000000"/>
                </a:solidFill>
                <a:latin typeface="+mn-lt"/>
              </a:rPr>
              <a:t>:</a:t>
            </a:r>
          </a:p>
          <a:p>
            <a:pPr lvl="1" algn="just">
              <a:lnSpc>
                <a:spcPct val="107000"/>
              </a:lnSpc>
              <a:spcAft>
                <a:spcPts val="800"/>
              </a:spcAft>
            </a:pPr>
            <a:r>
              <a:rPr lang="en-US" sz="1600" dirty="0">
                <a:solidFill>
                  <a:srgbClr val="000000"/>
                </a:solidFill>
                <a:latin typeface="+mn-lt"/>
              </a:rPr>
              <a:t>whether a period of 8 to 15 days as generally provided for by national law for a taxpayer to exercise his right to a hearing may be regarded as sufficient</a:t>
            </a:r>
            <a:r>
              <a:rPr lang="it-IT" sz="1600" dirty="0">
                <a:solidFill>
                  <a:srgbClr val="000000"/>
                </a:solidFill>
                <a:latin typeface="+mn-lt"/>
              </a:rPr>
              <a:t> </a:t>
            </a:r>
            <a:r>
              <a:rPr lang="en-GB" sz="1600" dirty="0">
                <a:solidFill>
                  <a:srgbClr val="000000"/>
                </a:solidFill>
                <a:latin typeface="+mn-lt"/>
              </a:rPr>
              <a:t>(Case C-349/07, </a:t>
            </a:r>
            <a:r>
              <a:rPr lang="en-GB" sz="1600" i="1" dirty="0" err="1">
                <a:solidFill>
                  <a:srgbClr val="000000"/>
                </a:solidFill>
                <a:latin typeface="+mn-lt"/>
              </a:rPr>
              <a:t>Sopropé</a:t>
            </a:r>
            <a:r>
              <a:rPr lang="en-GB" sz="1600" i="1" dirty="0">
                <a:solidFill>
                  <a:srgbClr val="000000"/>
                </a:solidFill>
                <a:latin typeface="+mn-lt"/>
              </a:rPr>
              <a:t> </a:t>
            </a:r>
            <a:r>
              <a:rPr lang="en-GB" sz="1600" dirty="0">
                <a:solidFill>
                  <a:srgbClr val="000000"/>
                </a:solidFill>
                <a:latin typeface="+mn-lt"/>
              </a:rPr>
              <a:t>EU:C:2008:746)</a:t>
            </a:r>
          </a:p>
          <a:p>
            <a:pPr lvl="1" algn="just">
              <a:lnSpc>
                <a:spcPct val="107000"/>
              </a:lnSpc>
              <a:spcAft>
                <a:spcPts val="800"/>
              </a:spcAft>
            </a:pPr>
            <a:r>
              <a:rPr lang="en-US" sz="1600" dirty="0">
                <a:solidFill>
                  <a:srgbClr val="000000"/>
                </a:solidFill>
                <a:latin typeface="+mn-lt"/>
              </a:rPr>
              <a:t>whether a decision rejecting a request for the reinstatement in the land register of rights of usufruct which were extinguished by operation of law and deleted from that register must be subject to judicial review even if that decision has become final in the absence of a challenge before the courts </a:t>
            </a:r>
            <a:r>
              <a:rPr lang="en-GB" sz="1600" dirty="0">
                <a:solidFill>
                  <a:srgbClr val="000000"/>
                </a:solidFill>
                <a:latin typeface="+mn-lt"/>
              </a:rPr>
              <a:t>(Case C-177/20, </a:t>
            </a:r>
            <a:r>
              <a:rPr lang="en-GB" sz="1600" i="1" dirty="0" err="1">
                <a:solidFill>
                  <a:srgbClr val="000000"/>
                </a:solidFill>
                <a:latin typeface="+mn-lt"/>
              </a:rPr>
              <a:t>Grossmania</a:t>
            </a:r>
            <a:r>
              <a:rPr lang="en-GB" sz="1600" i="1" dirty="0">
                <a:solidFill>
                  <a:srgbClr val="000000"/>
                </a:solidFill>
                <a:latin typeface="+mn-lt"/>
              </a:rPr>
              <a:t> </a:t>
            </a:r>
            <a:r>
              <a:rPr lang="en-GB" sz="1600" dirty="0">
                <a:solidFill>
                  <a:srgbClr val="000000"/>
                </a:solidFill>
                <a:latin typeface="+mn-lt"/>
              </a:rPr>
              <a:t>EU:C:2022:175)</a:t>
            </a:r>
          </a:p>
          <a:p>
            <a:pPr lvl="1" algn="just">
              <a:lnSpc>
                <a:spcPct val="107000"/>
              </a:lnSpc>
              <a:spcAft>
                <a:spcPts val="800"/>
              </a:spcAft>
            </a:pPr>
            <a:r>
              <a:rPr lang="en-US" sz="1600" dirty="0">
                <a:solidFill>
                  <a:srgbClr val="000000"/>
                </a:solidFill>
                <a:latin typeface="+mn-lt"/>
              </a:rPr>
              <a:t>whether legal aid to legal persons can be refused in the absence of ‘public interest’ </a:t>
            </a:r>
            <a:r>
              <a:rPr lang="en-GB" sz="1600" dirty="0">
                <a:solidFill>
                  <a:srgbClr val="000000"/>
                </a:solidFill>
                <a:latin typeface="+mn-lt"/>
              </a:rPr>
              <a:t>(Case C-279/09, </a:t>
            </a:r>
            <a:r>
              <a:rPr lang="en-GB" sz="1600" i="1" dirty="0">
                <a:solidFill>
                  <a:srgbClr val="000000"/>
                </a:solidFill>
                <a:latin typeface="+mn-lt"/>
              </a:rPr>
              <a:t>DEB</a:t>
            </a:r>
            <a:r>
              <a:rPr lang="en-GB" sz="1600" dirty="0">
                <a:solidFill>
                  <a:srgbClr val="000000"/>
                </a:solidFill>
                <a:latin typeface="+mn-lt"/>
              </a:rPr>
              <a:t> EU:C:2010:811)</a:t>
            </a:r>
          </a:p>
          <a:p>
            <a:pPr lvl="1" algn="just">
              <a:lnSpc>
                <a:spcPct val="107000"/>
              </a:lnSpc>
              <a:spcAft>
                <a:spcPts val="800"/>
              </a:spcAft>
            </a:pPr>
            <a:r>
              <a:rPr lang="en-US" sz="1600" dirty="0">
                <a:solidFill>
                  <a:srgbClr val="000000"/>
                </a:solidFill>
                <a:latin typeface="+mn-lt"/>
                <a:ea typeface="Tahoma" panose="020B0604030504040204" pitchFamily="34" charset="0"/>
                <a:cs typeface="Tahoma" panose="020B0604030504040204" pitchFamily="34" charset="0"/>
              </a:rPr>
              <a:t>whether EU law ensures a right to appeal against a judicial decision rejecting an objection to the enforcement of a mortgage (</a:t>
            </a:r>
            <a:r>
              <a:rPr lang="en-GB" sz="1600" dirty="0">
                <a:solidFill>
                  <a:srgbClr val="000000"/>
                </a:solidFill>
                <a:latin typeface="+mn-lt"/>
                <a:ea typeface="Tahoma" panose="020B0604030504040204" pitchFamily="34" charset="0"/>
                <a:cs typeface="Tahoma" panose="020B0604030504040204" pitchFamily="34" charset="0"/>
              </a:rPr>
              <a:t>Case C-169/14, </a:t>
            </a:r>
            <a:r>
              <a:rPr lang="en-GB" sz="1600" i="1" kern="0" dirty="0">
                <a:solidFill>
                  <a:srgbClr val="000000"/>
                </a:solidFill>
                <a:latin typeface="+mn-lt"/>
                <a:ea typeface="Tahoma" panose="020B0604030504040204" pitchFamily="34" charset="0"/>
                <a:cs typeface="Tahoma" panose="020B0604030504040204" pitchFamily="34" charset="0"/>
              </a:rPr>
              <a:t>S</a:t>
            </a:r>
            <a:r>
              <a:rPr lang="it-IT" sz="1600" i="1" kern="0" dirty="0">
                <a:solidFill>
                  <a:srgbClr val="000000"/>
                </a:solidFill>
                <a:latin typeface="+mn-lt"/>
                <a:ea typeface="Tahoma" panose="020B0604030504040204" pitchFamily="34" charset="0"/>
                <a:cs typeface="Tahoma" panose="020B0604030504040204" pitchFamily="34" charset="0"/>
              </a:rPr>
              <a:t>á</a:t>
            </a:r>
            <a:r>
              <a:rPr lang="en-GB" sz="1600" i="1" kern="0" dirty="0" err="1">
                <a:solidFill>
                  <a:srgbClr val="000000"/>
                </a:solidFill>
                <a:latin typeface="+mn-lt"/>
                <a:ea typeface="Tahoma" panose="020B0604030504040204" pitchFamily="34" charset="0"/>
                <a:cs typeface="Tahoma" panose="020B0604030504040204" pitchFamily="34" charset="0"/>
              </a:rPr>
              <a:t>nchez</a:t>
            </a:r>
            <a:r>
              <a:rPr lang="en-GB" sz="1600" i="1" kern="0" dirty="0">
                <a:solidFill>
                  <a:srgbClr val="000000"/>
                </a:solidFill>
                <a:latin typeface="+mn-lt"/>
                <a:ea typeface="Tahoma" panose="020B0604030504040204" pitchFamily="34" charset="0"/>
                <a:cs typeface="Tahoma" panose="020B0604030504040204" pitchFamily="34" charset="0"/>
              </a:rPr>
              <a:t> </a:t>
            </a:r>
            <a:r>
              <a:rPr lang="en-GB" sz="1600" i="1" kern="0" dirty="0">
                <a:solidFill>
                  <a:srgbClr val="000000"/>
                </a:solidFill>
                <a:effectLst/>
                <a:latin typeface="+mn-lt"/>
                <a:ea typeface="Tahoma" panose="020B0604030504040204" pitchFamily="34" charset="0"/>
                <a:cs typeface="Tahoma" panose="020B0604030504040204" pitchFamily="34" charset="0"/>
              </a:rPr>
              <a:t>Morcillo </a:t>
            </a:r>
            <a:r>
              <a:rPr lang="en-GB" sz="1600" dirty="0">
                <a:solidFill>
                  <a:srgbClr val="000000"/>
                </a:solidFill>
                <a:latin typeface="+mn-lt"/>
              </a:rPr>
              <a:t>EU:C:2014:2099</a:t>
            </a:r>
            <a:r>
              <a:rPr lang="en-GB" sz="1600" dirty="0">
                <a:solidFill>
                  <a:srgbClr val="000000"/>
                </a:solidFill>
                <a:latin typeface="+mn-lt"/>
                <a:ea typeface="Tahoma" panose="020B0604030504040204" pitchFamily="34" charset="0"/>
                <a:cs typeface="Tahoma" panose="020B0604030504040204" pitchFamily="34" charset="0"/>
              </a:rPr>
              <a:t>)</a:t>
            </a:r>
            <a:endParaRPr lang="it-IT" sz="1600" dirty="0">
              <a:solidFill>
                <a:srgbClr val="000000"/>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625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94B9A8DC-F16D-0154-2072-8389D82A231C}"/>
              </a:ext>
            </a:extLst>
          </p:cNvPr>
          <p:cNvSpPr>
            <a:spLocks noGrp="1"/>
          </p:cNvSpPr>
          <p:nvPr>
            <p:ph type="title"/>
          </p:nvPr>
        </p:nvSpPr>
        <p:spPr>
          <a:xfrm>
            <a:off x="838200" y="365125"/>
            <a:ext cx="7972514" cy="1096352"/>
          </a:xfrm>
        </p:spPr>
        <p:txBody>
          <a:bodyPr>
            <a:normAutofit fontScale="90000"/>
          </a:bodyPr>
          <a:lstStyle/>
          <a:p>
            <a:r>
              <a:rPr lang="en-GB" sz="3600" dirty="0"/>
              <a:t>The foundations for the effective protection of investors’ rights derived from EU law </a:t>
            </a:r>
            <a:endParaRPr lang="it-IT" sz="3600" dirty="0"/>
          </a:p>
        </p:txBody>
      </p:sp>
      <p:sp>
        <p:nvSpPr>
          <p:cNvPr id="3" name="Segnaposto contenuto 2">
            <a:extLst>
              <a:ext uri="{FF2B5EF4-FFF2-40B4-BE49-F238E27FC236}">
                <a16:creationId xmlns:a16="http://schemas.microsoft.com/office/drawing/2014/main" id="{F672B320-A8D4-D141-E76A-67C692288C99}"/>
              </a:ext>
            </a:extLst>
          </p:cNvPr>
          <p:cNvSpPr>
            <a:spLocks noGrp="1"/>
          </p:cNvSpPr>
          <p:nvPr>
            <p:ph idx="1"/>
          </p:nvPr>
        </p:nvSpPr>
        <p:spPr>
          <a:xfrm>
            <a:off x="794585" y="1581920"/>
            <a:ext cx="10515600" cy="3862388"/>
          </a:xfrm>
        </p:spPr>
        <p:txBody>
          <a:bodyPr>
            <a:normAutofit/>
          </a:bodyPr>
          <a:lstStyle/>
          <a:p>
            <a:pPr>
              <a:lnSpc>
                <a:spcPct val="107000"/>
              </a:lnSpc>
            </a:pPr>
            <a:r>
              <a:rPr lang="en-GB" sz="2600" dirty="0">
                <a:solidFill>
                  <a:schemeClr val="tx1"/>
                </a:solidFill>
                <a:latin typeface="+mn-lt"/>
              </a:rPr>
              <a:t>Principles of sincere cooperation and of effectiveness of EU law </a:t>
            </a:r>
            <a:br>
              <a:rPr lang="en-GB" sz="2600" dirty="0">
                <a:solidFill>
                  <a:schemeClr val="tx1"/>
                </a:solidFill>
                <a:latin typeface="+mn-lt"/>
              </a:rPr>
            </a:br>
            <a:r>
              <a:rPr lang="en-GB" sz="1800" dirty="0">
                <a:solidFill>
                  <a:schemeClr val="tx1"/>
                </a:solidFill>
                <a:latin typeface="+mn-lt"/>
              </a:rPr>
              <a:t>(Case 33/76, </a:t>
            </a:r>
            <a:r>
              <a:rPr lang="en-GB" sz="1800" i="1" dirty="0" err="1">
                <a:solidFill>
                  <a:srgbClr val="7030A0"/>
                </a:solidFill>
                <a:latin typeface="+mn-lt"/>
              </a:rPr>
              <a:t>Rewe</a:t>
            </a:r>
            <a:r>
              <a:rPr lang="en-GB" sz="1800" dirty="0">
                <a:solidFill>
                  <a:schemeClr val="tx1"/>
                </a:solidFill>
                <a:latin typeface="+mn-lt"/>
              </a:rPr>
              <a:t>, EU:C:1976:188 and Case 45/76, </a:t>
            </a:r>
            <a:r>
              <a:rPr lang="en-GB" sz="1800" i="1" dirty="0">
                <a:solidFill>
                  <a:srgbClr val="7030A0"/>
                </a:solidFill>
                <a:latin typeface="+mn-lt"/>
              </a:rPr>
              <a:t>Comet</a:t>
            </a:r>
            <a:r>
              <a:rPr lang="en-GB" sz="1800" dirty="0">
                <a:solidFill>
                  <a:schemeClr val="tx1"/>
                </a:solidFill>
                <a:latin typeface="+mn-lt"/>
              </a:rPr>
              <a:t>, EU:C:1986:206)</a:t>
            </a:r>
            <a:endParaRPr lang="en-GB" sz="2000" dirty="0">
              <a:solidFill>
                <a:schemeClr val="tx1"/>
              </a:solidFill>
              <a:latin typeface="+mn-lt"/>
            </a:endParaRPr>
          </a:p>
          <a:p>
            <a:pPr>
              <a:lnSpc>
                <a:spcPct val="107000"/>
              </a:lnSpc>
            </a:pPr>
            <a:r>
              <a:rPr lang="en-GB" sz="2600" dirty="0">
                <a:solidFill>
                  <a:schemeClr val="tx1"/>
                </a:solidFill>
                <a:latin typeface="+mn-lt"/>
              </a:rPr>
              <a:t>‘Rule of law’ as a principle and a value in the EU legal system</a:t>
            </a:r>
          </a:p>
          <a:p>
            <a:pPr lvl="1">
              <a:lnSpc>
                <a:spcPct val="107000"/>
              </a:lnSpc>
            </a:pPr>
            <a:r>
              <a:rPr lang="en-GB" sz="2000" dirty="0">
                <a:solidFill>
                  <a:schemeClr val="tx1"/>
                </a:solidFill>
                <a:latin typeface="+mn-lt"/>
              </a:rPr>
              <a:t>Neither the Member States nor the Union institutions can avoid a review of the question of the conformity of their acts with </a:t>
            </a:r>
          </a:p>
          <a:p>
            <a:pPr lvl="2">
              <a:lnSpc>
                <a:spcPct val="107000"/>
              </a:lnSpc>
            </a:pPr>
            <a:r>
              <a:rPr lang="en-GB" sz="1800" dirty="0">
                <a:solidFill>
                  <a:schemeClr val="tx1"/>
                </a:solidFill>
                <a:latin typeface="+mn-lt"/>
              </a:rPr>
              <a:t>the Treaties </a:t>
            </a:r>
            <a:r>
              <a:rPr lang="en-GB" sz="1400" dirty="0">
                <a:solidFill>
                  <a:schemeClr val="tx1"/>
                </a:solidFill>
                <a:latin typeface="+mn-lt"/>
              </a:rPr>
              <a:t>(Case 294/83, </a:t>
            </a:r>
            <a:r>
              <a:rPr lang="en-GB" sz="1400" i="1" dirty="0">
                <a:solidFill>
                  <a:srgbClr val="00B050"/>
                </a:solidFill>
                <a:latin typeface="+mn-lt"/>
              </a:rPr>
              <a:t>Les Verts</a:t>
            </a:r>
            <a:r>
              <a:rPr lang="en-GB" sz="1400" dirty="0">
                <a:solidFill>
                  <a:schemeClr val="tx1"/>
                </a:solidFill>
                <a:latin typeface="+mn-lt"/>
              </a:rPr>
              <a:t>, EU:C:1986:166)</a:t>
            </a:r>
            <a:r>
              <a:rPr lang="en-GB" sz="1600" dirty="0">
                <a:solidFill>
                  <a:schemeClr val="tx1"/>
                </a:solidFill>
                <a:latin typeface="+mn-lt"/>
              </a:rPr>
              <a:t>, </a:t>
            </a:r>
            <a:endParaRPr lang="en-GB" sz="1800" dirty="0">
              <a:solidFill>
                <a:schemeClr val="tx1"/>
              </a:solidFill>
              <a:latin typeface="+mn-lt"/>
            </a:endParaRPr>
          </a:p>
          <a:p>
            <a:pPr lvl="2">
              <a:lnSpc>
                <a:spcPct val="107000"/>
              </a:lnSpc>
            </a:pPr>
            <a:r>
              <a:rPr lang="en-GB" sz="1800" dirty="0">
                <a:solidFill>
                  <a:schemeClr val="tx1"/>
                </a:solidFill>
                <a:latin typeface="+mn-lt"/>
              </a:rPr>
              <a:t>and ‘the general principles of law and fundamental rights’ </a:t>
            </a:r>
            <a:r>
              <a:rPr lang="en-GB" sz="1400" dirty="0">
                <a:solidFill>
                  <a:schemeClr val="tx1"/>
                </a:solidFill>
                <a:latin typeface="+mn-lt"/>
              </a:rPr>
              <a:t>(Case C-274/12 P, </a:t>
            </a:r>
            <a:r>
              <a:rPr lang="en-GB" sz="1400" i="1" dirty="0">
                <a:solidFill>
                  <a:srgbClr val="00B050"/>
                </a:solidFill>
                <a:latin typeface="+mn-lt"/>
              </a:rPr>
              <a:t>Telefónica</a:t>
            </a:r>
            <a:r>
              <a:rPr lang="en-GB" sz="1400" dirty="0">
                <a:solidFill>
                  <a:schemeClr val="tx1"/>
                </a:solidFill>
                <a:latin typeface="+mn-lt"/>
              </a:rPr>
              <a:t>, EU:C:2013:852, para. 56) </a:t>
            </a:r>
          </a:p>
          <a:p>
            <a:pPr lvl="1">
              <a:lnSpc>
                <a:spcPct val="107000"/>
              </a:lnSpc>
            </a:pPr>
            <a:r>
              <a:rPr lang="it-IT" sz="2000" dirty="0">
                <a:solidFill>
                  <a:schemeClr val="tx1"/>
                </a:solidFill>
                <a:latin typeface="+mn-lt"/>
              </a:rPr>
              <a:t>The </a:t>
            </a:r>
            <a:r>
              <a:rPr lang="it-IT" sz="2000" dirty="0" err="1">
                <a:solidFill>
                  <a:schemeClr val="tx1"/>
                </a:solidFill>
                <a:latin typeface="+mn-lt"/>
              </a:rPr>
              <a:t>Treaties</a:t>
            </a:r>
            <a:r>
              <a:rPr lang="it-IT" sz="2000" dirty="0">
                <a:solidFill>
                  <a:schemeClr val="tx1"/>
                </a:solidFill>
                <a:latin typeface="+mn-lt"/>
              </a:rPr>
              <a:t> </a:t>
            </a:r>
            <a:r>
              <a:rPr lang="it-IT" sz="2000" dirty="0" err="1">
                <a:solidFill>
                  <a:schemeClr val="tx1"/>
                </a:solidFill>
                <a:latin typeface="+mn-lt"/>
              </a:rPr>
              <a:t>establish</a:t>
            </a:r>
            <a:r>
              <a:rPr lang="it-IT" sz="2000" dirty="0">
                <a:solidFill>
                  <a:schemeClr val="tx1"/>
                </a:solidFill>
                <a:latin typeface="+mn-lt"/>
              </a:rPr>
              <a:t> ‘a complete system of </a:t>
            </a:r>
            <a:r>
              <a:rPr lang="it-IT" sz="2000" dirty="0" err="1">
                <a:solidFill>
                  <a:schemeClr val="tx1"/>
                </a:solidFill>
                <a:latin typeface="+mn-lt"/>
              </a:rPr>
              <a:t>legal</a:t>
            </a:r>
            <a:r>
              <a:rPr lang="it-IT" sz="2000" dirty="0">
                <a:solidFill>
                  <a:schemeClr val="tx1"/>
                </a:solidFill>
                <a:latin typeface="+mn-lt"/>
              </a:rPr>
              <a:t> </a:t>
            </a:r>
            <a:r>
              <a:rPr lang="it-IT" sz="2000" dirty="0" err="1">
                <a:solidFill>
                  <a:schemeClr val="tx1"/>
                </a:solidFill>
                <a:latin typeface="+mn-lt"/>
              </a:rPr>
              <a:t>remedies</a:t>
            </a:r>
            <a:r>
              <a:rPr lang="it-IT" sz="2000" dirty="0">
                <a:solidFill>
                  <a:schemeClr val="tx1"/>
                </a:solidFill>
                <a:latin typeface="+mn-lt"/>
              </a:rPr>
              <a:t> and </a:t>
            </a:r>
            <a:r>
              <a:rPr lang="it-IT" sz="2000" dirty="0" err="1">
                <a:solidFill>
                  <a:schemeClr val="tx1"/>
                </a:solidFill>
                <a:latin typeface="+mn-lt"/>
              </a:rPr>
              <a:t>procedures</a:t>
            </a:r>
            <a:r>
              <a:rPr lang="it-IT" sz="2000" dirty="0">
                <a:solidFill>
                  <a:schemeClr val="tx1"/>
                </a:solidFill>
                <a:latin typeface="+mn-lt"/>
              </a:rPr>
              <a:t>’ (Case C-50/00 P, </a:t>
            </a:r>
            <a:r>
              <a:rPr lang="it-IT" sz="2000" dirty="0" err="1">
                <a:solidFill>
                  <a:schemeClr val="tx1"/>
                </a:solidFill>
                <a:latin typeface="+mn-lt"/>
              </a:rPr>
              <a:t>Unión</a:t>
            </a:r>
            <a:r>
              <a:rPr lang="it-IT" sz="2000" dirty="0">
                <a:solidFill>
                  <a:schemeClr val="tx1"/>
                </a:solidFill>
                <a:latin typeface="+mn-lt"/>
              </a:rPr>
              <a:t> de </a:t>
            </a:r>
            <a:r>
              <a:rPr lang="it-IT" sz="2000" dirty="0" err="1">
                <a:solidFill>
                  <a:schemeClr val="tx1"/>
                </a:solidFill>
                <a:latin typeface="+mn-lt"/>
              </a:rPr>
              <a:t>Pequeños</a:t>
            </a:r>
            <a:r>
              <a:rPr lang="it-IT" sz="2000" dirty="0">
                <a:solidFill>
                  <a:schemeClr val="tx1"/>
                </a:solidFill>
                <a:latin typeface="+mn-lt"/>
              </a:rPr>
              <a:t> </a:t>
            </a:r>
            <a:r>
              <a:rPr lang="it-IT" sz="2000" dirty="0" err="1">
                <a:solidFill>
                  <a:schemeClr val="tx1"/>
                </a:solidFill>
                <a:latin typeface="+mn-lt"/>
              </a:rPr>
              <a:t>Agricultores</a:t>
            </a:r>
            <a:r>
              <a:rPr lang="it-IT" sz="2000" dirty="0">
                <a:solidFill>
                  <a:schemeClr val="tx1"/>
                </a:solidFill>
                <a:latin typeface="+mn-lt"/>
              </a:rPr>
              <a:t> v </a:t>
            </a:r>
            <a:r>
              <a:rPr lang="it-IT" sz="2000" dirty="0" err="1">
                <a:solidFill>
                  <a:schemeClr val="tx1"/>
                </a:solidFill>
                <a:latin typeface="+mn-lt"/>
              </a:rPr>
              <a:t>Council</a:t>
            </a:r>
            <a:r>
              <a:rPr lang="it-IT" sz="2000" dirty="0">
                <a:solidFill>
                  <a:schemeClr val="tx1"/>
                </a:solidFill>
                <a:latin typeface="+mn-lt"/>
              </a:rPr>
              <a:t>, EU:C:2002:462, para. 40) </a:t>
            </a:r>
          </a:p>
          <a:p>
            <a:pPr marL="384048" lvl="2" indent="0">
              <a:lnSpc>
                <a:spcPct val="107000"/>
              </a:lnSpc>
              <a:buNone/>
            </a:pPr>
            <a:endParaRPr lang="it-IT" dirty="0">
              <a:solidFill>
                <a:schemeClr val="tx1"/>
              </a:solidFill>
              <a:latin typeface="+mn-lt"/>
            </a:endParaRPr>
          </a:p>
          <a:p>
            <a:pPr marL="0" indent="0">
              <a:lnSpc>
                <a:spcPct val="107000"/>
              </a:lnSpc>
              <a:spcAft>
                <a:spcPts val="800"/>
              </a:spcAft>
              <a:buNone/>
            </a:pPr>
            <a:endParaRPr lang="it-IT" sz="2400" dirty="0">
              <a:solidFill>
                <a:schemeClr val="tx1"/>
              </a:solidFill>
              <a:latin typeface="+mn-lt"/>
            </a:endParaRPr>
          </a:p>
        </p:txBody>
      </p:sp>
    </p:spTree>
    <p:extLst>
      <p:ext uri="{BB962C8B-B14F-4D97-AF65-F5344CB8AC3E}">
        <p14:creationId xmlns:p14="http://schemas.microsoft.com/office/powerpoint/2010/main" val="16521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AB5F6370-EB2F-42FA-FDCC-593ED962E964}"/>
              </a:ext>
            </a:extLst>
          </p:cNvPr>
          <p:cNvSpPr>
            <a:spLocks noGrp="1"/>
          </p:cNvSpPr>
          <p:nvPr>
            <p:ph type="title"/>
          </p:nvPr>
        </p:nvSpPr>
        <p:spPr>
          <a:xfrm>
            <a:off x="814752" y="720725"/>
            <a:ext cx="8444949" cy="721213"/>
          </a:xfrm>
        </p:spPr>
        <p:txBody>
          <a:bodyPr>
            <a:noAutofit/>
          </a:bodyPr>
          <a:lstStyle/>
          <a:p>
            <a:r>
              <a:rPr lang="en-GB" sz="3600" dirty="0"/>
              <a:t>Guarantees of effective protection of investors’ rights derived from EU law </a:t>
            </a:r>
            <a:endParaRPr lang="it-IT" sz="3600" dirty="0"/>
          </a:p>
        </p:txBody>
      </p:sp>
      <p:sp>
        <p:nvSpPr>
          <p:cNvPr id="3" name="Segnaposto contenuto 2">
            <a:extLst>
              <a:ext uri="{FF2B5EF4-FFF2-40B4-BE49-F238E27FC236}">
                <a16:creationId xmlns:a16="http://schemas.microsoft.com/office/drawing/2014/main" id="{60461462-8D9A-224B-BC01-1705D65F16E3}"/>
              </a:ext>
            </a:extLst>
          </p:cNvPr>
          <p:cNvSpPr>
            <a:spLocks noGrp="1"/>
          </p:cNvSpPr>
          <p:nvPr>
            <p:ph idx="1"/>
          </p:nvPr>
        </p:nvSpPr>
        <p:spPr>
          <a:xfrm>
            <a:off x="687848" y="1905000"/>
            <a:ext cx="9917806" cy="4267200"/>
          </a:xfrm>
        </p:spPr>
        <p:txBody>
          <a:bodyPr>
            <a:normAutofit/>
          </a:bodyPr>
          <a:lstStyle/>
          <a:p>
            <a:pPr lvl="0">
              <a:lnSpc>
                <a:spcPct val="107000"/>
              </a:lnSpc>
              <a:spcAft>
                <a:spcPts val="800"/>
              </a:spcAft>
            </a:pPr>
            <a:r>
              <a:rPr lang="en-GB" sz="2400" dirty="0">
                <a:latin typeface="+mn-lt"/>
              </a:rPr>
              <a:t>essential procedural requirements and fundamental rights regarding the conduct of the administration;</a:t>
            </a:r>
            <a:endParaRPr lang="it-IT" sz="2400" dirty="0">
              <a:latin typeface="+mn-lt"/>
            </a:endParaRPr>
          </a:p>
          <a:p>
            <a:pPr lvl="0">
              <a:lnSpc>
                <a:spcPct val="107000"/>
              </a:lnSpc>
              <a:spcAft>
                <a:spcPts val="800"/>
              </a:spcAft>
            </a:pPr>
            <a:r>
              <a:rPr lang="en-GB" sz="2400" dirty="0">
                <a:latin typeface="+mn-lt"/>
              </a:rPr>
              <a:t>the existence of a remedy of a judicial nature against any decision of a national authority </a:t>
            </a:r>
            <a:r>
              <a:rPr lang="en-GB" sz="1800" dirty="0">
                <a:solidFill>
                  <a:schemeClr val="bg2">
                    <a:lumMod val="50000"/>
                  </a:schemeClr>
                </a:solidFill>
                <a:latin typeface="+mn-lt"/>
              </a:rPr>
              <a:t>(Case 222/86, </a:t>
            </a:r>
            <a:r>
              <a:rPr lang="en-GB" sz="1800" i="1" dirty="0" err="1">
                <a:solidFill>
                  <a:srgbClr val="00B050"/>
                </a:solidFill>
                <a:latin typeface="+mn-lt"/>
              </a:rPr>
              <a:t>Heylens</a:t>
            </a:r>
            <a:r>
              <a:rPr lang="en-GB" sz="1800" dirty="0">
                <a:solidFill>
                  <a:schemeClr val="bg2">
                    <a:lumMod val="50000"/>
                  </a:schemeClr>
                </a:solidFill>
                <a:latin typeface="+mn-lt"/>
              </a:rPr>
              <a:t>, EU:C:1987:442, para. 14)</a:t>
            </a:r>
            <a:r>
              <a:rPr lang="en-GB" sz="2400" dirty="0">
                <a:latin typeface="+mn-lt"/>
              </a:rPr>
              <a:t>; and</a:t>
            </a:r>
          </a:p>
          <a:p>
            <a:pPr lvl="0">
              <a:lnSpc>
                <a:spcPct val="107000"/>
              </a:lnSpc>
              <a:spcAft>
                <a:spcPts val="800"/>
              </a:spcAft>
            </a:pPr>
            <a:r>
              <a:rPr lang="en-GB" sz="2400" dirty="0">
                <a:latin typeface="+mn-lt"/>
              </a:rPr>
              <a:t>a combination thereof </a:t>
            </a:r>
          </a:p>
          <a:p>
            <a:pPr marL="742950" lvl="1" indent="-285750">
              <a:lnSpc>
                <a:spcPct val="107000"/>
              </a:lnSpc>
              <a:buFont typeface="Courier New" panose="02070309020205020404" pitchFamily="49" charset="0"/>
              <a:buChar char="o"/>
            </a:pPr>
            <a:r>
              <a:rPr lang="en-GB" sz="1800" kern="100" dirty="0">
                <a:solidFill>
                  <a:srgbClr val="000000"/>
                </a:solidFill>
                <a:effectLst/>
                <a:latin typeface="+mn-lt"/>
                <a:ea typeface="Calibri" panose="020F0502020204030204" pitchFamily="34" charset="0"/>
                <a:cs typeface="Calibri" panose="020F0502020204030204" pitchFamily="34" charset="0"/>
              </a:rPr>
              <a:t>ex. 1: the obligation to give reasons for a decision is coupled with the existence of a remedy of a</a:t>
            </a:r>
            <a:br>
              <a:rPr lang="en-GB" sz="1800" kern="100" dirty="0">
                <a:solidFill>
                  <a:srgbClr val="000000"/>
                </a:solidFill>
                <a:effectLst/>
                <a:latin typeface="+mn-lt"/>
                <a:ea typeface="Calibri" panose="020F0502020204030204" pitchFamily="34" charset="0"/>
                <a:cs typeface="Calibri" panose="020F0502020204030204" pitchFamily="34" charset="0"/>
              </a:rPr>
            </a:br>
            <a:r>
              <a:rPr lang="en-GB" sz="1800" kern="100" dirty="0">
                <a:solidFill>
                  <a:srgbClr val="000000"/>
                </a:solidFill>
                <a:effectLst/>
                <a:latin typeface="+mn-lt"/>
                <a:ea typeface="Calibri" panose="020F0502020204030204" pitchFamily="34" charset="0"/>
                <a:cs typeface="Calibri" panose="020F0502020204030204" pitchFamily="34" charset="0"/>
              </a:rPr>
              <a:t>      judicial nature to review the legality of the reasons </a:t>
            </a:r>
            <a:r>
              <a:rPr lang="en-GB" sz="1800" kern="100" dirty="0">
                <a:solidFill>
                  <a:schemeClr val="bg2">
                    <a:lumMod val="50000"/>
                  </a:schemeClr>
                </a:solidFill>
                <a:effectLst/>
                <a:latin typeface="+mn-lt"/>
                <a:ea typeface="Calibri" panose="020F0502020204030204" pitchFamily="34" charset="0"/>
                <a:cs typeface="Calibri" panose="020F0502020204030204" pitchFamily="34" charset="0"/>
              </a:rPr>
              <a:t>(</a:t>
            </a:r>
            <a:r>
              <a:rPr lang="en-GB" sz="1800" i="1" kern="0" dirty="0" err="1">
                <a:solidFill>
                  <a:srgbClr val="00B050"/>
                </a:solidFill>
                <a:effectLst/>
                <a:latin typeface="+mn-lt"/>
                <a:ea typeface="Calibri" panose="020F0502020204030204" pitchFamily="34" charset="0"/>
                <a:cs typeface="Calibri" panose="020F0502020204030204" pitchFamily="34" charset="0"/>
              </a:rPr>
              <a:t>Heylens</a:t>
            </a:r>
            <a:r>
              <a:rPr lang="en-GB" sz="1800" kern="0" dirty="0">
                <a:solidFill>
                  <a:schemeClr val="bg2">
                    <a:lumMod val="50000"/>
                  </a:schemeClr>
                </a:solidFill>
                <a:effectLst/>
                <a:latin typeface="+mn-lt"/>
                <a:ea typeface="Calibri" panose="020F0502020204030204" pitchFamily="34" charset="0"/>
                <a:cs typeface="Calibri" panose="020F0502020204030204" pitchFamily="34" charset="0"/>
              </a:rPr>
              <a:t>, para. 15) </a:t>
            </a:r>
            <a:r>
              <a:rPr lang="en-GB" sz="1800" kern="0" dirty="0">
                <a:effectLst/>
                <a:latin typeface="+mn-lt"/>
                <a:ea typeface="Calibri" panose="020F0502020204030204" pitchFamily="34" charset="0"/>
                <a:cs typeface="Calibri" panose="020F0502020204030204" pitchFamily="34" charset="0"/>
              </a:rPr>
              <a:t>and </a:t>
            </a:r>
            <a:r>
              <a:rPr lang="en-GB" sz="1800" kern="0" dirty="0" err="1">
                <a:effectLst/>
                <a:latin typeface="+mn-lt"/>
                <a:ea typeface="Calibri" panose="020F0502020204030204" pitchFamily="34" charset="0"/>
                <a:cs typeface="Calibri" panose="020F0502020204030204" pitchFamily="34" charset="0"/>
              </a:rPr>
              <a:t>viceversa</a:t>
            </a:r>
            <a:r>
              <a:rPr lang="en-GB" sz="1800" kern="0" dirty="0">
                <a:effectLst/>
                <a:latin typeface="+mn-lt"/>
                <a:ea typeface="Calibri" panose="020F0502020204030204" pitchFamily="34" charset="0"/>
                <a:cs typeface="Calibri" panose="020F0502020204030204" pitchFamily="34" charset="0"/>
              </a:rPr>
              <a:t> </a:t>
            </a:r>
            <a:r>
              <a:rPr lang="en-GB" sz="1500" kern="0" dirty="0">
                <a:solidFill>
                  <a:schemeClr val="bg2">
                    <a:lumMod val="50000"/>
                  </a:schemeClr>
                </a:solidFill>
                <a:latin typeface="+mn-lt"/>
              </a:rPr>
              <a:t>(C-230/18, </a:t>
            </a:r>
            <a:r>
              <a:rPr lang="de-DE" sz="1500" i="1" kern="0" dirty="0">
                <a:solidFill>
                  <a:srgbClr val="7030A0"/>
                </a:solidFill>
                <a:latin typeface="+mn-lt"/>
              </a:rPr>
              <a:t>PI v. Landespolizeidirektion Tirol</a:t>
            </a:r>
            <a:r>
              <a:rPr lang="de-DE" sz="1500" kern="0" dirty="0">
                <a:solidFill>
                  <a:schemeClr val="bg2">
                    <a:lumMod val="50000"/>
                  </a:schemeClr>
                </a:solidFill>
                <a:latin typeface="+mn-lt"/>
              </a:rPr>
              <a:t>, EU:C:2019:383, </a:t>
            </a:r>
            <a:r>
              <a:rPr lang="de-DE" sz="1500" kern="0" dirty="0" err="1">
                <a:solidFill>
                  <a:schemeClr val="bg2">
                    <a:lumMod val="50000"/>
                  </a:schemeClr>
                </a:solidFill>
                <a:latin typeface="+mn-lt"/>
              </a:rPr>
              <a:t>para</a:t>
            </a:r>
            <a:r>
              <a:rPr lang="de-DE" sz="1500" kern="0" dirty="0">
                <a:solidFill>
                  <a:schemeClr val="bg2">
                    <a:lumMod val="50000"/>
                  </a:schemeClr>
                </a:solidFill>
                <a:latin typeface="+mn-lt"/>
              </a:rPr>
              <a:t>. 78)</a:t>
            </a:r>
            <a:endParaRPr lang="it-IT" kern="100" dirty="0">
              <a:latin typeface="+mn-lt"/>
              <a:cs typeface="Times New Roman" panose="02020603050405020304" pitchFamily="18" charset="0"/>
            </a:endParaRPr>
          </a:p>
          <a:p>
            <a:pPr marL="742950" lvl="1" indent="-285750">
              <a:lnSpc>
                <a:spcPct val="107000"/>
              </a:lnSpc>
              <a:buFont typeface="Courier New" panose="02070309020205020404" pitchFamily="49" charset="0"/>
              <a:buChar char="o"/>
            </a:pPr>
            <a:r>
              <a:rPr lang="en-GB" kern="100" dirty="0">
                <a:solidFill>
                  <a:srgbClr val="000000"/>
                </a:solidFill>
                <a:latin typeface="+mn-lt"/>
                <a:cs typeface="Calibri" panose="020F0502020204030204" pitchFamily="34" charset="0"/>
              </a:rPr>
              <a:t>ex. 2: persons enjoying the right to a fair hearing in administrative proceedings are entitled to plead a breach of that right before national courts </a:t>
            </a:r>
            <a:r>
              <a:rPr lang="it-IT" kern="100" dirty="0">
                <a:solidFill>
                  <a:srgbClr val="000000"/>
                </a:solidFill>
                <a:latin typeface="+mn-lt"/>
                <a:cs typeface="Calibri" panose="020F0502020204030204" pitchFamily="34" charset="0"/>
              </a:rPr>
              <a:t>(</a:t>
            </a:r>
            <a:r>
              <a:rPr lang="it-IT" kern="100" dirty="0">
                <a:solidFill>
                  <a:schemeClr val="bg2">
                    <a:lumMod val="50000"/>
                  </a:schemeClr>
                </a:solidFill>
                <a:latin typeface="+mn-lt"/>
                <a:cs typeface="Calibri" panose="020F0502020204030204" pitchFamily="34" charset="0"/>
              </a:rPr>
              <a:t>Case T-450/93, </a:t>
            </a:r>
            <a:r>
              <a:rPr lang="it-IT" i="1" kern="100" dirty="0" err="1">
                <a:solidFill>
                  <a:srgbClr val="00B050"/>
                </a:solidFill>
                <a:latin typeface="+mn-lt"/>
                <a:cs typeface="Calibri" panose="020F0502020204030204" pitchFamily="34" charset="0"/>
              </a:rPr>
              <a:t>Listeral</a:t>
            </a:r>
            <a:r>
              <a:rPr lang="it-IT" kern="100" dirty="0">
                <a:solidFill>
                  <a:schemeClr val="bg2">
                    <a:lumMod val="50000"/>
                  </a:schemeClr>
                </a:solidFill>
                <a:latin typeface="+mn-lt"/>
                <a:cs typeface="Calibri" panose="020F0502020204030204" pitchFamily="34" charset="0"/>
              </a:rPr>
              <a:t>, EU:C:1995:169)</a:t>
            </a:r>
          </a:p>
          <a:p>
            <a:pPr lvl="0">
              <a:lnSpc>
                <a:spcPct val="107000"/>
              </a:lnSpc>
              <a:spcAft>
                <a:spcPts val="800"/>
              </a:spcAft>
            </a:pPr>
            <a:endParaRPr lang="it-IT" sz="2400" dirty="0">
              <a:latin typeface="+mn-lt"/>
            </a:endParaRPr>
          </a:p>
          <a:p>
            <a:pPr marL="0" indent="0">
              <a:lnSpc>
                <a:spcPct val="107000"/>
              </a:lnSpc>
              <a:spcAft>
                <a:spcPts val="800"/>
              </a:spcAft>
              <a:buNone/>
            </a:pPr>
            <a:endParaRPr lang="it-IT" dirty="0">
              <a:latin typeface="+mn-lt"/>
            </a:endParaRPr>
          </a:p>
        </p:txBody>
      </p:sp>
    </p:spTree>
    <p:extLst>
      <p:ext uri="{BB962C8B-B14F-4D97-AF65-F5344CB8AC3E}">
        <p14:creationId xmlns:p14="http://schemas.microsoft.com/office/powerpoint/2010/main" val="177066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8AB7E0-BBCE-3616-09F5-69A5023B0A91}"/>
              </a:ext>
            </a:extLst>
          </p:cNvPr>
          <p:cNvSpPr>
            <a:spLocks noGrp="1"/>
          </p:cNvSpPr>
          <p:nvPr>
            <p:ph type="ftr" sz="quarter" idx="11"/>
          </p:nvPr>
        </p:nvSpPr>
        <p:spPr>
          <a:xfrm>
            <a:off x="89544" y="6451093"/>
            <a:ext cx="9028329" cy="365125"/>
          </a:xfrm>
        </p:spPr>
        <p:txBody>
          <a:bodyPr anchor="ctr">
            <a:normAutofit/>
          </a:bodyPr>
          <a:lstStyle/>
          <a:p>
            <a:pPr>
              <a:spcAft>
                <a:spcPts val="600"/>
              </a:spcAft>
            </a:pPr>
            <a:r>
              <a:rPr lang="en-US"/>
              <a:t>FISMA/2022/LVP/0010 – Online training material for judges –5.Procedural rights and effective judicial remedies under EU Law </a:t>
            </a:r>
          </a:p>
        </p:txBody>
      </p:sp>
      <p:sp>
        <p:nvSpPr>
          <p:cNvPr id="2" name="Titolo 1">
            <a:extLst>
              <a:ext uri="{FF2B5EF4-FFF2-40B4-BE49-F238E27FC236}">
                <a16:creationId xmlns:a16="http://schemas.microsoft.com/office/drawing/2014/main" id="{9B25741F-E3E2-02FB-A1DD-629830DA7D84}"/>
              </a:ext>
            </a:extLst>
          </p:cNvPr>
          <p:cNvSpPr>
            <a:spLocks noGrp="1"/>
          </p:cNvSpPr>
          <p:nvPr>
            <p:ph type="title"/>
          </p:nvPr>
        </p:nvSpPr>
        <p:spPr>
          <a:xfrm>
            <a:off x="838200" y="650386"/>
            <a:ext cx="7972514" cy="748567"/>
          </a:xfrm>
        </p:spPr>
        <p:txBody>
          <a:bodyPr>
            <a:normAutofit fontScale="90000"/>
          </a:bodyPr>
          <a:lstStyle/>
          <a:p>
            <a:r>
              <a:rPr lang="en-GB" sz="3600" dirty="0"/>
              <a:t>EU legal sources on protection from administrative and judicial treatment</a:t>
            </a:r>
            <a:endParaRPr lang="it-IT" sz="3600" dirty="0"/>
          </a:p>
        </p:txBody>
      </p:sp>
      <p:sp>
        <p:nvSpPr>
          <p:cNvPr id="3" name="Segnaposto contenuto 2">
            <a:extLst>
              <a:ext uri="{FF2B5EF4-FFF2-40B4-BE49-F238E27FC236}">
                <a16:creationId xmlns:a16="http://schemas.microsoft.com/office/drawing/2014/main" id="{317B7736-B0F5-DFF1-BA5C-BEC267DB19F5}"/>
              </a:ext>
            </a:extLst>
          </p:cNvPr>
          <p:cNvSpPr>
            <a:spLocks noGrp="1"/>
          </p:cNvSpPr>
          <p:nvPr>
            <p:ph idx="1"/>
          </p:nvPr>
        </p:nvSpPr>
        <p:spPr>
          <a:xfrm>
            <a:off x="775677" y="1634637"/>
            <a:ext cx="10515600" cy="3862388"/>
          </a:xfrm>
        </p:spPr>
        <p:txBody>
          <a:bodyPr>
            <a:normAutofit/>
            <a:scene3d>
              <a:camera prst="orthographicFront">
                <a:rot lat="0" lon="0" rev="0"/>
              </a:camera>
              <a:lightRig rig="threePt" dir="t"/>
            </a:scene3d>
          </a:bodyPr>
          <a:lstStyle/>
          <a:p>
            <a:pPr marL="342900" lvl="0" indent="-342900" algn="just">
              <a:lnSpc>
                <a:spcPct val="107000"/>
              </a:lnSpc>
              <a:buFont typeface="Symbol" panose="05050102010706020507" pitchFamily="18" charset="2"/>
              <a:buChar char=""/>
            </a:pPr>
            <a:r>
              <a:rPr lang="en-GB" sz="2400" dirty="0">
                <a:latin typeface="+mn-lt"/>
              </a:rPr>
              <a:t>From provision in single secondary legal acts….</a:t>
            </a:r>
          </a:p>
          <a:p>
            <a:pPr marL="800100" lvl="1" indent="-342900" algn="just">
              <a:lnSpc>
                <a:spcPct val="107000"/>
              </a:lnSpc>
              <a:buFont typeface="Symbol" panose="05050102010706020507" pitchFamily="18" charset="2"/>
              <a:buChar char=""/>
            </a:pPr>
            <a:r>
              <a:rPr lang="en-GB" dirty="0">
                <a:latin typeface="+mn-lt"/>
              </a:rPr>
              <a:t>e</a:t>
            </a:r>
            <a:r>
              <a:rPr lang="en-GB" sz="1800" dirty="0">
                <a:latin typeface="+mn-lt"/>
              </a:rPr>
              <a:t>.g. Directive 92/50/EEC: </a:t>
            </a:r>
            <a:r>
              <a:rPr lang="en-US" sz="1800" dirty="0">
                <a:latin typeface="+mn-lt"/>
              </a:rPr>
              <a:t>procedures for the award of public service contracts – art 41 requiring Member States to ensure that decisions taken by contract-awarding authorities can be reviewed effectively</a:t>
            </a:r>
          </a:p>
          <a:p>
            <a:pPr marL="1257300" lvl="2" indent="-342900" algn="just">
              <a:lnSpc>
                <a:spcPct val="107000"/>
              </a:lnSpc>
              <a:buFont typeface="Symbol" panose="05050102010706020507" pitchFamily="18" charset="2"/>
              <a:buChar char=""/>
            </a:pPr>
            <a:r>
              <a:rPr lang="en-US" sz="1600" i="1" dirty="0">
                <a:latin typeface="+mn-lt"/>
              </a:rPr>
              <a:t>in order to observe the requirement that domestic law must be interpreted in conformity with the directive and the requirement that the rights of individuals must be protected effectively, the national court must determine whether the relevant provisions of its domestic law allow recognition of a right for individuals to bring an appeal in relation to awards of public service contracts</a:t>
            </a:r>
            <a:r>
              <a:rPr lang="en-US" sz="1800" i="1" dirty="0">
                <a:latin typeface="+mn-lt"/>
              </a:rPr>
              <a:t> </a:t>
            </a:r>
            <a:r>
              <a:rPr lang="en-GB" sz="1600" dirty="0">
                <a:solidFill>
                  <a:schemeClr val="bg2">
                    <a:lumMod val="50000"/>
                  </a:schemeClr>
                </a:solidFill>
                <a:latin typeface="+mn-lt"/>
              </a:rPr>
              <a:t>(Case 54/96, </a:t>
            </a:r>
            <a:r>
              <a:rPr lang="en-GB" sz="1600" i="1" dirty="0" err="1">
                <a:solidFill>
                  <a:srgbClr val="7030A0"/>
                </a:solidFill>
                <a:latin typeface="+mn-lt"/>
              </a:rPr>
              <a:t>Dorsch</a:t>
            </a:r>
            <a:r>
              <a:rPr lang="en-GB" sz="1600" i="1" dirty="0">
                <a:solidFill>
                  <a:srgbClr val="7030A0"/>
                </a:solidFill>
                <a:latin typeface="+mn-lt"/>
              </a:rPr>
              <a:t> Consult </a:t>
            </a:r>
            <a:r>
              <a:rPr lang="en-GB" sz="1600" dirty="0">
                <a:solidFill>
                  <a:srgbClr val="8B827B"/>
                </a:solidFill>
                <a:latin typeface="+mn-lt"/>
              </a:rPr>
              <a:t>EU:C:1997:413</a:t>
            </a:r>
            <a:r>
              <a:rPr lang="en-GB" sz="1600" dirty="0">
                <a:solidFill>
                  <a:schemeClr val="bg2">
                    <a:lumMod val="50000"/>
                  </a:schemeClr>
                </a:solidFill>
                <a:latin typeface="+mn-lt"/>
              </a:rPr>
              <a:t>)</a:t>
            </a:r>
            <a:endParaRPr lang="en-GB" sz="1800" dirty="0">
              <a:latin typeface="+mn-lt"/>
            </a:endParaRPr>
          </a:p>
          <a:p>
            <a:pPr marL="342900" lvl="0" indent="-342900" algn="just">
              <a:lnSpc>
                <a:spcPct val="107000"/>
              </a:lnSpc>
              <a:buFont typeface="Symbol" panose="05050102010706020507" pitchFamily="18" charset="2"/>
              <a:buChar char=""/>
            </a:pPr>
            <a:r>
              <a:rPr lang="en-GB" sz="2400" dirty="0">
                <a:latin typeface="+mn-lt"/>
              </a:rPr>
              <a:t>….to primary legal sources: analysis of their </a:t>
            </a:r>
            <a:r>
              <a:rPr lang="en-GB" sz="2400" dirty="0">
                <a:highlight>
                  <a:srgbClr val="FFFF00"/>
                </a:highlight>
                <a:latin typeface="+mn-lt"/>
              </a:rPr>
              <a:t>contents</a:t>
            </a:r>
            <a:r>
              <a:rPr lang="en-GB" sz="2400" dirty="0">
                <a:latin typeface="+mn-lt"/>
              </a:rPr>
              <a:t> and </a:t>
            </a:r>
            <a:r>
              <a:rPr lang="en-GB" sz="2400" dirty="0">
                <a:highlight>
                  <a:srgbClr val="00FFFF"/>
                </a:highlight>
                <a:latin typeface="+mn-lt"/>
              </a:rPr>
              <a:t>scope</a:t>
            </a:r>
          </a:p>
          <a:p>
            <a:pPr marL="457200" lvl="1" indent="0">
              <a:lnSpc>
                <a:spcPct val="107000"/>
              </a:lnSpc>
              <a:buNone/>
            </a:pPr>
            <a:endParaRPr lang="it-IT" sz="2000" dirty="0">
              <a:latin typeface="+mn-lt"/>
            </a:endParaRPr>
          </a:p>
          <a:p>
            <a:pPr>
              <a:lnSpc>
                <a:spcPct val="107000"/>
              </a:lnSpc>
              <a:spcAft>
                <a:spcPts val="800"/>
              </a:spcAft>
            </a:pPr>
            <a:endParaRPr lang="it-IT" sz="2400" dirty="0">
              <a:latin typeface="+mn-lt"/>
            </a:endParaRPr>
          </a:p>
        </p:txBody>
      </p:sp>
    </p:spTree>
    <p:extLst>
      <p:ext uri="{BB962C8B-B14F-4D97-AF65-F5344CB8AC3E}">
        <p14:creationId xmlns:p14="http://schemas.microsoft.com/office/powerpoint/2010/main" val="329350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1FF7B75-0223-4720-8202-A9CAA33B994F}"/>
              </a:ext>
            </a:extLst>
          </p:cNvPr>
          <p:cNvSpPr>
            <a:spLocks noGrp="1"/>
          </p:cNvSpPr>
          <p:nvPr>
            <p:ph type="title"/>
          </p:nvPr>
        </p:nvSpPr>
        <p:spPr>
          <a:xfrm>
            <a:off x="665285" y="1037235"/>
            <a:ext cx="11526715" cy="3343276"/>
          </a:xfrm>
        </p:spPr>
        <p:txBody>
          <a:bodyPr>
            <a:normAutofit/>
          </a:bodyPr>
          <a:lstStyle/>
          <a:p>
            <a:pPr>
              <a:lnSpc>
                <a:spcPct val="107000"/>
              </a:lnSpc>
              <a:spcAft>
                <a:spcPts val="800"/>
              </a:spcAft>
            </a:pPr>
            <a:r>
              <a:rPr lang="en-GB" dirty="0"/>
              <a:t>2. Good administration</a:t>
            </a:r>
            <a:endParaRPr lang="it-IT" dirty="0"/>
          </a:p>
        </p:txBody>
      </p:sp>
      <p:sp>
        <p:nvSpPr>
          <p:cNvPr id="5" name="Segnaposto testo 4">
            <a:extLst>
              <a:ext uri="{FF2B5EF4-FFF2-40B4-BE49-F238E27FC236}">
                <a16:creationId xmlns:a16="http://schemas.microsoft.com/office/drawing/2014/main" id="{2DF52E87-B35D-4D6A-A47A-01B85CEE8886}"/>
              </a:ext>
            </a:extLst>
          </p:cNvPr>
          <p:cNvSpPr>
            <a:spLocks noGrp="1"/>
          </p:cNvSpPr>
          <p:nvPr>
            <p:ph type="body" idx="1"/>
          </p:nvPr>
        </p:nvSpPr>
        <p:spPr/>
        <p:txBody>
          <a:bodyPr>
            <a:normAutofit/>
          </a:bodyPr>
          <a:lstStyle/>
          <a:p>
            <a:r>
              <a:rPr lang="en-GB" sz="2800" dirty="0"/>
              <a:t>under EU law</a:t>
            </a:r>
            <a:endParaRPr lang="it-IT" sz="2800" dirty="0"/>
          </a:p>
        </p:txBody>
      </p:sp>
      <p:sp>
        <p:nvSpPr>
          <p:cNvPr id="7" name="Fußzeilenplatzhalter 1">
            <a:extLst>
              <a:ext uri="{FF2B5EF4-FFF2-40B4-BE49-F238E27FC236}">
                <a16:creationId xmlns:a16="http://schemas.microsoft.com/office/drawing/2014/main" id="{98DF7B5B-A436-4527-95EC-18C93D27DCA0}"/>
              </a:ext>
            </a:extLst>
          </p:cNvPr>
          <p:cNvSpPr txBox="1">
            <a:spLocks/>
          </p:cNvSpPr>
          <p:nvPr/>
        </p:nvSpPr>
        <p:spPr>
          <a:xfrm>
            <a:off x="134805" y="6444154"/>
            <a:ext cx="834292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FISMA/2022/LVP/0010 – Online training material for judges –5.Procedural rights and effective judicial remedies under EU Law </a:t>
            </a:r>
          </a:p>
        </p:txBody>
      </p:sp>
      <p:sp>
        <p:nvSpPr>
          <p:cNvPr id="8" name="Slide Number Placeholder 3">
            <a:extLst>
              <a:ext uri="{FF2B5EF4-FFF2-40B4-BE49-F238E27FC236}">
                <a16:creationId xmlns:a16="http://schemas.microsoft.com/office/drawing/2014/main" id="{81AEF9C2-E18A-483F-A642-4A9F7FDDFFB1}"/>
              </a:ext>
            </a:extLst>
          </p:cNvPr>
          <p:cNvSpPr txBox="1">
            <a:spLocks/>
          </p:cNvSpPr>
          <p:nvPr/>
        </p:nvSpPr>
        <p:spPr>
          <a:xfrm>
            <a:off x="10651252" y="65946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9</a:t>
            </a:fld>
            <a:endParaRPr lang="en-US" sz="1000" dirty="0"/>
          </a:p>
        </p:txBody>
      </p:sp>
    </p:spTree>
    <p:extLst>
      <p:ext uri="{BB962C8B-B14F-4D97-AF65-F5344CB8AC3E}">
        <p14:creationId xmlns:p14="http://schemas.microsoft.com/office/powerpoint/2010/main" val="4213404601"/>
      </p:ext>
    </p:extLst>
  </p:cSld>
  <p:clrMapOvr>
    <a:masterClrMapping/>
  </p:clrMapOvr>
</p:sld>
</file>

<file path=ppt/theme/theme1.xml><?xml version="1.0" encoding="utf-8"?>
<a:theme xmlns:a="http://schemas.openxmlformats.org/drawingml/2006/main" name="Rückblick">
  <a:themeElements>
    <a:clrScheme name="ERA Scheme">
      <a:dk1>
        <a:srgbClr val="545454"/>
      </a:dk1>
      <a:lt1>
        <a:sysClr val="window" lastClr="FFFFFF"/>
      </a:lt1>
      <a:dk2>
        <a:srgbClr val="ABABAB"/>
      </a:dk2>
      <a:lt2>
        <a:srgbClr val="E5E5E5"/>
      </a:lt2>
      <a:accent1>
        <a:srgbClr val="212B55"/>
      </a:accent1>
      <a:accent2>
        <a:srgbClr val="123D8C"/>
      </a:accent2>
      <a:accent3>
        <a:srgbClr val="AE7F50"/>
      </a:accent3>
      <a:accent4>
        <a:srgbClr val="DCC592"/>
      </a:accent4>
      <a:accent5>
        <a:srgbClr val="FF4000"/>
      </a:accent5>
      <a:accent6>
        <a:srgbClr val="FFFFFF"/>
      </a:accent6>
      <a:hlink>
        <a:srgbClr val="123D8C"/>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eneral Academy of European Law_2023" id="{CC547148-C544-4D20-904F-0CA3DF184470}" vid="{7BB16579-2B9E-4A3E-8B4D-D5D3F94AF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04EF5C5937D489D82452C3C6399B8" ma:contentTypeVersion="16" ma:contentTypeDescription="Create a new document." ma:contentTypeScope="" ma:versionID="b2568fd5d1e3166f44740990f3764ba3">
  <xsd:schema xmlns:xsd="http://www.w3.org/2001/XMLSchema" xmlns:xs="http://www.w3.org/2001/XMLSchema" xmlns:p="http://schemas.microsoft.com/office/2006/metadata/properties" xmlns:ns2="f60e8e89-7e93-4c00-acd7-962c3f3e7607" xmlns:ns3="e9042645-366f-4cd7-9010-ab21c883e422" targetNamespace="http://schemas.microsoft.com/office/2006/metadata/properties" ma:root="true" ma:fieldsID="df5aa498bda2e3bb4a92571e12a24507" ns2:_="" ns3:_="">
    <xsd:import namespace="f60e8e89-7e93-4c00-acd7-962c3f3e7607"/>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8e89-7e93-4c00-acd7-962c3f3e7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042645-366f-4cd7-9010-ab21c883e422" xsi:nil="true"/>
    <lcf76f155ced4ddcb4097134ff3c332f xmlns="f60e8e89-7e93-4c00-acd7-962c3f3e7607">
      <Terms xmlns="http://schemas.microsoft.com/office/infopath/2007/PartnerControls"/>
    </lcf76f155ced4ddcb4097134ff3c332f>
    <_Flow_SignoffStatus xmlns="f60e8e89-7e93-4c00-acd7-962c3f3e7607" xsi:nil="true"/>
    <SharedWithUsers xmlns="e9042645-366f-4cd7-9010-ab21c883e422">
      <UserInfo>
        <DisplayName>Coughlan John</DisplayName>
        <AccountId>32</AccountId>
        <AccountType/>
      </UserInfo>
    </SharedWithUsers>
  </documentManagement>
</p:properties>
</file>

<file path=customXml/itemProps1.xml><?xml version="1.0" encoding="utf-8"?>
<ds:datastoreItem xmlns:ds="http://schemas.openxmlformats.org/officeDocument/2006/customXml" ds:itemID="{AB08FCFF-D515-4799-95CF-6B2AFC2B3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8e89-7e93-4c00-acd7-962c3f3e7607"/>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0E5CB6-C51F-4351-A190-8012264029FF}">
  <ds:schemaRefs>
    <ds:schemaRef ds:uri="http://schemas.microsoft.com/sharepoint/v3/contenttype/forms"/>
  </ds:schemaRefs>
</ds:datastoreItem>
</file>

<file path=customXml/itemProps3.xml><?xml version="1.0" encoding="utf-8"?>
<ds:datastoreItem xmlns:ds="http://schemas.openxmlformats.org/officeDocument/2006/customXml" ds:itemID="{FF20067D-8953-4425-A4F5-AC718B3E9B7F}">
  <ds:schemaRefs>
    <ds:schemaRef ds:uri="e9042645-366f-4cd7-9010-ab21c883e422"/>
    <ds:schemaRef ds:uri="http://purl.org/dc/terms/"/>
    <ds:schemaRef ds:uri="http://schemas.microsoft.com/office/2006/documentManagement/types"/>
    <ds:schemaRef ds:uri="http://schemas.openxmlformats.org/package/2006/metadata/core-properties"/>
    <ds:schemaRef ds:uri="f60e8e89-7e93-4c00-acd7-962c3f3e7607"/>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6195</Words>
  <Application>Microsoft Office PowerPoint</Application>
  <PresentationFormat>Widescreen</PresentationFormat>
  <Paragraphs>274</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Courier New</vt:lpstr>
      <vt:lpstr>Symbol</vt:lpstr>
      <vt:lpstr>Trebuchet MS</vt:lpstr>
      <vt:lpstr>Wingdings</vt:lpstr>
      <vt:lpstr>Rückblick</vt:lpstr>
      <vt:lpstr>Procedural Rights and Effective Judicial Remedies under EU Law </vt:lpstr>
      <vt:lpstr>Outline  1. Introduction 2. The principles of and  fundamental right to good administration (art 41 CFR) 3. The EU general principle of effective legal (or judicial) protection  4. The fundamental right to an effective remedy and to a fair trial (art 47 CFR) 5. The obligation of the Member States to ‘provide remedies sufficient to ensure effective legal protection in the fields covered by Union law’ (art 19.1, second para., TEU)</vt:lpstr>
      <vt:lpstr>1. Introduction</vt:lpstr>
      <vt:lpstr>Conduct at issue at the Member State level</vt:lpstr>
      <vt:lpstr>Claimants’ arguments that the protection of their rights is not effective, on the basis of treatment suffered in Member States’ administration and judiciary</vt:lpstr>
      <vt:lpstr>The foundations for the effective protection of investors’ rights derived from EU law </vt:lpstr>
      <vt:lpstr>Guarantees of effective protection of investors’ rights derived from EU law </vt:lpstr>
      <vt:lpstr>EU legal sources on protection from administrative and judicial treatment</vt:lpstr>
      <vt:lpstr>2. Good administration</vt:lpstr>
      <vt:lpstr>Notion of ‘good administration’</vt:lpstr>
      <vt:lpstr>Good (or ‘proper’) administration</vt:lpstr>
      <vt:lpstr>PowerPoint Presentation</vt:lpstr>
      <vt:lpstr>Contents of the guarantees of proper administration under EU law</vt:lpstr>
      <vt:lpstr>Contents of the guarantees of proper administration under EU law</vt:lpstr>
      <vt:lpstr>Contents of the guarantees of proper administration under EU law</vt:lpstr>
      <vt:lpstr>Contents of the guarantees of proper administration under EU law</vt:lpstr>
      <vt:lpstr>Contents of the guarantees of proper administration under EU law</vt:lpstr>
      <vt:lpstr>Effective protection against administrative decisions that have become final</vt:lpstr>
      <vt:lpstr>3. The general principle of effective judicial protection</vt:lpstr>
      <vt:lpstr>Premise: the principle of effectiveness</vt:lpstr>
      <vt:lpstr>Effective judicial protection as a general principle of Union law</vt:lpstr>
      <vt:lpstr>Effective judicial protection: a fundamental right ‘in disguise’ of a general principle, or both</vt:lpstr>
      <vt:lpstr>Scope of the general principle of effective judicial protection</vt:lpstr>
      <vt:lpstr>The Rewe and Comet case law: the principles</vt:lpstr>
      <vt:lpstr>Components of the general principle of effective judicial protection</vt:lpstr>
      <vt:lpstr>Components of the general principle of effective judicial protection</vt:lpstr>
      <vt:lpstr>Components of the general principle of effective judicial protection</vt:lpstr>
      <vt:lpstr>Implications of the general principle of effective judicial protection on the domestic legal systems</vt:lpstr>
      <vt:lpstr>Implications on the domestic legal systems</vt:lpstr>
      <vt:lpstr>Implications on the domestic legal systems</vt:lpstr>
      <vt:lpstr>Implications on the domestic legal systems</vt:lpstr>
      <vt:lpstr>4. The fundamental right to an effective remedy and to a fair trial</vt:lpstr>
      <vt:lpstr>Components of the fundamental right under art 47 CFR</vt:lpstr>
      <vt:lpstr>Components of the fundamental right under art 47 CFR</vt:lpstr>
      <vt:lpstr>Components of the fundamental right under art 47 CFR</vt:lpstr>
      <vt:lpstr>Scope of the fundamental right under art 47 CFR</vt:lpstr>
      <vt:lpstr>Scope of the fundamental right under Art 47 CFR</vt:lpstr>
      <vt:lpstr>Justiciability of the fundamental right under art 47 CFR</vt:lpstr>
      <vt:lpstr>5. The obligation of the Member States to ‘provide remedies sufficient to ensure effective legal protection in the fields covered by Union law’ (art 19.1, second para., TEU)</vt:lpstr>
      <vt:lpstr>Effective judicial protection as guaranteed by art 19.1, second para, TEU</vt:lpstr>
      <vt:lpstr>Content of the obligation pursuant to art 19.1, second para, TEU</vt:lpstr>
      <vt:lpstr>Legal value of art 19.1, second para, TEU</vt:lpstr>
      <vt:lpstr>Scope of art 19.1, second para, TEU</vt:lpstr>
      <vt:lpstr>Legal effects of art 19.1, second para, TEU</vt:lpstr>
      <vt:lpstr>Function of art 19.1, second para, TEU</vt:lpstr>
      <vt:lpstr>Some additional bibliographic references</vt:lpstr>
      <vt:lpstr>The content of these slides was created by Prof. Lorenza Mola   Further training material available at: https://elearning-fisma.era.int/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Intra-EU Investment Protection</dc:title>
  <dc:creator>Vadász Viktor</dc:creator>
  <cp:keywords>EU law;ERA;Intra-EU investment;Training</cp:keywords>
  <cp:lastModifiedBy>Vujinović Nataša</cp:lastModifiedBy>
  <cp:revision>19</cp:revision>
  <cp:lastPrinted>2016-10-12T07:25:39Z</cp:lastPrinted>
  <dcterms:created xsi:type="dcterms:W3CDTF">2023-08-08T15:08:16Z</dcterms:created>
  <dcterms:modified xsi:type="dcterms:W3CDTF">2023-11-15T11:53:18Z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0x010100A3F04EF5C5937D489D82452C3C6399B8</vt:lpwstr>
  </property>
</Properties>
</file>