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8"/>
  </p:notesMasterIdLst>
  <p:handoutMasterIdLst>
    <p:handoutMasterId r:id="rId39"/>
  </p:handoutMasterIdLst>
  <p:sldIdLst>
    <p:sldId id="278" r:id="rId5"/>
    <p:sldId id="266" r:id="rId6"/>
    <p:sldId id="487" r:id="rId7"/>
    <p:sldId id="271" r:id="rId8"/>
    <p:sldId id="265" r:id="rId9"/>
    <p:sldId id="272" r:id="rId10"/>
    <p:sldId id="280" r:id="rId11"/>
    <p:sldId id="490" r:id="rId12"/>
    <p:sldId id="282" r:id="rId13"/>
    <p:sldId id="446" r:id="rId14"/>
    <p:sldId id="461" r:id="rId15"/>
    <p:sldId id="318" r:id="rId16"/>
    <p:sldId id="275" r:id="rId17"/>
    <p:sldId id="447" r:id="rId18"/>
    <p:sldId id="347" r:id="rId19"/>
    <p:sldId id="491" r:id="rId20"/>
    <p:sldId id="356" r:id="rId21"/>
    <p:sldId id="380" r:id="rId22"/>
    <p:sldId id="381" r:id="rId23"/>
    <p:sldId id="358" r:id="rId24"/>
    <p:sldId id="359" r:id="rId25"/>
    <p:sldId id="452" r:id="rId26"/>
    <p:sldId id="495" r:id="rId27"/>
    <p:sldId id="277" r:id="rId28"/>
    <p:sldId id="496" r:id="rId29"/>
    <p:sldId id="492" r:id="rId30"/>
    <p:sldId id="493" r:id="rId31"/>
    <p:sldId id="443" r:id="rId32"/>
    <p:sldId id="444" r:id="rId33"/>
    <p:sldId id="494" r:id="rId34"/>
    <p:sldId id="453" r:id="rId35"/>
    <p:sldId id="420" r:id="rId36"/>
    <p:sldId id="294" r:id="rId37"/>
  </p:sldIdLst>
  <p:sldSz cx="12192000" cy="6858000"/>
  <p:notesSz cx="987266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B827B"/>
    <a:srgbClr val="133C8B"/>
    <a:srgbClr val="B4AEA8"/>
    <a:srgbClr val="E8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AFCB7-EA4B-4117-B6A4-08995F8C9929}" v="1" dt="2023-11-16T10:14:04.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jinović Nataša" userId="c0b60d30-4c79-44c4-b2ea-c30ec253f433" providerId="ADAL" clId="{89CAFCB7-EA4B-4117-B6A4-08995F8C9929}"/>
    <pc:docChg chg="undo custSel modSld">
      <pc:chgData name="Vujinović Nataša" userId="c0b60d30-4c79-44c4-b2ea-c30ec253f433" providerId="ADAL" clId="{89CAFCB7-EA4B-4117-B6A4-08995F8C9929}" dt="2023-11-16T10:14:05.993" v="6" actId="20577"/>
      <pc:docMkLst>
        <pc:docMk/>
      </pc:docMkLst>
      <pc:sldChg chg="delSp modSp mod">
        <pc:chgData name="Vujinović Nataša" userId="c0b60d30-4c79-44c4-b2ea-c30ec253f433" providerId="ADAL" clId="{89CAFCB7-EA4B-4117-B6A4-08995F8C9929}" dt="2023-11-16T10:14:05.993" v="6" actId="20577"/>
        <pc:sldMkLst>
          <pc:docMk/>
          <pc:sldMk cId="3195350539" sldId="294"/>
        </pc:sldMkLst>
        <pc:spChg chg="mod">
          <ac:chgData name="Vujinović Nataša" userId="c0b60d30-4c79-44c4-b2ea-c30ec253f433" providerId="ADAL" clId="{89CAFCB7-EA4B-4117-B6A4-08995F8C9929}" dt="2023-11-16T10:14:05.993" v="6" actId="20577"/>
          <ac:spMkLst>
            <pc:docMk/>
            <pc:sldMk cId="3195350539" sldId="294"/>
            <ac:spMk id="2" creationId="{00000000-0000-0000-0000-000000000000}"/>
          </ac:spMkLst>
        </pc:spChg>
        <pc:picChg chg="del">
          <ac:chgData name="Vujinović Nataša" userId="c0b60d30-4c79-44c4-b2ea-c30ec253f433" providerId="ADAL" clId="{89CAFCB7-EA4B-4117-B6A4-08995F8C9929}" dt="2023-11-16T10:14:04.268" v="5" actId="478"/>
          <ac:picMkLst>
            <pc:docMk/>
            <pc:sldMk cId="3195350539" sldId="294"/>
            <ac:picMk id="1028" creationId="{40E9D137-DF50-E1DE-BCDF-0CD7D2DEA219}"/>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D6231-093E-44ED-B09C-73BAA12E6D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9015D3-D4E4-4F8C-B4DC-C74E3FC3C127}">
      <dgm:prSet/>
      <dgm:spPr/>
      <dgm:t>
        <a:bodyPr/>
        <a:lstStyle/>
        <a:p>
          <a:r>
            <a:rPr lang="en-GB" dirty="0"/>
            <a:t>I. Who and what is covered under EU Law?</a:t>
          </a:r>
          <a:endParaRPr lang="en-US" dirty="0"/>
        </a:p>
      </dgm:t>
    </dgm:pt>
    <dgm:pt modelId="{FF8346E6-856F-4DF8-98BB-E5E1C8AA2251}" type="parTrans" cxnId="{C580A4F4-EE4B-4E9F-BF23-053FE620A17E}">
      <dgm:prSet/>
      <dgm:spPr/>
      <dgm:t>
        <a:bodyPr/>
        <a:lstStyle/>
        <a:p>
          <a:endParaRPr lang="en-US"/>
        </a:p>
      </dgm:t>
    </dgm:pt>
    <dgm:pt modelId="{C9E5B821-4D71-4887-BE07-D4FD3B96F7D1}" type="sibTrans" cxnId="{C580A4F4-EE4B-4E9F-BF23-053FE620A17E}">
      <dgm:prSet/>
      <dgm:spPr/>
      <dgm:t>
        <a:bodyPr/>
        <a:lstStyle/>
        <a:p>
          <a:endParaRPr lang="en-US"/>
        </a:p>
      </dgm:t>
    </dgm:pt>
    <dgm:pt modelId="{6F79349B-B7D1-4F29-8051-7FE5139A0EDF}">
      <dgm:prSet/>
      <dgm:spPr/>
      <dgm:t>
        <a:bodyPr/>
        <a:lstStyle/>
        <a:p>
          <a:r>
            <a:rPr lang="en-GB" dirty="0"/>
            <a:t>II. What are the freedoms granted to investors under EU law (1.) and how can States justify restricting these freedoms (2.)?</a:t>
          </a:r>
          <a:endParaRPr lang="en-US" dirty="0"/>
        </a:p>
      </dgm:t>
    </dgm:pt>
    <dgm:pt modelId="{ED50B0AC-85E3-42F4-A4B4-1752F29B78CF}" type="parTrans" cxnId="{02C44E7F-BEC8-4DE1-AF49-DED3E56BCD01}">
      <dgm:prSet/>
      <dgm:spPr/>
      <dgm:t>
        <a:bodyPr/>
        <a:lstStyle/>
        <a:p>
          <a:endParaRPr lang="en-US"/>
        </a:p>
      </dgm:t>
    </dgm:pt>
    <dgm:pt modelId="{F44823C8-6A58-4044-94C9-E1A95CF557EC}" type="sibTrans" cxnId="{02C44E7F-BEC8-4DE1-AF49-DED3E56BCD01}">
      <dgm:prSet/>
      <dgm:spPr/>
      <dgm:t>
        <a:bodyPr/>
        <a:lstStyle/>
        <a:p>
          <a:endParaRPr lang="en-US"/>
        </a:p>
      </dgm:t>
    </dgm:pt>
    <dgm:pt modelId="{1A84ABA6-B8F5-4351-B98A-F28685423117}">
      <dgm:prSet/>
      <dgm:spPr/>
      <dgm:t>
        <a:bodyPr/>
        <a:lstStyle/>
        <a:p>
          <a:r>
            <a:rPr lang="en-GB" dirty="0"/>
            <a:t>III. What EU procedural avenues are available to investors?</a:t>
          </a:r>
          <a:endParaRPr lang="en-US" dirty="0"/>
        </a:p>
      </dgm:t>
    </dgm:pt>
    <dgm:pt modelId="{90F0D9F7-829A-41D4-8149-EF46B69F2432}" type="parTrans" cxnId="{5CAE059A-2AC9-4A6E-AA64-5485B46A5B00}">
      <dgm:prSet/>
      <dgm:spPr/>
      <dgm:t>
        <a:bodyPr/>
        <a:lstStyle/>
        <a:p>
          <a:endParaRPr lang="en-US"/>
        </a:p>
      </dgm:t>
    </dgm:pt>
    <dgm:pt modelId="{3D7FE263-154D-4BAB-8555-7D17CCDA1D93}" type="sibTrans" cxnId="{5CAE059A-2AC9-4A6E-AA64-5485B46A5B00}">
      <dgm:prSet/>
      <dgm:spPr/>
      <dgm:t>
        <a:bodyPr/>
        <a:lstStyle/>
        <a:p>
          <a:endParaRPr lang="en-US"/>
        </a:p>
      </dgm:t>
    </dgm:pt>
    <dgm:pt modelId="{1DB0BECF-2841-4C93-BE73-EC4ECA161735}" type="pres">
      <dgm:prSet presAssocID="{38ED6231-093E-44ED-B09C-73BAA12E6D3D}" presName="root" presStyleCnt="0">
        <dgm:presLayoutVars>
          <dgm:dir/>
          <dgm:resizeHandles val="exact"/>
        </dgm:presLayoutVars>
      </dgm:prSet>
      <dgm:spPr/>
    </dgm:pt>
    <dgm:pt modelId="{CDB2CE2E-22C2-4798-B4F3-D186C8B72503}" type="pres">
      <dgm:prSet presAssocID="{BF9015D3-D4E4-4F8C-B4DC-C74E3FC3C127}" presName="compNode" presStyleCnt="0"/>
      <dgm:spPr/>
    </dgm:pt>
    <dgm:pt modelId="{12DBB013-4DFB-41E2-BAAF-7687A00D042F}" type="pres">
      <dgm:prSet presAssocID="{BF9015D3-D4E4-4F8C-B4DC-C74E3FC3C127}" presName="bgRect" presStyleLbl="bgShp" presStyleIdx="0" presStyleCnt="3" custLinFactNeighborX="16809" custLinFactNeighborY="1328"/>
      <dgm:spPr/>
    </dgm:pt>
    <dgm:pt modelId="{4F0E49C6-188E-40FD-8B2E-33FD90636BF9}" type="pres">
      <dgm:prSet presAssocID="{BF9015D3-D4E4-4F8C-B4DC-C74E3FC3C12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783D33A8-4B03-4010-BAE6-7B9D41A482DE}" type="pres">
      <dgm:prSet presAssocID="{BF9015D3-D4E4-4F8C-B4DC-C74E3FC3C127}" presName="spaceRect" presStyleCnt="0"/>
      <dgm:spPr/>
    </dgm:pt>
    <dgm:pt modelId="{87145033-3D2D-4A54-9C77-967FD07F3FBD}" type="pres">
      <dgm:prSet presAssocID="{BF9015D3-D4E4-4F8C-B4DC-C74E3FC3C127}" presName="parTx" presStyleLbl="revTx" presStyleIdx="0" presStyleCnt="3">
        <dgm:presLayoutVars>
          <dgm:chMax val="0"/>
          <dgm:chPref val="0"/>
        </dgm:presLayoutVars>
      </dgm:prSet>
      <dgm:spPr/>
    </dgm:pt>
    <dgm:pt modelId="{B5B1E388-49A9-4048-8EA8-CDDAF9740C4C}" type="pres">
      <dgm:prSet presAssocID="{C9E5B821-4D71-4887-BE07-D4FD3B96F7D1}" presName="sibTrans" presStyleCnt="0"/>
      <dgm:spPr/>
    </dgm:pt>
    <dgm:pt modelId="{D0322F03-0B70-4D01-A692-1C655CC01272}" type="pres">
      <dgm:prSet presAssocID="{6F79349B-B7D1-4F29-8051-7FE5139A0EDF}" presName="compNode" presStyleCnt="0"/>
      <dgm:spPr/>
    </dgm:pt>
    <dgm:pt modelId="{0434CC3E-A427-40B5-A6EC-D8AEDDFB5587}" type="pres">
      <dgm:prSet presAssocID="{6F79349B-B7D1-4F29-8051-7FE5139A0EDF}" presName="bgRect" presStyleLbl="bgShp" presStyleIdx="1" presStyleCnt="3"/>
      <dgm:spPr/>
    </dgm:pt>
    <dgm:pt modelId="{EAC17129-49E5-494F-8F70-D030AC44FDDF}" type="pres">
      <dgm:prSet presAssocID="{6F79349B-B7D1-4F29-8051-7FE5139A0E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C9DE5489-4D7C-4A88-B571-540908D8C068}" type="pres">
      <dgm:prSet presAssocID="{6F79349B-B7D1-4F29-8051-7FE5139A0EDF}" presName="spaceRect" presStyleCnt="0"/>
      <dgm:spPr/>
    </dgm:pt>
    <dgm:pt modelId="{9B4D9300-4B0D-4A2D-89A2-5B4830F4CC5E}" type="pres">
      <dgm:prSet presAssocID="{6F79349B-B7D1-4F29-8051-7FE5139A0EDF}" presName="parTx" presStyleLbl="revTx" presStyleIdx="1" presStyleCnt="3">
        <dgm:presLayoutVars>
          <dgm:chMax val="0"/>
          <dgm:chPref val="0"/>
        </dgm:presLayoutVars>
      </dgm:prSet>
      <dgm:spPr/>
    </dgm:pt>
    <dgm:pt modelId="{F9B006B8-802F-4054-9BFE-EE12BD266D70}" type="pres">
      <dgm:prSet presAssocID="{F44823C8-6A58-4044-94C9-E1A95CF557EC}" presName="sibTrans" presStyleCnt="0"/>
      <dgm:spPr/>
    </dgm:pt>
    <dgm:pt modelId="{B5DA12A8-E56E-4F84-86F1-DF55059472A8}" type="pres">
      <dgm:prSet presAssocID="{1A84ABA6-B8F5-4351-B98A-F28685423117}" presName="compNode" presStyleCnt="0"/>
      <dgm:spPr/>
    </dgm:pt>
    <dgm:pt modelId="{A84C878C-7923-4B67-9841-5FB697F493E3}" type="pres">
      <dgm:prSet presAssocID="{1A84ABA6-B8F5-4351-B98A-F28685423117}" presName="bgRect" presStyleLbl="bgShp" presStyleIdx="2" presStyleCnt="3"/>
      <dgm:spPr/>
    </dgm:pt>
    <dgm:pt modelId="{BDE7EC7F-FF16-4A0A-BEC7-C7745FA2C7E6}" type="pres">
      <dgm:prSet presAssocID="{1A84ABA6-B8F5-4351-B98A-F2868542311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Check"/>
        </a:ext>
      </dgm:extLst>
    </dgm:pt>
    <dgm:pt modelId="{924319B5-1DB5-4035-B1B9-9CAB69950452}" type="pres">
      <dgm:prSet presAssocID="{1A84ABA6-B8F5-4351-B98A-F28685423117}" presName="spaceRect" presStyleCnt="0"/>
      <dgm:spPr/>
    </dgm:pt>
    <dgm:pt modelId="{0AC1DB76-252E-4FA4-9384-D975FB4B8B85}" type="pres">
      <dgm:prSet presAssocID="{1A84ABA6-B8F5-4351-B98A-F28685423117}" presName="parTx" presStyleLbl="revTx" presStyleIdx="2" presStyleCnt="3">
        <dgm:presLayoutVars>
          <dgm:chMax val="0"/>
          <dgm:chPref val="0"/>
        </dgm:presLayoutVars>
      </dgm:prSet>
      <dgm:spPr/>
    </dgm:pt>
  </dgm:ptLst>
  <dgm:cxnLst>
    <dgm:cxn modelId="{7E701D0B-CEA6-432D-9395-78D37C5737A6}" type="presOf" srcId="{38ED6231-093E-44ED-B09C-73BAA12E6D3D}" destId="{1DB0BECF-2841-4C93-BE73-EC4ECA161735}" srcOrd="0" destOrd="0" presId="urn:microsoft.com/office/officeart/2018/2/layout/IconVerticalSolidList"/>
    <dgm:cxn modelId="{02C44E7F-BEC8-4DE1-AF49-DED3E56BCD01}" srcId="{38ED6231-093E-44ED-B09C-73BAA12E6D3D}" destId="{6F79349B-B7D1-4F29-8051-7FE5139A0EDF}" srcOrd="1" destOrd="0" parTransId="{ED50B0AC-85E3-42F4-A4B4-1752F29B78CF}" sibTransId="{F44823C8-6A58-4044-94C9-E1A95CF557EC}"/>
    <dgm:cxn modelId="{5CAE059A-2AC9-4A6E-AA64-5485B46A5B00}" srcId="{38ED6231-093E-44ED-B09C-73BAA12E6D3D}" destId="{1A84ABA6-B8F5-4351-B98A-F28685423117}" srcOrd="2" destOrd="0" parTransId="{90F0D9F7-829A-41D4-8149-EF46B69F2432}" sibTransId="{3D7FE263-154D-4BAB-8555-7D17CCDA1D93}"/>
    <dgm:cxn modelId="{6C7FCE9D-06D0-46BB-8540-50DF8DD4AD8B}" type="presOf" srcId="{6F79349B-B7D1-4F29-8051-7FE5139A0EDF}" destId="{9B4D9300-4B0D-4A2D-89A2-5B4830F4CC5E}" srcOrd="0" destOrd="0" presId="urn:microsoft.com/office/officeart/2018/2/layout/IconVerticalSolidList"/>
    <dgm:cxn modelId="{8DB23CED-2BE6-40C9-894F-40DFF322BAFD}" type="presOf" srcId="{BF9015D3-D4E4-4F8C-B4DC-C74E3FC3C127}" destId="{87145033-3D2D-4A54-9C77-967FD07F3FBD}" srcOrd="0" destOrd="0" presId="urn:microsoft.com/office/officeart/2018/2/layout/IconVerticalSolidList"/>
    <dgm:cxn modelId="{C580A4F4-EE4B-4E9F-BF23-053FE620A17E}" srcId="{38ED6231-093E-44ED-B09C-73BAA12E6D3D}" destId="{BF9015D3-D4E4-4F8C-B4DC-C74E3FC3C127}" srcOrd="0" destOrd="0" parTransId="{FF8346E6-856F-4DF8-98BB-E5E1C8AA2251}" sibTransId="{C9E5B821-4D71-4887-BE07-D4FD3B96F7D1}"/>
    <dgm:cxn modelId="{60B89AFF-DF54-44F4-BDDB-7347F2AF5366}" type="presOf" srcId="{1A84ABA6-B8F5-4351-B98A-F28685423117}" destId="{0AC1DB76-252E-4FA4-9384-D975FB4B8B85}" srcOrd="0" destOrd="0" presId="urn:microsoft.com/office/officeart/2018/2/layout/IconVerticalSolidList"/>
    <dgm:cxn modelId="{6BFCE1A7-CEAA-4EDE-886D-D3B65F942D96}" type="presParOf" srcId="{1DB0BECF-2841-4C93-BE73-EC4ECA161735}" destId="{CDB2CE2E-22C2-4798-B4F3-D186C8B72503}" srcOrd="0" destOrd="0" presId="urn:microsoft.com/office/officeart/2018/2/layout/IconVerticalSolidList"/>
    <dgm:cxn modelId="{0C76FB11-17A8-46DC-BD5B-16313FDB5A7B}" type="presParOf" srcId="{CDB2CE2E-22C2-4798-B4F3-D186C8B72503}" destId="{12DBB013-4DFB-41E2-BAAF-7687A00D042F}" srcOrd="0" destOrd="0" presId="urn:microsoft.com/office/officeart/2018/2/layout/IconVerticalSolidList"/>
    <dgm:cxn modelId="{7276A6CA-2A04-40C9-9B0B-FF83F256501D}" type="presParOf" srcId="{CDB2CE2E-22C2-4798-B4F3-D186C8B72503}" destId="{4F0E49C6-188E-40FD-8B2E-33FD90636BF9}" srcOrd="1" destOrd="0" presId="urn:microsoft.com/office/officeart/2018/2/layout/IconVerticalSolidList"/>
    <dgm:cxn modelId="{7B50F15A-7657-4DFF-87CA-B66F0AC11BE5}" type="presParOf" srcId="{CDB2CE2E-22C2-4798-B4F3-D186C8B72503}" destId="{783D33A8-4B03-4010-BAE6-7B9D41A482DE}" srcOrd="2" destOrd="0" presId="urn:microsoft.com/office/officeart/2018/2/layout/IconVerticalSolidList"/>
    <dgm:cxn modelId="{8DB46F7B-FB1A-4556-BABA-F9BE8224605D}" type="presParOf" srcId="{CDB2CE2E-22C2-4798-B4F3-D186C8B72503}" destId="{87145033-3D2D-4A54-9C77-967FD07F3FBD}" srcOrd="3" destOrd="0" presId="urn:microsoft.com/office/officeart/2018/2/layout/IconVerticalSolidList"/>
    <dgm:cxn modelId="{E8590985-C059-41A8-9035-8B09ABB29F8A}" type="presParOf" srcId="{1DB0BECF-2841-4C93-BE73-EC4ECA161735}" destId="{B5B1E388-49A9-4048-8EA8-CDDAF9740C4C}" srcOrd="1" destOrd="0" presId="urn:microsoft.com/office/officeart/2018/2/layout/IconVerticalSolidList"/>
    <dgm:cxn modelId="{E7FEDBB1-CC3E-4F6D-A9E6-3AE648F89DC2}" type="presParOf" srcId="{1DB0BECF-2841-4C93-BE73-EC4ECA161735}" destId="{D0322F03-0B70-4D01-A692-1C655CC01272}" srcOrd="2" destOrd="0" presId="urn:microsoft.com/office/officeart/2018/2/layout/IconVerticalSolidList"/>
    <dgm:cxn modelId="{569808DE-2D3D-4CD5-9834-65EB45CF62A9}" type="presParOf" srcId="{D0322F03-0B70-4D01-A692-1C655CC01272}" destId="{0434CC3E-A427-40B5-A6EC-D8AEDDFB5587}" srcOrd="0" destOrd="0" presId="urn:microsoft.com/office/officeart/2018/2/layout/IconVerticalSolidList"/>
    <dgm:cxn modelId="{03D5D41E-8C19-4D72-8D50-821F08B31D38}" type="presParOf" srcId="{D0322F03-0B70-4D01-A692-1C655CC01272}" destId="{EAC17129-49E5-494F-8F70-D030AC44FDDF}" srcOrd="1" destOrd="0" presId="urn:microsoft.com/office/officeart/2018/2/layout/IconVerticalSolidList"/>
    <dgm:cxn modelId="{30C0FE44-1D6E-4880-A1DC-9950C9D78A09}" type="presParOf" srcId="{D0322F03-0B70-4D01-A692-1C655CC01272}" destId="{C9DE5489-4D7C-4A88-B571-540908D8C068}" srcOrd="2" destOrd="0" presId="urn:microsoft.com/office/officeart/2018/2/layout/IconVerticalSolidList"/>
    <dgm:cxn modelId="{1CDD49AD-87B1-4EAA-B25B-BD90C57D33C7}" type="presParOf" srcId="{D0322F03-0B70-4D01-A692-1C655CC01272}" destId="{9B4D9300-4B0D-4A2D-89A2-5B4830F4CC5E}" srcOrd="3" destOrd="0" presId="urn:microsoft.com/office/officeart/2018/2/layout/IconVerticalSolidList"/>
    <dgm:cxn modelId="{5E49BBB8-6078-4CD2-8992-C8B5E32CECD5}" type="presParOf" srcId="{1DB0BECF-2841-4C93-BE73-EC4ECA161735}" destId="{F9B006B8-802F-4054-9BFE-EE12BD266D70}" srcOrd="3" destOrd="0" presId="urn:microsoft.com/office/officeart/2018/2/layout/IconVerticalSolidList"/>
    <dgm:cxn modelId="{DF4D78AA-24B7-412C-89A1-77468990F25B}" type="presParOf" srcId="{1DB0BECF-2841-4C93-BE73-EC4ECA161735}" destId="{B5DA12A8-E56E-4F84-86F1-DF55059472A8}" srcOrd="4" destOrd="0" presId="urn:microsoft.com/office/officeart/2018/2/layout/IconVerticalSolidList"/>
    <dgm:cxn modelId="{C6375AE8-0A40-4FC3-85B0-4D9980FB7411}" type="presParOf" srcId="{B5DA12A8-E56E-4F84-86F1-DF55059472A8}" destId="{A84C878C-7923-4B67-9841-5FB697F493E3}" srcOrd="0" destOrd="0" presId="urn:microsoft.com/office/officeart/2018/2/layout/IconVerticalSolidList"/>
    <dgm:cxn modelId="{83416AAD-BD46-43DC-BB4C-1303581AFB57}" type="presParOf" srcId="{B5DA12A8-E56E-4F84-86F1-DF55059472A8}" destId="{BDE7EC7F-FF16-4A0A-BEC7-C7745FA2C7E6}" srcOrd="1" destOrd="0" presId="urn:microsoft.com/office/officeart/2018/2/layout/IconVerticalSolidList"/>
    <dgm:cxn modelId="{5CD77520-AF98-4F37-A8EF-772711B55384}" type="presParOf" srcId="{B5DA12A8-E56E-4F84-86F1-DF55059472A8}" destId="{924319B5-1DB5-4035-B1B9-9CAB69950452}" srcOrd="2" destOrd="0" presId="urn:microsoft.com/office/officeart/2018/2/layout/IconVerticalSolidList"/>
    <dgm:cxn modelId="{AC171B70-6411-4EED-A604-6B5DCF8D4609}" type="presParOf" srcId="{B5DA12A8-E56E-4F84-86F1-DF55059472A8}" destId="{0AC1DB76-252E-4FA4-9384-D975FB4B8B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BB013-4DFB-41E2-BAAF-7687A00D042F}">
      <dsp:nvSpPr>
        <dsp:cNvPr id="0" name=""/>
        <dsp:cNvSpPr/>
      </dsp:nvSpPr>
      <dsp:spPr>
        <a:xfrm>
          <a:off x="0" y="16707"/>
          <a:ext cx="5954044" cy="12189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0E49C6-188E-40FD-8B2E-33FD90636BF9}">
      <dsp:nvSpPr>
        <dsp:cNvPr id="0" name=""/>
        <dsp:cNvSpPr/>
      </dsp:nvSpPr>
      <dsp:spPr>
        <a:xfrm>
          <a:off x="368717" y="274773"/>
          <a:ext cx="670396" cy="6703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145033-3D2D-4A54-9C77-967FD07F3FBD}">
      <dsp:nvSpPr>
        <dsp:cNvPr id="0" name=""/>
        <dsp:cNvSpPr/>
      </dsp:nvSpPr>
      <dsp:spPr>
        <a:xfrm>
          <a:off x="1407832" y="520"/>
          <a:ext cx="4546211" cy="121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00" tIns="129000" rIns="129000" bIns="129000" numCol="1" spcCol="1270" anchor="ctr" anchorCtr="0">
          <a:noAutofit/>
        </a:bodyPr>
        <a:lstStyle/>
        <a:p>
          <a:pPr marL="0" lvl="0" indent="0" algn="l" defTabSz="800100">
            <a:lnSpc>
              <a:spcPct val="90000"/>
            </a:lnSpc>
            <a:spcBef>
              <a:spcPct val="0"/>
            </a:spcBef>
            <a:spcAft>
              <a:spcPct val="35000"/>
            </a:spcAft>
            <a:buNone/>
          </a:pPr>
          <a:r>
            <a:rPr lang="en-GB" sz="1800" kern="1200" dirty="0"/>
            <a:t>I. Who and what is covered under EU Law?</a:t>
          </a:r>
          <a:endParaRPr lang="en-US" sz="1800" kern="1200" dirty="0"/>
        </a:p>
      </dsp:txBody>
      <dsp:txXfrm>
        <a:off x="1407832" y="520"/>
        <a:ext cx="4546211" cy="1218902"/>
      </dsp:txXfrm>
    </dsp:sp>
    <dsp:sp modelId="{0434CC3E-A427-40B5-A6EC-D8AEDDFB5587}">
      <dsp:nvSpPr>
        <dsp:cNvPr id="0" name=""/>
        <dsp:cNvSpPr/>
      </dsp:nvSpPr>
      <dsp:spPr>
        <a:xfrm>
          <a:off x="0" y="1524148"/>
          <a:ext cx="5954044" cy="12189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C17129-49E5-494F-8F70-D030AC44FDDF}">
      <dsp:nvSpPr>
        <dsp:cNvPr id="0" name=""/>
        <dsp:cNvSpPr/>
      </dsp:nvSpPr>
      <dsp:spPr>
        <a:xfrm>
          <a:off x="368717" y="1798401"/>
          <a:ext cx="670396" cy="6703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D9300-4B0D-4A2D-89A2-5B4830F4CC5E}">
      <dsp:nvSpPr>
        <dsp:cNvPr id="0" name=""/>
        <dsp:cNvSpPr/>
      </dsp:nvSpPr>
      <dsp:spPr>
        <a:xfrm>
          <a:off x="1407832" y="1524148"/>
          <a:ext cx="4546211" cy="121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00" tIns="129000" rIns="129000" bIns="129000" numCol="1" spcCol="1270" anchor="ctr" anchorCtr="0">
          <a:noAutofit/>
        </a:bodyPr>
        <a:lstStyle/>
        <a:p>
          <a:pPr marL="0" lvl="0" indent="0" algn="l" defTabSz="800100">
            <a:lnSpc>
              <a:spcPct val="90000"/>
            </a:lnSpc>
            <a:spcBef>
              <a:spcPct val="0"/>
            </a:spcBef>
            <a:spcAft>
              <a:spcPct val="35000"/>
            </a:spcAft>
            <a:buNone/>
          </a:pPr>
          <a:r>
            <a:rPr lang="en-GB" sz="1800" kern="1200" dirty="0"/>
            <a:t>II. What are the freedoms granted to investors under EU law (1.) and how can States justify restricting these freedoms (2.)?</a:t>
          </a:r>
          <a:endParaRPr lang="en-US" sz="1800" kern="1200" dirty="0"/>
        </a:p>
      </dsp:txBody>
      <dsp:txXfrm>
        <a:off x="1407832" y="1524148"/>
        <a:ext cx="4546211" cy="1218902"/>
      </dsp:txXfrm>
    </dsp:sp>
    <dsp:sp modelId="{A84C878C-7923-4B67-9841-5FB697F493E3}">
      <dsp:nvSpPr>
        <dsp:cNvPr id="0" name=""/>
        <dsp:cNvSpPr/>
      </dsp:nvSpPr>
      <dsp:spPr>
        <a:xfrm>
          <a:off x="0" y="3047776"/>
          <a:ext cx="5954044" cy="12189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E7EC7F-FF16-4A0A-BEC7-C7745FA2C7E6}">
      <dsp:nvSpPr>
        <dsp:cNvPr id="0" name=""/>
        <dsp:cNvSpPr/>
      </dsp:nvSpPr>
      <dsp:spPr>
        <a:xfrm>
          <a:off x="368717" y="3322029"/>
          <a:ext cx="670396" cy="6703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C1DB76-252E-4FA4-9384-D975FB4B8B85}">
      <dsp:nvSpPr>
        <dsp:cNvPr id="0" name=""/>
        <dsp:cNvSpPr/>
      </dsp:nvSpPr>
      <dsp:spPr>
        <a:xfrm>
          <a:off x="1407832" y="3047776"/>
          <a:ext cx="4546211" cy="12189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00" tIns="129000" rIns="129000" bIns="129000" numCol="1" spcCol="1270" anchor="ctr" anchorCtr="0">
          <a:noAutofit/>
        </a:bodyPr>
        <a:lstStyle/>
        <a:p>
          <a:pPr marL="0" lvl="0" indent="0" algn="l" defTabSz="800100">
            <a:lnSpc>
              <a:spcPct val="90000"/>
            </a:lnSpc>
            <a:spcBef>
              <a:spcPct val="0"/>
            </a:spcBef>
            <a:spcAft>
              <a:spcPct val="35000"/>
            </a:spcAft>
            <a:buNone/>
          </a:pPr>
          <a:r>
            <a:rPr lang="en-GB" sz="1800" kern="1200" dirty="0"/>
            <a:t>III. What EU procedural avenues are available to investors?</a:t>
          </a:r>
          <a:endParaRPr lang="en-US" sz="1800" kern="1200" dirty="0"/>
        </a:p>
      </dsp:txBody>
      <dsp:txXfrm>
        <a:off x="1407832" y="3047776"/>
        <a:ext cx="4546211" cy="12189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2225" y="1"/>
            <a:ext cx="4278154" cy="341064"/>
          </a:xfrm>
          <a:prstGeom prst="rect">
            <a:avLst/>
          </a:prstGeom>
        </p:spPr>
        <p:txBody>
          <a:bodyPr vert="horz" lIns="91440" tIns="45720" rIns="91440" bIns="45720" rtlCol="0"/>
          <a:lstStyle>
            <a:lvl1pPr algn="r">
              <a:defRPr sz="1200"/>
            </a:lvl1pPr>
          </a:lstStyle>
          <a:p>
            <a:fld id="{D852116A-4664-4678-9FDD-31390ADFA7EE}" type="datetimeFigureOut">
              <a:rPr lang="de-DE" smtClean="0"/>
              <a:t>16.11.2023</a:t>
            </a:fld>
            <a:endParaRPr lang="de-DE"/>
          </a:p>
        </p:txBody>
      </p:sp>
      <p:sp>
        <p:nvSpPr>
          <p:cNvPr id="4" name="Fußzeilenplatzhalter 3"/>
          <p:cNvSpPr>
            <a:spLocks noGrp="1"/>
          </p:cNvSpPr>
          <p:nvPr>
            <p:ph type="ftr" sz="quarter" idx="2"/>
          </p:nvPr>
        </p:nvSpPr>
        <p:spPr>
          <a:xfrm>
            <a:off x="0" y="6456612"/>
            <a:ext cx="4278154" cy="3410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2225" y="6456612"/>
            <a:ext cx="4278154" cy="341063"/>
          </a:xfrm>
          <a:prstGeom prst="rect">
            <a:avLst/>
          </a:prstGeom>
        </p:spPr>
        <p:txBody>
          <a:bodyPr vert="horz" lIns="91440" tIns="45720" rIns="91440" bIns="45720" rtlCol="0" anchor="b"/>
          <a:lstStyle>
            <a:lvl1pPr algn="r">
              <a:defRPr sz="1200"/>
            </a:lvl1pPr>
          </a:lstStyle>
          <a:p>
            <a:fld id="{3C768DFE-DABD-49B3-8BCE-484063F82781}" type="slidenum">
              <a:rPr lang="de-DE" smtClean="0"/>
              <a:t>‹#›</a:t>
            </a:fld>
            <a:endParaRPr lang="de-DE"/>
          </a:p>
        </p:txBody>
      </p:sp>
    </p:spTree>
    <p:extLst>
      <p:ext uri="{BB962C8B-B14F-4D97-AF65-F5344CB8AC3E}">
        <p14:creationId xmlns:p14="http://schemas.microsoft.com/office/powerpoint/2010/main" val="250973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278154" cy="341064"/>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5592225" y="1"/>
            <a:ext cx="4278154" cy="341064"/>
          </a:xfrm>
          <a:prstGeom prst="rect">
            <a:avLst/>
          </a:prstGeom>
        </p:spPr>
        <p:txBody>
          <a:bodyPr vert="horz" lIns="91440" tIns="45720" rIns="91440" bIns="45720" rtlCol="0"/>
          <a:lstStyle>
            <a:lvl1pPr algn="r">
              <a:defRPr sz="1200"/>
            </a:lvl1pPr>
          </a:lstStyle>
          <a:p>
            <a:fld id="{0D13A7C6-214A-4A78-8B7F-C9DA87EA3770}" type="datetimeFigureOut">
              <a:rPr lang="en-GB" smtClean="0"/>
              <a:t>16/11/2023</a:t>
            </a:fld>
            <a:endParaRPr lang="en-GB"/>
          </a:p>
        </p:txBody>
      </p:sp>
      <p:sp>
        <p:nvSpPr>
          <p:cNvPr id="4" name="Folienbildplatzhalter 3"/>
          <p:cNvSpPr>
            <a:spLocks noGrp="1" noRot="1" noChangeAspect="1"/>
          </p:cNvSpPr>
          <p:nvPr>
            <p:ph type="sldImg" idx="2"/>
          </p:nvPr>
        </p:nvSpPr>
        <p:spPr>
          <a:xfrm>
            <a:off x="2897188" y="849313"/>
            <a:ext cx="4078287" cy="2295525"/>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987267" y="3271382"/>
            <a:ext cx="7898130" cy="267658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6456612"/>
            <a:ext cx="4278154" cy="341063"/>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5592225" y="6456612"/>
            <a:ext cx="4278154" cy="341063"/>
          </a:xfrm>
          <a:prstGeom prst="rect">
            <a:avLst/>
          </a:prstGeom>
        </p:spPr>
        <p:txBody>
          <a:bodyPr vert="horz" lIns="91440" tIns="45720" rIns="91440" bIns="45720" rtlCol="0" anchor="b"/>
          <a:lstStyle>
            <a:lvl1pPr algn="r">
              <a:defRPr sz="1200"/>
            </a:lvl1pPr>
          </a:lstStyle>
          <a:p>
            <a:fld id="{4E391B68-67F8-4E32-8F57-9F9CE295B3CB}" type="slidenum">
              <a:rPr lang="en-GB" smtClean="0"/>
              <a:t>‹#›</a:t>
            </a:fld>
            <a:endParaRPr lang="en-GB"/>
          </a:p>
        </p:txBody>
      </p:sp>
    </p:spTree>
    <p:extLst>
      <p:ext uri="{BB962C8B-B14F-4D97-AF65-F5344CB8AC3E}">
        <p14:creationId xmlns:p14="http://schemas.microsoft.com/office/powerpoint/2010/main" val="18652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4E391B68-67F8-4E32-8F57-9F9CE295B3CB}" type="slidenum">
              <a:rPr lang="en-GB" smtClean="0"/>
              <a:t>1</a:t>
            </a:fld>
            <a:endParaRPr lang="en-GB"/>
          </a:p>
        </p:txBody>
      </p:sp>
    </p:spTree>
    <p:extLst>
      <p:ext uri="{BB962C8B-B14F-4D97-AF65-F5344CB8AC3E}">
        <p14:creationId xmlns:p14="http://schemas.microsoft.com/office/powerpoint/2010/main" val="390490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075B288E-9B71-46FD-A0F6-5746ED3E18A1}" type="slidenum">
              <a:rPr lang="hu-HU" smtClean="0"/>
              <a:pPr>
                <a:defRPr/>
              </a:pPr>
              <a:t>11</a:t>
            </a:fld>
            <a:endParaRPr lang="hu-HU"/>
          </a:p>
        </p:txBody>
      </p:sp>
    </p:spTree>
    <p:extLst>
      <p:ext uri="{BB962C8B-B14F-4D97-AF65-F5344CB8AC3E}">
        <p14:creationId xmlns:p14="http://schemas.microsoft.com/office/powerpoint/2010/main" val="2695388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075B288E-9B71-46FD-A0F6-5746ED3E18A1}" type="slidenum">
              <a:rPr lang="hu-HU" smtClean="0"/>
              <a:pPr>
                <a:defRPr/>
              </a:pPr>
              <a:t>12</a:t>
            </a:fld>
            <a:endParaRPr lang="hu-HU"/>
          </a:p>
        </p:txBody>
      </p:sp>
    </p:spTree>
    <p:extLst>
      <p:ext uri="{BB962C8B-B14F-4D97-AF65-F5344CB8AC3E}">
        <p14:creationId xmlns:p14="http://schemas.microsoft.com/office/powerpoint/2010/main" val="3936390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a:p>
        </p:txBody>
      </p:sp>
      <p:sp>
        <p:nvSpPr>
          <p:cNvPr id="4" name="Slide Number Placeholder 3"/>
          <p:cNvSpPr>
            <a:spLocks noGrp="1"/>
          </p:cNvSpPr>
          <p:nvPr>
            <p:ph type="sldNum" sz="quarter" idx="10"/>
          </p:nvPr>
        </p:nvSpPr>
        <p:spPr/>
        <p:txBody>
          <a:bodyPr/>
          <a:lstStyle/>
          <a:p>
            <a:pPr>
              <a:defRPr/>
            </a:pPr>
            <a:fld id="{075B288E-9B71-46FD-A0F6-5746ED3E18A1}" type="slidenum">
              <a:rPr lang="hu-HU" smtClean="0"/>
              <a:pPr>
                <a:defRPr/>
              </a:pPr>
              <a:t>15</a:t>
            </a:fld>
            <a:endParaRPr lang="hu-HU"/>
          </a:p>
        </p:txBody>
      </p:sp>
    </p:spTree>
    <p:extLst>
      <p:ext uri="{BB962C8B-B14F-4D97-AF65-F5344CB8AC3E}">
        <p14:creationId xmlns:p14="http://schemas.microsoft.com/office/powerpoint/2010/main" val="357845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91B68-67F8-4E32-8F57-9F9CE295B3CB}" type="slidenum">
              <a:rPr lang="en-GB" smtClean="0"/>
              <a:t>23</a:t>
            </a:fld>
            <a:endParaRPr lang="en-GB"/>
          </a:p>
        </p:txBody>
      </p:sp>
    </p:spTree>
    <p:extLst>
      <p:ext uri="{BB962C8B-B14F-4D97-AF65-F5344CB8AC3E}">
        <p14:creationId xmlns:p14="http://schemas.microsoft.com/office/powerpoint/2010/main" val="1446684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folie mit großem Bild">
    <p:spTree>
      <p:nvGrpSpPr>
        <p:cNvPr id="1" name=""/>
        <p:cNvGrpSpPr/>
        <p:nvPr/>
      </p:nvGrpSpPr>
      <p:grpSpPr>
        <a:xfrm>
          <a:off x="0" y="0"/>
          <a:ext cx="0" cy="0"/>
          <a:chOff x="0" y="0"/>
          <a:chExt cx="0" cy="0"/>
        </a:xfrm>
      </p:grpSpPr>
      <p:pic>
        <p:nvPicPr>
          <p:cNvPr id="3" name="Grafik 2" descr="Ein Bild, das draußen, Himmel, Gelände, Kolonnade enthält.&#10;&#10;Automatisch generierte Beschreibung">
            <a:extLst>
              <a:ext uri="{FF2B5EF4-FFF2-40B4-BE49-F238E27FC236}">
                <a16:creationId xmlns:a16="http://schemas.microsoft.com/office/drawing/2014/main" id="{C0EBBF93-C777-FBD6-59E2-B7194BB5274D}"/>
              </a:ext>
            </a:extLst>
          </p:cNvPr>
          <p:cNvPicPr>
            <a:picLocks noChangeAspect="1"/>
          </p:cNvPicPr>
          <p:nvPr userDrawn="1"/>
        </p:nvPicPr>
        <p:blipFill rotWithShape="1">
          <a:blip r:embed="rId2"/>
          <a:srcRect t="10547" b="14627"/>
          <a:stretch/>
        </p:blipFill>
        <p:spPr>
          <a:xfrm>
            <a:off x="0" y="0"/>
            <a:ext cx="12192000" cy="5950757"/>
          </a:xfrm>
          <a:prstGeom prst="rect">
            <a:avLst/>
          </a:prstGeom>
        </p:spPr>
      </p:pic>
      <p:pic>
        <p:nvPicPr>
          <p:cNvPr id="9" name="Grafik 8" descr="Ein Bild, das Nachthimmel enthält.&#10;&#10;Automatisch generierte Beschreibung">
            <a:extLst>
              <a:ext uri="{FF2B5EF4-FFF2-40B4-BE49-F238E27FC236}">
                <a16:creationId xmlns:a16="http://schemas.microsoft.com/office/drawing/2014/main" id="{A6B427C5-40F1-96C6-EF76-568E1176F15A}"/>
              </a:ext>
            </a:extLst>
          </p:cNvPr>
          <p:cNvPicPr>
            <a:picLocks noChangeAspect="1"/>
          </p:cNvPicPr>
          <p:nvPr userDrawn="1"/>
        </p:nvPicPr>
        <p:blipFill>
          <a:blip r:embed="rId3"/>
          <a:stretch>
            <a:fillRect/>
          </a:stretch>
        </p:blipFill>
        <p:spPr>
          <a:xfrm>
            <a:off x="0" y="4267200"/>
            <a:ext cx="12192000" cy="2623717"/>
          </a:xfrm>
          <a:prstGeom prst="rect">
            <a:avLst/>
          </a:prstGeom>
        </p:spPr>
      </p:pic>
      <p:sp>
        <p:nvSpPr>
          <p:cNvPr id="10" name="Rechteck 9">
            <a:extLst>
              <a:ext uri="{FF2B5EF4-FFF2-40B4-BE49-F238E27FC236}">
                <a16:creationId xmlns:a16="http://schemas.microsoft.com/office/drawing/2014/main" id="{050FA760-29B8-154C-0B03-FE12955EAFDE}"/>
              </a:ext>
            </a:extLst>
          </p:cNvPr>
          <p:cNvSpPr/>
          <p:nvPr userDrawn="1"/>
        </p:nvSpPr>
        <p:spPr>
          <a:xfrm>
            <a:off x="0" y="0"/>
            <a:ext cx="12192000" cy="6890917"/>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p:cNvSpPr>
            <a:spLocks noGrp="1"/>
          </p:cNvSpPr>
          <p:nvPr>
            <p:ph type="title"/>
          </p:nvPr>
        </p:nvSpPr>
        <p:spPr>
          <a:xfrm>
            <a:off x="720603" y="4500353"/>
            <a:ext cx="9885051"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720603" y="5419917"/>
            <a:ext cx="9885051" cy="488578"/>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11" name="Grafik 10">
            <a:extLst>
              <a:ext uri="{FF2B5EF4-FFF2-40B4-BE49-F238E27FC236}">
                <a16:creationId xmlns:a16="http://schemas.microsoft.com/office/drawing/2014/main" id="{BD6E0F9C-B3E7-B35D-9BB4-4676557951EE}"/>
              </a:ext>
            </a:extLst>
          </p:cNvPr>
          <p:cNvPicPr>
            <a:picLocks noChangeAspect="1"/>
          </p:cNvPicPr>
          <p:nvPr userDrawn="1"/>
        </p:nvPicPr>
        <p:blipFill>
          <a:blip r:embed="rId4"/>
          <a:stretch>
            <a:fillRect/>
          </a:stretch>
        </p:blipFill>
        <p:spPr>
          <a:xfrm>
            <a:off x="10163001" y="380845"/>
            <a:ext cx="1724025" cy="1171587"/>
          </a:xfrm>
          <a:prstGeom prst="rect">
            <a:avLst/>
          </a:prstGeom>
        </p:spPr>
      </p:pic>
      <p:sp>
        <p:nvSpPr>
          <p:cNvPr id="6" name="Footer Placeholder 5"/>
          <p:cNvSpPr>
            <a:spLocks noGrp="1"/>
          </p:cNvSpPr>
          <p:nvPr>
            <p:ph type="ftr" sz="quarter" idx="11"/>
          </p:nvPr>
        </p:nvSpPr>
        <p:spPr/>
        <p:txBody>
          <a:bodyPr/>
          <a:lstStyle/>
          <a:p>
            <a:endParaRPr lang="en-US"/>
          </a:p>
        </p:txBody>
      </p:sp>
      <p:pic>
        <p:nvPicPr>
          <p:cNvPr id="12" name="Grafik 11">
            <a:extLst>
              <a:ext uri="{FF2B5EF4-FFF2-40B4-BE49-F238E27FC236}">
                <a16:creationId xmlns:a16="http://schemas.microsoft.com/office/drawing/2014/main" id="{D8F581BE-DEF5-8545-561D-3D62D03D7417}"/>
              </a:ext>
            </a:extLst>
          </p:cNvPr>
          <p:cNvPicPr>
            <a:picLocks noChangeAspect="1"/>
          </p:cNvPicPr>
          <p:nvPr userDrawn="1"/>
        </p:nvPicPr>
        <p:blipFill>
          <a:blip r:embed="rId5"/>
          <a:stretch>
            <a:fillRect/>
          </a:stretch>
        </p:blipFill>
        <p:spPr>
          <a:xfrm>
            <a:off x="605828" y="6314084"/>
            <a:ext cx="2080812" cy="422821"/>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ACD6347A-CC7A-48B1-7870-94A2F6A7B32E}"/>
              </a:ext>
            </a:extLst>
          </p:cNvPr>
          <p:cNvPicPr>
            <a:picLocks noChangeAspect="1"/>
          </p:cNvPicPr>
          <p:nvPr userDrawn="1"/>
        </p:nvPicPr>
        <p:blipFill>
          <a:blip r:embed="rId6"/>
          <a:stretch>
            <a:fillRect/>
          </a:stretch>
        </p:blipFill>
        <p:spPr>
          <a:xfrm>
            <a:off x="10086679" y="6403392"/>
            <a:ext cx="1612483" cy="255321"/>
          </a:xfrm>
          <a:prstGeom prst="rect">
            <a:avLst/>
          </a:prstGeom>
        </p:spPr>
      </p:pic>
    </p:spTree>
    <p:extLst>
      <p:ext uri="{BB962C8B-B14F-4D97-AF65-F5344CB8AC3E}">
        <p14:creationId xmlns:p14="http://schemas.microsoft.com/office/powerpoint/2010/main" val="215542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Inhalt auf Fond">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66960"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87848" y="1917700"/>
            <a:ext cx="9776612" cy="4262016"/>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3099346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10058400" cy="145075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723994"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41243" y="1958603"/>
            <a:ext cx="4937760" cy="423899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10058400" cy="1450757"/>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723994" y="2036697"/>
            <a:ext cx="4937760" cy="545636"/>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6469" y="2036697"/>
            <a:ext cx="4934370" cy="554407"/>
          </a:xfrm>
          <a:prstGeom prst="rect">
            <a:avLst/>
          </a:prstGeo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937760" cy="35644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auf weiß ohne Titel">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848" y="1863900"/>
            <a:ext cx="9942052"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ußzeilenplatzhalt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Foliennummernplatzhalt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75398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 zweispaltig">
    <p:spTree>
      <p:nvGrpSpPr>
        <p:cNvPr id="1" name=""/>
        <p:cNvGrpSpPr/>
        <p:nvPr/>
      </p:nvGrpSpPr>
      <p:grpSpPr>
        <a:xfrm>
          <a:off x="0" y="0"/>
          <a:ext cx="0" cy="0"/>
          <a:chOff x="0" y="0"/>
          <a:chExt cx="0" cy="0"/>
        </a:xfrm>
      </p:grpSpPr>
      <p:sp>
        <p:nvSpPr>
          <p:cNvPr id="2" name="Title 1"/>
          <p:cNvSpPr>
            <a:spLocks noGrp="1"/>
          </p:cNvSpPr>
          <p:nvPr>
            <p:ph type="title"/>
          </p:nvPr>
        </p:nvSpPr>
        <p:spPr>
          <a:xfrm>
            <a:off x="457200" y="5054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23336" y="731520"/>
            <a:ext cx="6417276" cy="52578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457200" y="28752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231648" y="6459785"/>
            <a:ext cx="5217152"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448801" y="6459785"/>
            <a:ext cx="1191812"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uer Abschnitt_Bildfolie mit großem Bi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chlussfolie_Nur Headline">
    <p:spTree>
      <p:nvGrpSpPr>
        <p:cNvPr id="1" name=""/>
        <p:cNvGrpSpPr/>
        <p:nvPr/>
      </p:nvGrpSpPr>
      <p:grpSpPr>
        <a:xfrm>
          <a:off x="0" y="0"/>
          <a:ext cx="0" cy="0"/>
          <a:chOff x="0" y="0"/>
          <a:chExt cx="0" cy="0"/>
        </a:xfrm>
      </p:grpSpPr>
      <p:sp>
        <p:nvSpPr>
          <p:cNvPr id="2" name="Title 1"/>
          <p:cNvSpPr>
            <a:spLocks noGrp="1"/>
          </p:cNvSpPr>
          <p:nvPr>
            <p:ph type="title"/>
          </p:nvPr>
        </p:nvSpPr>
        <p:spPr>
          <a:xfrm>
            <a:off x="720603" y="764679"/>
            <a:ext cx="10058400" cy="3566160"/>
          </a:xfrm>
          <a:prstGeom prst="rect">
            <a:avLst/>
          </a:prstGeom>
        </p:spPr>
        <p:txBody>
          <a:bodyPr anchor="b" anchorCtr="0">
            <a:normAutofit/>
          </a:bodyPr>
          <a:lstStyle>
            <a:lvl1pPr>
              <a:lnSpc>
                <a:spcPct val="85000"/>
              </a:lnSpc>
              <a:defRPr sz="8000" b="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0603" y="4472739"/>
            <a:ext cx="10058400" cy="1143000"/>
          </a:xfrm>
          <a:prstGeom prst="rect">
            <a:avLst/>
          </a:prstGeo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28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Neuer Abschnitt_blau_Schlussfolie">
    <p:bg>
      <p:bgPr>
        <a:solidFill>
          <a:srgbClr val="212B55"/>
        </a:solidFill>
        <a:effectLst/>
      </p:bgPr>
    </p:bg>
    <p:spTree>
      <p:nvGrpSpPr>
        <p:cNvPr id="1" name=""/>
        <p:cNvGrpSpPr/>
        <p:nvPr/>
      </p:nvGrpSpPr>
      <p:grpSpPr>
        <a:xfrm>
          <a:off x="0" y="0"/>
          <a:ext cx="0" cy="0"/>
          <a:chOff x="0" y="0"/>
          <a:chExt cx="0" cy="0"/>
        </a:xfrm>
      </p:grpSpPr>
      <p:pic>
        <p:nvPicPr>
          <p:cNvPr id="5" name="Grafik 4" descr="Ein Bild, das Nachthimmel enthält.&#10;&#10;Automatisch generierte Beschreibung">
            <a:extLst>
              <a:ext uri="{FF2B5EF4-FFF2-40B4-BE49-F238E27FC236}">
                <a16:creationId xmlns:a16="http://schemas.microsoft.com/office/drawing/2014/main" id="{F4DEF4B6-E52D-A595-1000-22D40432BE17}"/>
              </a:ext>
            </a:extLst>
          </p:cNvPr>
          <p:cNvPicPr>
            <a:picLocks noChangeAspect="1"/>
          </p:cNvPicPr>
          <p:nvPr userDrawn="1"/>
        </p:nvPicPr>
        <p:blipFill>
          <a:blip r:embed="rId2"/>
          <a:stretch>
            <a:fillRect/>
          </a:stretch>
        </p:blipFill>
        <p:spPr>
          <a:xfrm>
            <a:off x="0" y="4800599"/>
            <a:ext cx="12192000" cy="2090317"/>
          </a:xfrm>
          <a:prstGeom prst="rect">
            <a:avLst/>
          </a:prstGeom>
        </p:spPr>
      </p:pic>
      <p:sp>
        <p:nvSpPr>
          <p:cNvPr id="2" name="Title 1"/>
          <p:cNvSpPr>
            <a:spLocks noGrp="1"/>
          </p:cNvSpPr>
          <p:nvPr>
            <p:ph type="title"/>
          </p:nvPr>
        </p:nvSpPr>
        <p:spPr>
          <a:xfrm>
            <a:off x="720603" y="764679"/>
            <a:ext cx="9875520" cy="3566160"/>
          </a:xfrm>
        </p:spPr>
        <p:txBody>
          <a:bodyPr anchor="b" anchorCtr="0">
            <a:normAutofit/>
          </a:bodyPr>
          <a:lstStyle>
            <a:lvl1pPr>
              <a:lnSpc>
                <a:spcPct val="85000"/>
              </a:lnSpc>
              <a:defRPr sz="8000" b="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720603" y="4472739"/>
            <a:ext cx="9885051" cy="1143000"/>
          </a:xfrm>
        </p:spPr>
        <p:txBody>
          <a:bodyPr lIns="91440" rIns="91440" anchor="t" anchorCtr="0">
            <a:normAutofit/>
          </a:bodyPr>
          <a:lstStyle>
            <a:lvl1pPr marL="0" indent="0">
              <a:buNone/>
              <a:defRPr sz="3200" cap="all" spc="200" baseline="0">
                <a:solidFill>
                  <a:schemeClr val="accent6">
                    <a:lumMod val="8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Date Placeholder 3">
            <a:extLst>
              <a:ext uri="{FF2B5EF4-FFF2-40B4-BE49-F238E27FC236}">
                <a16:creationId xmlns:a16="http://schemas.microsoft.com/office/drawing/2014/main" id="{DABA0851-1BB5-4E71-B634-B5681A76535C}"/>
              </a:ext>
            </a:extLst>
          </p:cNvPr>
          <p:cNvSpPr>
            <a:spLocks noGrp="1"/>
          </p:cNvSpPr>
          <p:nvPr>
            <p:ph type="dt" sz="half" idx="10"/>
          </p:nvPr>
        </p:nvSpPr>
        <p:spPr>
          <a:xfrm>
            <a:off x="720603" y="6464721"/>
            <a:ext cx="2472271" cy="365125"/>
          </a:xfrm>
        </p:spPr>
        <p:txBody>
          <a:bodyPr/>
          <a:lstStyle/>
          <a:p>
            <a:fld id="{20EBB0C4-6273-4C6E-B9BD-2EDC30F1CD52}" type="datetimeFigureOut">
              <a:rPr lang="en-US" dirty="0"/>
              <a:t>11/16/2023</a:t>
            </a:fld>
            <a:endParaRPr lang="en-US"/>
          </a:p>
        </p:txBody>
      </p:sp>
      <p:sp>
        <p:nvSpPr>
          <p:cNvPr id="12" name="Footer Placeholder 4">
            <a:extLst>
              <a:ext uri="{FF2B5EF4-FFF2-40B4-BE49-F238E27FC236}">
                <a16:creationId xmlns:a16="http://schemas.microsoft.com/office/drawing/2014/main" id="{ADE9C422-9F71-4C5F-8DB2-82CF7C3692EC}"/>
              </a:ext>
            </a:extLst>
          </p:cNvPr>
          <p:cNvSpPr>
            <a:spLocks noGrp="1"/>
          </p:cNvSpPr>
          <p:nvPr>
            <p:ph type="ftr" sz="quarter" idx="11"/>
          </p:nvPr>
        </p:nvSpPr>
        <p:spPr>
          <a:xfrm>
            <a:off x="3686185" y="6459785"/>
            <a:ext cx="4822804" cy="365125"/>
          </a:xfrm>
        </p:spPr>
        <p:txBody>
          <a:bodyPr/>
          <a:lstStyle/>
          <a:p>
            <a:endParaRPr lang="en-US"/>
          </a:p>
        </p:txBody>
      </p:sp>
      <p:sp>
        <p:nvSpPr>
          <p:cNvPr id="13" name="Slide Number Placeholder 5">
            <a:extLst>
              <a:ext uri="{FF2B5EF4-FFF2-40B4-BE49-F238E27FC236}">
                <a16:creationId xmlns:a16="http://schemas.microsoft.com/office/drawing/2014/main" id="{A6A072C4-2B13-48A4-BE87-DAF49D4B39A3}"/>
              </a:ext>
            </a:extLst>
          </p:cNvPr>
          <p:cNvSpPr>
            <a:spLocks noGrp="1"/>
          </p:cNvSpPr>
          <p:nvPr>
            <p:ph type="sldNum" sz="quarter" idx="12"/>
          </p:nvPr>
        </p:nvSpPr>
        <p:spPr>
          <a:xfrm>
            <a:off x="9293629" y="6451094"/>
            <a:ext cx="1312025" cy="365125"/>
          </a:xfrm>
        </p:spPr>
        <p:txBody>
          <a:bodyPr/>
          <a:lstStyle/>
          <a:p>
            <a:fld id="{4FAB73BC-B049-4115-A692-8D63A059BFB8}" type="slidenum">
              <a:rPr lang="en-US" dirty="0"/>
              <a:t>‹#›</a:t>
            </a:fld>
            <a:endParaRPr lang="en-US"/>
          </a:p>
        </p:txBody>
      </p:sp>
      <p:pic>
        <p:nvPicPr>
          <p:cNvPr id="4" name="Grafik 3" descr="Ein Bild, das Text, ClipArt enthält.&#10;&#10;Automatisch generierte Beschreibung">
            <a:extLst>
              <a:ext uri="{FF2B5EF4-FFF2-40B4-BE49-F238E27FC236}">
                <a16:creationId xmlns:a16="http://schemas.microsoft.com/office/drawing/2014/main" id="{78444830-163F-6497-632D-C5A53014DC60}"/>
              </a:ext>
            </a:extLst>
          </p:cNvPr>
          <p:cNvPicPr>
            <a:picLocks noChangeAspect="1"/>
          </p:cNvPicPr>
          <p:nvPr userDrawn="1"/>
        </p:nvPicPr>
        <p:blipFill>
          <a:blip r:embed="rId3"/>
          <a:stretch>
            <a:fillRect/>
          </a:stretch>
        </p:blipFill>
        <p:spPr>
          <a:xfrm>
            <a:off x="10885154" y="489098"/>
            <a:ext cx="1090551" cy="741100"/>
          </a:xfrm>
          <a:prstGeom prst="rect">
            <a:avLst/>
          </a:prstGeom>
        </p:spPr>
      </p:pic>
    </p:spTree>
    <p:extLst>
      <p:ext uri="{BB962C8B-B14F-4D97-AF65-F5344CB8AC3E}">
        <p14:creationId xmlns:p14="http://schemas.microsoft.com/office/powerpoint/2010/main" val="3342896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euer Abschnitt_Textfolie weiß">
    <p:bg>
      <p:bgPr>
        <a:solidFill>
          <a:schemeClr val="bg1"/>
        </a:solidFill>
        <a:effectLst/>
      </p:bgPr>
    </p:bg>
    <p:spTree>
      <p:nvGrpSpPr>
        <p:cNvPr id="1" name=""/>
        <p:cNvGrpSpPr/>
        <p:nvPr/>
      </p:nvGrpSpPr>
      <p:grpSpPr>
        <a:xfrm>
          <a:off x="0" y="0"/>
          <a:ext cx="0" cy="0"/>
          <a:chOff x="0" y="0"/>
          <a:chExt cx="0" cy="0"/>
        </a:xfrm>
      </p:grpSpPr>
      <p:pic>
        <p:nvPicPr>
          <p:cNvPr id="8" name="Grafik 7" descr="Ein Bild, das Nachthimmel enthält.&#10;&#10;Automatisch generierte Beschreibung">
            <a:extLst>
              <a:ext uri="{FF2B5EF4-FFF2-40B4-BE49-F238E27FC236}">
                <a16:creationId xmlns:a16="http://schemas.microsoft.com/office/drawing/2014/main" id="{59751D01-431A-38CF-7932-96A0FB43C01D}"/>
              </a:ext>
            </a:extLst>
          </p:cNvPr>
          <p:cNvPicPr>
            <a:picLocks noChangeAspect="1"/>
          </p:cNvPicPr>
          <p:nvPr userDrawn="1"/>
        </p:nvPicPr>
        <p:blipFill>
          <a:blip r:embed="rId2"/>
          <a:stretch>
            <a:fillRect/>
          </a:stretch>
        </p:blipFill>
        <p:spPr>
          <a:xfrm>
            <a:off x="0" y="4605997"/>
            <a:ext cx="12192000" cy="2284920"/>
          </a:xfrm>
          <a:prstGeom prst="rect">
            <a:avLst/>
          </a:prstGeom>
        </p:spPr>
      </p:pic>
      <p:sp>
        <p:nvSpPr>
          <p:cNvPr id="2" name="Title 1"/>
          <p:cNvSpPr>
            <a:spLocks noGrp="1"/>
          </p:cNvSpPr>
          <p:nvPr>
            <p:ph type="title"/>
          </p:nvPr>
        </p:nvSpPr>
        <p:spPr>
          <a:xfrm>
            <a:off x="720603" y="764679"/>
            <a:ext cx="9885051"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720603" y="4472739"/>
            <a:ext cx="987552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812043" y="4385978"/>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4BBDA3DD-6705-3ED1-9A3B-17004F4D8C30}"/>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4027317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folie auf Weiß">
    <p:spTree>
      <p:nvGrpSpPr>
        <p:cNvPr id="1" name=""/>
        <p:cNvGrpSpPr/>
        <p:nvPr/>
      </p:nvGrpSpPr>
      <p:grpSpPr>
        <a:xfrm>
          <a:off x="0" y="0"/>
          <a:ext cx="0" cy="0"/>
          <a:chOff x="0" y="0"/>
          <a:chExt cx="0" cy="0"/>
        </a:xfrm>
      </p:grpSpPr>
      <p:sp>
        <p:nvSpPr>
          <p:cNvPr id="2" name="Title 1"/>
          <p:cNvSpPr>
            <a:spLocks noGrp="1"/>
          </p:cNvSpPr>
          <p:nvPr>
            <p:ph type="ctrTitle"/>
          </p:nvPr>
        </p:nvSpPr>
        <p:spPr>
          <a:xfrm>
            <a:off x="696064" y="705468"/>
            <a:ext cx="9909590" cy="3566160"/>
          </a:xfrm>
        </p:spPr>
        <p:txBody>
          <a:bodyPr anchor="b">
            <a:normAutofit/>
          </a:bodyPr>
          <a:lstStyle>
            <a:lvl1pPr algn="l">
              <a:lnSpc>
                <a:spcPct val="85000"/>
              </a:lnSpc>
              <a:defRPr sz="7200" spc="-50" baseline="0">
                <a:solidFill>
                  <a:srgbClr val="545454"/>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96064" y="4485301"/>
            <a:ext cx="9909590" cy="1143000"/>
          </a:xfrm>
        </p:spPr>
        <p:txBody>
          <a:bodyPr lIns="91440" rIns="91440">
            <a:normAutofit/>
          </a:bodyPr>
          <a:lstStyle>
            <a:lvl1pPr marL="0" indent="0" algn="l">
              <a:buNone/>
              <a:defRPr sz="2000" cap="all" spc="200" baseline="0">
                <a:solidFill>
                  <a:srgbClr val="123D8C"/>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696064" y="6446837"/>
            <a:ext cx="2472271" cy="365125"/>
          </a:xfrm>
        </p:spPr>
        <p:txBody>
          <a:bodyPr/>
          <a:lstStyle>
            <a:lvl1pPr>
              <a:defRPr>
                <a:latin typeface="Arial" panose="020B0604020202020204" pitchFamily="34" charset="0"/>
                <a:cs typeface="Arial" panose="020B0604020202020204" pitchFamily="34" charset="0"/>
              </a:defRPr>
            </a:lvl1pPr>
          </a:lstStyle>
          <a:p>
            <a:r>
              <a:rPr lang="de-DE"/>
              <a:t>02.12.2021</a:t>
            </a:r>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a:p>
        </p:txBody>
      </p:sp>
      <p:cxnSp>
        <p:nvCxnSpPr>
          <p:cNvPr id="9" name="Straight Connector 8"/>
          <p:cNvCxnSpPr/>
          <p:nvPr/>
        </p:nvCxnSpPr>
        <p:spPr>
          <a:xfrm flipV="1">
            <a:off x="771435" y="4368918"/>
            <a:ext cx="9728098" cy="466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9017F30D-F205-4639-2B16-5BF36750793C}"/>
              </a:ext>
            </a:extLst>
          </p:cNvPr>
          <p:cNvPicPr>
            <a:picLocks noChangeAspect="1"/>
          </p:cNvPicPr>
          <p:nvPr userDrawn="1"/>
        </p:nvPicPr>
        <p:blipFill>
          <a:blip r:embed="rId2"/>
          <a:stretch>
            <a:fillRect/>
          </a:stretch>
        </p:blipFill>
        <p:spPr>
          <a:xfrm>
            <a:off x="10897386" y="402609"/>
            <a:ext cx="1093509" cy="745408"/>
          </a:xfrm>
          <a:prstGeom prst="rect">
            <a:avLst/>
          </a:prstGeom>
        </p:spPr>
      </p:pic>
      <p:pic>
        <p:nvPicPr>
          <p:cNvPr id="8" name="Grafik 7" descr="Ein Bild, das Nachthimmel enthält.&#10;&#10;Automatisch generierte Beschreibung">
            <a:extLst>
              <a:ext uri="{FF2B5EF4-FFF2-40B4-BE49-F238E27FC236}">
                <a16:creationId xmlns:a16="http://schemas.microsoft.com/office/drawing/2014/main" id="{A7E2D09F-958F-566D-D1F8-62109DAB3D68}"/>
              </a:ext>
            </a:extLst>
          </p:cNvPr>
          <p:cNvPicPr>
            <a:picLocks noChangeAspect="1"/>
          </p:cNvPicPr>
          <p:nvPr userDrawn="1"/>
        </p:nvPicPr>
        <p:blipFill>
          <a:blip r:embed="rId3"/>
          <a:stretch>
            <a:fillRect/>
          </a:stretch>
        </p:blipFill>
        <p:spPr>
          <a:xfrm>
            <a:off x="0" y="4605997"/>
            <a:ext cx="12192000" cy="2284920"/>
          </a:xfrm>
          <a:prstGeom prst="rect">
            <a:avLst/>
          </a:prstGeom>
        </p:spPr>
      </p:pic>
    </p:spTree>
    <p:extLst>
      <p:ext uri="{BB962C8B-B14F-4D97-AF65-F5344CB8AC3E}">
        <p14:creationId xmlns:p14="http://schemas.microsoft.com/office/powerpoint/2010/main" val="2922322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57595"/>
            <a:ext cx="9917806" cy="1450757"/>
          </a:xfr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87848" y="1905000"/>
            <a:ext cx="9917806" cy="42672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528FC5F6-F338-4AE4-BB23-26385BCFC423}" type="datetimeFigureOut">
              <a:rPr lang="en-US" dirty="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139945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Inhalt auf zwei Spalten">
    <p:spTree>
      <p:nvGrpSpPr>
        <p:cNvPr id="1" name=""/>
        <p:cNvGrpSpPr/>
        <p:nvPr/>
      </p:nvGrpSpPr>
      <p:grpSpPr>
        <a:xfrm>
          <a:off x="0" y="0"/>
          <a:ext cx="0" cy="0"/>
          <a:chOff x="0" y="0"/>
          <a:chExt cx="0" cy="0"/>
        </a:xfrm>
      </p:grpSpPr>
      <p:sp>
        <p:nvSpPr>
          <p:cNvPr id="8" name="Title 7"/>
          <p:cNvSpPr>
            <a:spLocks noGrp="1"/>
          </p:cNvSpPr>
          <p:nvPr>
            <p:ph type="title"/>
          </p:nvPr>
        </p:nvSpPr>
        <p:spPr>
          <a:xfrm>
            <a:off x="720603" y="245660"/>
            <a:ext cx="9885051" cy="1450757"/>
          </a:xfrm>
        </p:spPr>
        <p:txBody>
          <a:bodyPr/>
          <a:lstStyle/>
          <a:p>
            <a:r>
              <a:rPr lang="en-US"/>
              <a:t>Click to edit Master title style</a:t>
            </a:r>
          </a:p>
        </p:txBody>
      </p:sp>
      <p:sp>
        <p:nvSpPr>
          <p:cNvPr id="3" name="Content Placeholder 2"/>
          <p:cNvSpPr>
            <a:spLocks noGrp="1"/>
          </p:cNvSpPr>
          <p:nvPr>
            <p:ph sz="half" idx="1"/>
          </p:nvPr>
        </p:nvSpPr>
        <p:spPr>
          <a:xfrm>
            <a:off x="723994" y="1958603"/>
            <a:ext cx="4937760"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41243" y="1958603"/>
            <a:ext cx="4764411" cy="398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19707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Inhalt Vergleich auf zwei Spalten">
    <p:spTree>
      <p:nvGrpSpPr>
        <p:cNvPr id="1" name=""/>
        <p:cNvGrpSpPr/>
        <p:nvPr/>
      </p:nvGrpSpPr>
      <p:grpSpPr>
        <a:xfrm>
          <a:off x="0" y="0"/>
          <a:ext cx="0" cy="0"/>
          <a:chOff x="0" y="0"/>
          <a:chExt cx="0" cy="0"/>
        </a:xfrm>
      </p:grpSpPr>
      <p:sp>
        <p:nvSpPr>
          <p:cNvPr id="10" name="Title 9"/>
          <p:cNvSpPr>
            <a:spLocks noGrp="1"/>
          </p:cNvSpPr>
          <p:nvPr>
            <p:ph type="title"/>
          </p:nvPr>
        </p:nvSpPr>
        <p:spPr>
          <a:xfrm>
            <a:off x="720603" y="272956"/>
            <a:ext cx="9885051" cy="1450757"/>
          </a:xfrm>
        </p:spPr>
        <p:txBody>
          <a:bodyPr/>
          <a:lstStyle/>
          <a:p>
            <a:r>
              <a:rPr lang="en-US"/>
              <a:t>Click to edit Master title style</a:t>
            </a:r>
          </a:p>
        </p:txBody>
      </p:sp>
      <p:sp>
        <p:nvSpPr>
          <p:cNvPr id="3" name="Text Placeholder 2"/>
          <p:cNvSpPr>
            <a:spLocks noGrp="1"/>
          </p:cNvSpPr>
          <p:nvPr>
            <p:ph type="body" idx="1"/>
          </p:nvPr>
        </p:nvSpPr>
        <p:spPr>
          <a:xfrm>
            <a:off x="723994" y="2036697"/>
            <a:ext cx="4735794" cy="545636"/>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603" y="2582334"/>
            <a:ext cx="473918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6469" y="2036697"/>
            <a:ext cx="4739185" cy="554407"/>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079" y="2582334"/>
            <a:ext cx="4742575" cy="3564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70979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 vertika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5AB1D56-DC25-601C-0A9F-676222D3778F}"/>
              </a:ext>
            </a:extLst>
          </p:cNvPr>
          <p:cNvPicPr>
            <a:picLocks noChangeAspect="1"/>
          </p:cNvPicPr>
          <p:nvPr userDrawn="1"/>
        </p:nvPicPr>
        <p:blipFill rotWithShape="1">
          <a:blip r:embed="rId2"/>
          <a:srcRect l="32580"/>
          <a:stretch/>
        </p:blipFill>
        <p:spPr>
          <a:xfrm>
            <a:off x="0" y="0"/>
            <a:ext cx="3552825" cy="6858000"/>
          </a:xfrm>
          <a:prstGeom prst="rect">
            <a:avLst/>
          </a:prstGeom>
        </p:spPr>
      </p:pic>
      <p:sp>
        <p:nvSpPr>
          <p:cNvPr id="3" name="Content Placeholder 2"/>
          <p:cNvSpPr>
            <a:spLocks noGrp="1"/>
          </p:cNvSpPr>
          <p:nvPr>
            <p:ph idx="1"/>
          </p:nvPr>
        </p:nvSpPr>
        <p:spPr>
          <a:xfrm>
            <a:off x="1604356" y="731520"/>
            <a:ext cx="9036256" cy="5257800"/>
          </a:xfr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11/16/2023</a:t>
            </a:fld>
            <a:endParaRPr lang="en-US"/>
          </a:p>
        </p:txBody>
      </p:sp>
      <p:sp>
        <p:nvSpPr>
          <p:cNvPr id="6" name="Footer Placeholder 5"/>
          <p:cNvSpPr>
            <a:spLocks noGrp="1"/>
          </p:cNvSpPr>
          <p:nvPr>
            <p:ph type="ftr" sz="quarter" idx="11"/>
          </p:nvPr>
        </p:nvSpPr>
        <p:spPr>
          <a:xfrm>
            <a:off x="4231648" y="6459785"/>
            <a:ext cx="5217152"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448801" y="6459785"/>
            <a:ext cx="1191812" cy="365125"/>
          </a:xfrm>
        </p:spPr>
        <p:txBody>
          <a:bodyPr/>
          <a:lstStyle>
            <a:lvl1pPr>
              <a:defRPr>
                <a:solidFill>
                  <a:schemeClr val="tx2"/>
                </a:solidFill>
              </a:defRPr>
            </a:lvl1pPr>
          </a:lstStyle>
          <a:p>
            <a:fld id="{4FAB73BC-B049-4115-A692-8D63A059BFB8}" type="slidenum">
              <a:rPr lang="en-US" dirty="0"/>
              <a:pPr/>
              <a:t>‹#›</a:t>
            </a:fld>
            <a:endParaRPr lang="en-US"/>
          </a:p>
        </p:txBody>
      </p:sp>
      <p:pic>
        <p:nvPicPr>
          <p:cNvPr id="4" name="Grafik 3">
            <a:extLst>
              <a:ext uri="{FF2B5EF4-FFF2-40B4-BE49-F238E27FC236}">
                <a16:creationId xmlns:a16="http://schemas.microsoft.com/office/drawing/2014/main" id="{B007805A-DED1-CD20-C251-E8F62157945D}"/>
              </a:ext>
            </a:extLst>
          </p:cNvPr>
          <p:cNvPicPr>
            <a:picLocks noChangeAspect="1"/>
          </p:cNvPicPr>
          <p:nvPr userDrawn="1"/>
        </p:nvPicPr>
        <p:blipFill>
          <a:blip r:embed="rId3"/>
          <a:stretch>
            <a:fillRect/>
          </a:stretch>
        </p:blipFill>
        <p:spPr>
          <a:xfrm>
            <a:off x="10897386" y="402609"/>
            <a:ext cx="1093509" cy="745408"/>
          </a:xfrm>
          <a:prstGeom prst="rect">
            <a:avLst/>
          </a:prstGeom>
        </p:spPr>
      </p:pic>
    </p:spTree>
    <p:extLst>
      <p:ext uri="{BB962C8B-B14F-4D97-AF65-F5344CB8AC3E}">
        <p14:creationId xmlns:p14="http://schemas.microsoft.com/office/powerpoint/2010/main" val="613514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alt auf weiß">
    <p:spTree>
      <p:nvGrpSpPr>
        <p:cNvPr id="1" name=""/>
        <p:cNvGrpSpPr/>
        <p:nvPr/>
      </p:nvGrpSpPr>
      <p:grpSpPr>
        <a:xfrm>
          <a:off x="0" y="0"/>
          <a:ext cx="0" cy="0"/>
          <a:chOff x="0" y="0"/>
          <a:chExt cx="0" cy="0"/>
        </a:xfrm>
      </p:grpSpPr>
      <p:sp>
        <p:nvSpPr>
          <p:cNvPr id="2" name="Title 1"/>
          <p:cNvSpPr>
            <a:spLocks noGrp="1"/>
          </p:cNvSpPr>
          <p:nvPr>
            <p:ph type="title"/>
          </p:nvPr>
        </p:nvSpPr>
        <p:spPr>
          <a:xfrm>
            <a:off x="687848" y="233211"/>
            <a:ext cx="9967452" cy="1450757"/>
          </a:xfrm>
          <a:prstGeom prst="rect">
            <a:avLst/>
          </a:prstGeom>
        </p:spPr>
        <p:txBody>
          <a:bodyPr/>
          <a:lstStyle>
            <a:lvl1pPr marL="0">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87848" y="1905000"/>
            <a:ext cx="9967452" cy="4267200"/>
          </a:xfrm>
          <a:prstGeom prst="rect">
            <a:avLst/>
          </a:prstGeom>
        </p:spPr>
        <p:txBody>
          <a:bodyPr/>
          <a:lstStyle>
            <a:lvl2pPr marL="384048" indent="-182880">
              <a:buFont typeface="Wingdings" panose="05000000000000000000" pitchFamily="2" charset="2"/>
              <a:buChar char="§"/>
              <a:defRPr/>
            </a:lvl2pPr>
            <a:lvl3pPr marL="566928" indent="-182880">
              <a:buFont typeface="Arial" panose="020B0604020202020204" pitchFamily="34" charset="0"/>
              <a:buChar char="•"/>
              <a:defRPr/>
            </a:lvl3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Grafik 2" descr="Ein Bild, das Nachthimmel enthält.&#10;&#10;Automatisch generierte Beschreibung">
            <a:extLst>
              <a:ext uri="{FF2B5EF4-FFF2-40B4-BE49-F238E27FC236}">
                <a16:creationId xmlns:a16="http://schemas.microsoft.com/office/drawing/2014/main" id="{BD8E8FA2-B164-F58B-3F43-484C482CAB32}"/>
              </a:ext>
            </a:extLst>
          </p:cNvPr>
          <p:cNvPicPr>
            <a:picLocks noChangeAspect="1"/>
          </p:cNvPicPr>
          <p:nvPr userDrawn="1"/>
        </p:nvPicPr>
        <p:blipFill>
          <a:blip r:embed="rId18"/>
          <a:stretch>
            <a:fillRect/>
          </a:stretch>
        </p:blipFill>
        <p:spPr>
          <a:xfrm>
            <a:off x="0" y="5419917"/>
            <a:ext cx="12192000" cy="1471000"/>
          </a:xfrm>
          <a:prstGeom prst="rect">
            <a:avLst/>
          </a:prstGeom>
        </p:spPr>
      </p:pic>
      <p:sp>
        <p:nvSpPr>
          <p:cNvPr id="15" name="Title Placeholder 1">
            <a:extLst>
              <a:ext uri="{FF2B5EF4-FFF2-40B4-BE49-F238E27FC236}">
                <a16:creationId xmlns:a16="http://schemas.microsoft.com/office/drawing/2014/main" id="{DB2813F2-AC35-4901-AF71-84216868B6C1}"/>
              </a:ext>
            </a:extLst>
          </p:cNvPr>
          <p:cNvSpPr>
            <a:spLocks noGrp="1"/>
          </p:cNvSpPr>
          <p:nvPr>
            <p:ph type="title"/>
          </p:nvPr>
        </p:nvSpPr>
        <p:spPr>
          <a:xfrm>
            <a:off x="687848" y="257596"/>
            <a:ext cx="9966960" cy="890422"/>
          </a:xfrm>
          <a:prstGeom prst="rect">
            <a:avLst/>
          </a:prstGeom>
        </p:spPr>
        <p:txBody>
          <a:bodyPr vert="horz" lIns="91440" tIns="45720" rIns="91440" bIns="45720" rtlCol="0" anchor="b">
            <a:normAutofit/>
          </a:bodyPr>
          <a:lstStyle/>
          <a:p>
            <a:r>
              <a:rPr lang="de-DE"/>
              <a:t>Titelmasterformat durch Klicken bearbeiten</a:t>
            </a:r>
            <a:endParaRPr lang="en-US"/>
          </a:p>
        </p:txBody>
      </p:sp>
      <p:sp>
        <p:nvSpPr>
          <p:cNvPr id="16" name="Text Placeholder 2">
            <a:extLst>
              <a:ext uri="{FF2B5EF4-FFF2-40B4-BE49-F238E27FC236}">
                <a16:creationId xmlns:a16="http://schemas.microsoft.com/office/drawing/2014/main" id="{32706D41-7265-4BAF-A857-521EE72A2071}"/>
              </a:ext>
            </a:extLst>
          </p:cNvPr>
          <p:cNvSpPr>
            <a:spLocks noGrp="1"/>
          </p:cNvSpPr>
          <p:nvPr>
            <p:ph type="body" idx="1"/>
          </p:nvPr>
        </p:nvSpPr>
        <p:spPr>
          <a:xfrm>
            <a:off x="720603" y="1850252"/>
            <a:ext cx="9934205" cy="4342164"/>
          </a:xfrm>
          <a:prstGeom prst="rect">
            <a:avLst/>
          </a:prstGeom>
        </p:spPr>
        <p:txBody>
          <a:bodyPr vert="horz" lIns="0" tIns="45720" rIns="0" bIns="45720" rtlCol="0">
            <a:normAutofit/>
          </a:bodyPr>
          <a:lstStyle/>
          <a:p>
            <a:pPr lvl="0"/>
            <a:r>
              <a:rPr lang="de-DE"/>
              <a:t>Textmasterformat bearbeiten</a:t>
            </a:r>
          </a:p>
          <a:p>
            <a:pPr lvl="1"/>
            <a:r>
              <a:rPr lang="de-DE"/>
              <a:t>Zweite Ebene</a:t>
            </a:r>
          </a:p>
          <a:p>
            <a:pPr lvl="2"/>
            <a:r>
              <a:rPr lang="de-DE"/>
              <a:t>Dritte Ebene</a:t>
            </a:r>
          </a:p>
          <a:p>
            <a:pPr lvl="3"/>
            <a:r>
              <a:rPr lang="de-DE"/>
              <a:t>Vierte Ebene</a:t>
            </a:r>
          </a:p>
        </p:txBody>
      </p:sp>
      <p:sp>
        <p:nvSpPr>
          <p:cNvPr id="17" name="Date Placeholder 3">
            <a:extLst>
              <a:ext uri="{FF2B5EF4-FFF2-40B4-BE49-F238E27FC236}">
                <a16:creationId xmlns:a16="http://schemas.microsoft.com/office/drawing/2014/main" id="{97DF89BC-104B-4372-9E11-AC2565A42E00}"/>
              </a:ext>
            </a:extLst>
          </p:cNvPr>
          <p:cNvSpPr>
            <a:spLocks noGrp="1"/>
          </p:cNvSpPr>
          <p:nvPr>
            <p:ph type="dt" sz="half" idx="2"/>
          </p:nvPr>
        </p:nvSpPr>
        <p:spPr>
          <a:xfrm>
            <a:off x="720603" y="6464721"/>
            <a:ext cx="2472271" cy="365125"/>
          </a:xfrm>
          <a:prstGeom prst="rect">
            <a:avLst/>
          </a:prstGeom>
        </p:spPr>
        <p:txBody>
          <a:bodyPr vert="horz" lIns="91440" tIns="45720" rIns="91440" bIns="45720" rtlCol="0" anchor="ctr"/>
          <a:lstStyle>
            <a:lvl1pPr algn="l">
              <a:defRPr sz="900">
                <a:solidFill>
                  <a:srgbClr val="FFFFFF"/>
                </a:solidFill>
                <a:latin typeface="Arial" panose="020B0604020202020204" pitchFamily="34" charset="0"/>
                <a:cs typeface="Arial" panose="020B0604020202020204" pitchFamily="34" charset="0"/>
              </a:defRPr>
            </a:lvl1pPr>
          </a:lstStyle>
          <a:p>
            <a:r>
              <a:rPr lang="de-DE"/>
              <a:t>02.12.2021</a:t>
            </a:r>
            <a:endParaRPr lang="en-US"/>
          </a:p>
        </p:txBody>
      </p:sp>
      <p:sp>
        <p:nvSpPr>
          <p:cNvPr id="18" name="Footer Placeholder 4">
            <a:extLst>
              <a:ext uri="{FF2B5EF4-FFF2-40B4-BE49-F238E27FC236}">
                <a16:creationId xmlns:a16="http://schemas.microsoft.com/office/drawing/2014/main" id="{AFEEB170-BB24-4317-8442-41ED2AC43A6C}"/>
              </a:ext>
            </a:extLst>
          </p:cNvPr>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cs typeface="Arial" panose="020B0604020202020204" pitchFamily="34" charset="0"/>
              </a:defRPr>
            </a:lvl1pPr>
          </a:lstStyle>
          <a:p>
            <a:endParaRPr lang="en-US"/>
          </a:p>
        </p:txBody>
      </p:sp>
      <p:sp>
        <p:nvSpPr>
          <p:cNvPr id="19" name="Slide Number Placeholder 5">
            <a:extLst>
              <a:ext uri="{FF2B5EF4-FFF2-40B4-BE49-F238E27FC236}">
                <a16:creationId xmlns:a16="http://schemas.microsoft.com/office/drawing/2014/main" id="{F12FB639-64B5-4C3B-AA1D-F5293964376B}"/>
              </a:ext>
            </a:extLst>
          </p:cNvPr>
          <p:cNvSpPr>
            <a:spLocks noGrp="1"/>
          </p:cNvSpPr>
          <p:nvPr>
            <p:ph type="sldNum" sz="quarter" idx="4"/>
          </p:nvPr>
        </p:nvSpPr>
        <p:spPr>
          <a:xfrm>
            <a:off x="9293629" y="6451094"/>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cs typeface="Arial" panose="020B0604020202020204" pitchFamily="34" charset="0"/>
              </a:defRPr>
            </a:lvl1pPr>
          </a:lstStyle>
          <a:p>
            <a:fld id="{4FAB73BC-B049-4115-A692-8D63A059BFB8}" type="slidenum">
              <a:rPr lang="en-US" smtClean="0"/>
              <a:pPr/>
              <a:t>‹#›</a:t>
            </a:fld>
            <a:endParaRPr lang="en-US"/>
          </a:p>
        </p:txBody>
      </p:sp>
      <p:cxnSp>
        <p:nvCxnSpPr>
          <p:cNvPr id="20" name="Straight Connector 9">
            <a:extLst>
              <a:ext uri="{FF2B5EF4-FFF2-40B4-BE49-F238E27FC236}">
                <a16:creationId xmlns:a16="http://schemas.microsoft.com/office/drawing/2014/main" id="{F8CBD3C2-F3E2-4D33-8701-3003472974DE}"/>
              </a:ext>
            </a:extLst>
          </p:cNvPr>
          <p:cNvCxnSpPr/>
          <p:nvPr userDrawn="1"/>
        </p:nvCxnSpPr>
        <p:spPr>
          <a:xfrm>
            <a:off x="687848" y="143838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9FA3B257-3747-A391-5AC3-D4174D599690}"/>
              </a:ext>
            </a:extLst>
          </p:cNvPr>
          <p:cNvPicPr>
            <a:picLocks noChangeAspect="1"/>
          </p:cNvPicPr>
          <p:nvPr userDrawn="1"/>
        </p:nvPicPr>
        <p:blipFill>
          <a:blip r:embed="rId19"/>
          <a:stretch>
            <a:fillRect/>
          </a:stretch>
        </p:blipFill>
        <p:spPr>
          <a:xfrm>
            <a:off x="10897386" y="402609"/>
            <a:ext cx="1093509" cy="745408"/>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60" r:id="rId9"/>
    <p:sldLayoutId id="2147483667" r:id="rId10"/>
    <p:sldLayoutId id="2147483652" r:id="rId11"/>
    <p:sldLayoutId id="2147483653" r:id="rId12"/>
    <p:sldLayoutId id="2147483665" r:id="rId13"/>
    <p:sldLayoutId id="2147483656" r:id="rId14"/>
    <p:sldLayoutId id="2147483657" r:id="rId15"/>
    <p:sldLayoutId id="2147483664" r:id="rId16"/>
  </p:sldLayoutIdLst>
  <p:hf hdr="0" ftr="0" dt="0"/>
  <p:txStyles>
    <p:titleStyle>
      <a:lvl1pPr algn="l" defTabSz="914400" rtl="0" eaLnBrk="1" latinLnBrk="0" hangingPunct="1">
        <a:lnSpc>
          <a:spcPct val="85000"/>
        </a:lnSpc>
        <a:spcBef>
          <a:spcPct val="0"/>
        </a:spcBef>
        <a:buNone/>
        <a:defRPr sz="4000" kern="1200" spc="-50" baseline="0">
          <a:solidFill>
            <a:schemeClr val="bg2">
              <a:lumMod val="25000"/>
            </a:schemeClr>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rebuchet MS" panose="020B0603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onyxtruth.com/2020/05/21/why-the-hood-doesnt-do-stocks/" TargetMode="External"/><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etivist.org/debate/eu-freedom-of-movement" TargetMode="External"/><Relationship Id="rId2" Type="http://schemas.openxmlformats.org/officeDocument/2006/relationships/image" Target="../media/image15.jpe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DF672-82BC-5284-340E-8FC09DFE478B}"/>
              </a:ext>
            </a:extLst>
          </p:cNvPr>
          <p:cNvSpPr>
            <a:spLocks noGrp="1"/>
          </p:cNvSpPr>
          <p:nvPr>
            <p:ph type="title"/>
          </p:nvPr>
        </p:nvSpPr>
        <p:spPr>
          <a:xfrm>
            <a:off x="2779223" y="349063"/>
            <a:ext cx="6633553" cy="1021851"/>
          </a:xfrm>
        </p:spPr>
        <p:txBody>
          <a:bodyPr anchor="ctr"/>
          <a:lstStyle/>
          <a:p>
            <a:pPr algn="ctr"/>
            <a:r>
              <a:rPr lang="en-US" sz="2800" b="1">
                <a:solidFill>
                  <a:schemeClr val="bg1"/>
                </a:solidFill>
                <a:effectLst>
                  <a:outerShdw blurRad="38100" dist="38100" dir="2700000" algn="tl">
                    <a:srgbClr val="000000">
                      <a:alpha val="43137"/>
                    </a:srgbClr>
                  </a:outerShdw>
                </a:effectLst>
              </a:rPr>
              <a:t>Justified and unjustified restrictions to investments under EU Law</a:t>
            </a:r>
            <a:endParaRPr lang="en-GB" sz="2800" b="1">
              <a:solidFill>
                <a:schemeClr val="bg1"/>
              </a:solidFill>
              <a:effectLst>
                <a:outerShdw blurRad="38100" dist="38100" dir="2700000" algn="tl">
                  <a:srgbClr val="000000">
                    <a:alpha val="43137"/>
                  </a:srgbClr>
                </a:outerShdw>
              </a:effectLst>
            </a:endParaRPr>
          </a:p>
        </p:txBody>
      </p:sp>
      <p:sp>
        <p:nvSpPr>
          <p:cNvPr id="4" name="Textplatzhalter 2">
            <a:extLst>
              <a:ext uri="{FF2B5EF4-FFF2-40B4-BE49-F238E27FC236}">
                <a16:creationId xmlns:a16="http://schemas.microsoft.com/office/drawing/2014/main" id="{DB1E3436-1077-5E11-DFAE-73F33FB100DA}"/>
              </a:ext>
            </a:extLst>
          </p:cNvPr>
          <p:cNvSpPr>
            <a:spLocks noGrp="1"/>
          </p:cNvSpPr>
          <p:nvPr>
            <p:ph type="body" sz="half" idx="2"/>
          </p:nvPr>
        </p:nvSpPr>
        <p:spPr>
          <a:xfrm>
            <a:off x="3070576" y="6127864"/>
            <a:ext cx="6779394" cy="680539"/>
          </a:xfrm>
        </p:spPr>
        <p:txBody>
          <a:bodyPr>
            <a:normAutofit fontScale="85000" lnSpcReduction="10000"/>
          </a:bodyPr>
          <a:lstStyle/>
          <a:p>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training material was created under the service contract between the European Commission Directorate-General for Financial Stability, Financial Services and Capital Markets Union </a:t>
            </a:r>
            <a:r>
              <a:rPr lang="hu-HU" sz="1200" dirty="0">
                <a:effectLst/>
                <a:latin typeface="Arial" panose="020B0604020202020204" pitchFamily="34" charset="0"/>
                <a:ea typeface="Times New Roman" panose="02020603050405020304" pitchFamily="18" charset="0"/>
                <a:cs typeface="Times New Roman" panose="02020603050405020304" pitchFamily="18" charset="0"/>
              </a:rPr>
              <a:t>and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the Academy of European Law (contract num</a:t>
            </a:r>
            <a:r>
              <a:rPr lang="en-GB" sz="1200" dirty="0">
                <a:ea typeface="Times New Roman" panose="02020603050405020304" pitchFamily="18" charset="0"/>
                <a:cs typeface="Times New Roman" panose="02020603050405020304" pitchFamily="18" charset="0"/>
              </a:rPr>
              <a:t>ber</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 FISMA/2022/LVP/0010) and finance</a:t>
            </a:r>
            <a:r>
              <a:rPr lang="en-GB" sz="1200" dirty="0">
                <a:ea typeface="Times New Roman" panose="02020603050405020304" pitchFamily="18" charset="0"/>
                <a:cs typeface="Times New Roman" panose="02020603050405020304" pitchFamily="18" charset="0"/>
              </a:rPr>
              <a:t>d by the European Union. </a:t>
            </a:r>
            <a:r>
              <a:rPr lang="en-US" sz="1200" dirty="0">
                <a:ea typeface="Times New Roman" panose="02020603050405020304" pitchFamily="18" charset="0"/>
                <a:cs typeface="Times New Roman" panose="02020603050405020304" pitchFamily="18" charset="0"/>
              </a:rPr>
              <a:t>This document has been prepared for the European Commission however it reflects the views only of the authors, and the European Commission is not liable for any consequence stemming from the reuse of this publication</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782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7E0D-5600-6B00-E77C-8BBC130A2CC0}"/>
              </a:ext>
            </a:extLst>
          </p:cNvPr>
          <p:cNvSpPr>
            <a:spLocks noGrp="1"/>
          </p:cNvSpPr>
          <p:nvPr>
            <p:ph type="title"/>
          </p:nvPr>
        </p:nvSpPr>
        <p:spPr>
          <a:xfrm>
            <a:off x="687848" y="0"/>
            <a:ext cx="9917806" cy="1450757"/>
          </a:xfrm>
        </p:spPr>
        <p:txBody>
          <a:bodyPr/>
          <a:lstStyle/>
          <a:p>
            <a:pPr algn="ctr"/>
            <a:r>
              <a:rPr lang="en-GB" b="1" dirty="0"/>
              <a:t>Freedom of Establishment and Free Movement of Services</a:t>
            </a:r>
          </a:p>
        </p:txBody>
      </p:sp>
      <p:sp>
        <p:nvSpPr>
          <p:cNvPr id="3" name="Content Placeholder 2">
            <a:extLst>
              <a:ext uri="{FF2B5EF4-FFF2-40B4-BE49-F238E27FC236}">
                <a16:creationId xmlns:a16="http://schemas.microsoft.com/office/drawing/2014/main" id="{C9861EA6-E2A2-EF60-FB51-B4B9AA12C87D}"/>
              </a:ext>
            </a:extLst>
          </p:cNvPr>
          <p:cNvSpPr>
            <a:spLocks noGrp="1"/>
          </p:cNvSpPr>
          <p:nvPr>
            <p:ph idx="1"/>
          </p:nvPr>
        </p:nvSpPr>
        <p:spPr>
          <a:xfrm>
            <a:off x="687848" y="1754577"/>
            <a:ext cx="9917806" cy="4267200"/>
          </a:xfrm>
        </p:spPr>
        <p:txBody>
          <a:bodyPr/>
          <a:lstStyle/>
          <a:p>
            <a:pPr marL="0" indent="0" algn="ctr">
              <a:buNone/>
            </a:pPr>
            <a:r>
              <a:rPr lang="en-GB" b="1" dirty="0">
                <a:solidFill>
                  <a:schemeClr val="tx1"/>
                </a:solidFill>
              </a:rPr>
              <a:t>Applicable Rules</a:t>
            </a:r>
          </a:p>
          <a:p>
            <a:pPr marL="0" indent="0">
              <a:buNone/>
            </a:pPr>
            <a:endParaRPr lang="en-GB" dirty="0"/>
          </a:p>
        </p:txBody>
      </p:sp>
      <p:sp>
        <p:nvSpPr>
          <p:cNvPr id="6" name="TextBox 5">
            <a:extLst>
              <a:ext uri="{FF2B5EF4-FFF2-40B4-BE49-F238E27FC236}">
                <a16:creationId xmlns:a16="http://schemas.microsoft.com/office/drawing/2014/main" id="{7C8770A6-7DBD-0799-5AC8-7BBE2A342688}"/>
              </a:ext>
            </a:extLst>
          </p:cNvPr>
          <p:cNvSpPr txBox="1"/>
          <p:nvPr/>
        </p:nvSpPr>
        <p:spPr>
          <a:xfrm>
            <a:off x="6231395" y="2400459"/>
            <a:ext cx="6693031" cy="3737946"/>
          </a:xfrm>
          <a:prstGeom prst="rect">
            <a:avLst/>
          </a:prstGeom>
          <a:noFill/>
        </p:spPr>
        <p:txBody>
          <a:bodyPr wrap="square">
            <a:spAutoFit/>
          </a:bodyPr>
          <a:lstStyle/>
          <a:p>
            <a:pPr marL="688975">
              <a:lnSpc>
                <a:spcPct val="150000"/>
              </a:lnSpc>
              <a:spcBef>
                <a:spcPts val="0"/>
              </a:spcBef>
            </a:pPr>
            <a:r>
              <a:rPr lang="en-US" sz="2000" b="1" dirty="0"/>
              <a:t>Free Movement of Services</a:t>
            </a:r>
          </a:p>
          <a:p>
            <a:pPr marL="688975">
              <a:lnSpc>
                <a:spcPct val="150000"/>
              </a:lnSpc>
              <a:spcBef>
                <a:spcPts val="0"/>
              </a:spcBef>
            </a:pPr>
            <a:endParaRPr lang="en-US" sz="2000" b="1" dirty="0"/>
          </a:p>
          <a:p>
            <a:pPr marL="974725" indent="-285750">
              <a:lnSpc>
                <a:spcPct val="150000"/>
              </a:lnSpc>
              <a:spcBef>
                <a:spcPts val="0"/>
              </a:spcBef>
              <a:buFont typeface="Arial" panose="020B0604020202020204" pitchFamily="34" charset="0"/>
              <a:buChar char="•"/>
            </a:pPr>
            <a:r>
              <a:rPr lang="en-US" sz="2000" b="1" dirty="0"/>
              <a:t>Articles 55-62 TFEU</a:t>
            </a:r>
          </a:p>
          <a:p>
            <a:pPr marL="974725" indent="-285750">
              <a:lnSpc>
                <a:spcPct val="150000"/>
              </a:lnSpc>
              <a:spcBef>
                <a:spcPts val="0"/>
              </a:spcBef>
              <a:buFont typeface="Arial" panose="020B0604020202020204" pitchFamily="34" charset="0"/>
              <a:buChar char="•"/>
            </a:pPr>
            <a:r>
              <a:rPr lang="en-US" sz="2000" dirty="0"/>
              <a:t>Directive 38/2004</a:t>
            </a:r>
            <a:r>
              <a:rPr lang="hu-HU" sz="2000" dirty="0"/>
              <a:t> (</a:t>
            </a:r>
            <a:r>
              <a:rPr lang="en-US" sz="2000" dirty="0"/>
              <a:t>‘CRD’)</a:t>
            </a:r>
          </a:p>
          <a:p>
            <a:pPr marL="974725" indent="-285750">
              <a:lnSpc>
                <a:spcPct val="150000"/>
              </a:lnSpc>
              <a:spcBef>
                <a:spcPts val="0"/>
              </a:spcBef>
              <a:buFont typeface="Arial" panose="020B0604020202020204" pitchFamily="34" charset="0"/>
              <a:buChar char="•"/>
            </a:pPr>
            <a:r>
              <a:rPr lang="en-US" sz="2000" dirty="0"/>
              <a:t>Directive 2005/36 – mutual recognition of professional qualifications </a:t>
            </a:r>
          </a:p>
          <a:p>
            <a:pPr marL="974725" indent="-285750">
              <a:lnSpc>
                <a:spcPct val="150000"/>
              </a:lnSpc>
              <a:buFont typeface="Arial" panose="020B0604020202020204" pitchFamily="34" charset="0"/>
              <a:buChar char="•"/>
            </a:pPr>
            <a:r>
              <a:rPr lang="en-US" sz="2000" dirty="0"/>
              <a:t>Directive 2006/123 (</a:t>
            </a:r>
            <a:r>
              <a:rPr lang="en-US" sz="2000" i="1" dirty="0" err="1"/>
              <a:t>Bolkenstein</a:t>
            </a:r>
            <a:r>
              <a:rPr lang="en-US" sz="2000" i="1" dirty="0"/>
              <a:t>)</a:t>
            </a:r>
            <a:endParaRPr lang="en-US" sz="2000" dirty="0"/>
          </a:p>
          <a:p>
            <a:pPr marL="974725" indent="-285750">
              <a:lnSpc>
                <a:spcPct val="150000"/>
              </a:lnSpc>
              <a:spcBef>
                <a:spcPts val="0"/>
              </a:spcBef>
              <a:buFont typeface="Arial" panose="020B0604020202020204" pitchFamily="34" charset="0"/>
              <a:buChar char="•"/>
            </a:pPr>
            <a:r>
              <a:rPr lang="en-US" sz="2000" dirty="0"/>
              <a:t>CJEU case-law</a:t>
            </a:r>
          </a:p>
        </p:txBody>
      </p:sp>
      <p:sp>
        <p:nvSpPr>
          <p:cNvPr id="5" name="TextBox 4">
            <a:extLst>
              <a:ext uri="{FF2B5EF4-FFF2-40B4-BE49-F238E27FC236}">
                <a16:creationId xmlns:a16="http://schemas.microsoft.com/office/drawing/2014/main" id="{8DE2FF07-722C-8791-81E0-B3040C924A8B}"/>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AD89A15B-B680-1CD9-866A-A946A3F3F840}"/>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10</a:t>
            </a:fld>
            <a:endParaRPr lang="en-US" sz="1000"/>
          </a:p>
        </p:txBody>
      </p:sp>
      <p:sp>
        <p:nvSpPr>
          <p:cNvPr id="4" name="TextBox 3">
            <a:extLst>
              <a:ext uri="{FF2B5EF4-FFF2-40B4-BE49-F238E27FC236}">
                <a16:creationId xmlns:a16="http://schemas.microsoft.com/office/drawing/2014/main" id="{333FECEA-6390-3A5C-42DF-5FBBF2423E22}"/>
              </a:ext>
            </a:extLst>
          </p:cNvPr>
          <p:cNvSpPr txBox="1"/>
          <p:nvPr/>
        </p:nvSpPr>
        <p:spPr>
          <a:xfrm>
            <a:off x="133683" y="2477239"/>
            <a:ext cx="6097712" cy="3276282"/>
          </a:xfrm>
          <a:prstGeom prst="rect">
            <a:avLst/>
          </a:prstGeom>
          <a:noFill/>
        </p:spPr>
        <p:txBody>
          <a:bodyPr wrap="square">
            <a:spAutoFit/>
          </a:bodyPr>
          <a:lstStyle/>
          <a:p>
            <a:pPr marL="688975">
              <a:lnSpc>
                <a:spcPct val="150000"/>
              </a:lnSpc>
              <a:spcBef>
                <a:spcPts val="0"/>
              </a:spcBef>
            </a:pPr>
            <a:r>
              <a:rPr lang="en-US" sz="2000" b="1" dirty="0"/>
              <a:t>Freedom of Establishment</a:t>
            </a:r>
          </a:p>
          <a:p>
            <a:pPr marL="688975">
              <a:lnSpc>
                <a:spcPct val="150000"/>
              </a:lnSpc>
              <a:spcBef>
                <a:spcPts val="0"/>
              </a:spcBef>
            </a:pPr>
            <a:endParaRPr lang="en-US" sz="2000" b="1" dirty="0"/>
          </a:p>
          <a:p>
            <a:pPr marL="974725" indent="-285750">
              <a:lnSpc>
                <a:spcPct val="150000"/>
              </a:lnSpc>
              <a:spcBef>
                <a:spcPts val="0"/>
              </a:spcBef>
              <a:buFont typeface="Arial" panose="020B0604020202020204" pitchFamily="34" charset="0"/>
              <a:buChar char="•"/>
            </a:pPr>
            <a:r>
              <a:rPr lang="en-US" sz="2000" b="1" dirty="0"/>
              <a:t>Articles 49-55 TFEU</a:t>
            </a:r>
          </a:p>
          <a:p>
            <a:pPr marL="974725" indent="-285750">
              <a:lnSpc>
                <a:spcPct val="150000"/>
              </a:lnSpc>
              <a:spcBef>
                <a:spcPts val="0"/>
              </a:spcBef>
              <a:buFont typeface="Arial" panose="020B0604020202020204" pitchFamily="34" charset="0"/>
              <a:buChar char="•"/>
            </a:pPr>
            <a:r>
              <a:rPr lang="en-US" sz="2000" dirty="0"/>
              <a:t>Directive 38/2004</a:t>
            </a:r>
            <a:r>
              <a:rPr lang="hu-HU" sz="2000" dirty="0"/>
              <a:t> (</a:t>
            </a:r>
            <a:r>
              <a:rPr lang="en-US" sz="2000" dirty="0"/>
              <a:t>‘CRD’)</a:t>
            </a:r>
          </a:p>
          <a:p>
            <a:pPr marL="974725" indent="-285750">
              <a:lnSpc>
                <a:spcPct val="150000"/>
              </a:lnSpc>
              <a:spcBef>
                <a:spcPts val="0"/>
              </a:spcBef>
              <a:buFont typeface="Arial" panose="020B0604020202020204" pitchFamily="34" charset="0"/>
              <a:buChar char="•"/>
            </a:pPr>
            <a:r>
              <a:rPr lang="en-US" sz="2000" dirty="0"/>
              <a:t>Directive 2005/36 – mutual recognition of professional qualifications </a:t>
            </a:r>
          </a:p>
          <a:p>
            <a:pPr marL="974725" indent="-285750">
              <a:lnSpc>
                <a:spcPct val="150000"/>
              </a:lnSpc>
              <a:spcBef>
                <a:spcPts val="0"/>
              </a:spcBef>
              <a:buFont typeface="Arial" panose="020B0604020202020204" pitchFamily="34" charset="0"/>
              <a:buChar char="•"/>
            </a:pPr>
            <a:r>
              <a:rPr lang="en-US" sz="2000" dirty="0"/>
              <a:t>CJEU case-law</a:t>
            </a:r>
          </a:p>
        </p:txBody>
      </p:sp>
    </p:spTree>
    <p:extLst>
      <p:ext uri="{BB962C8B-B14F-4D97-AF65-F5344CB8AC3E}">
        <p14:creationId xmlns:p14="http://schemas.microsoft.com/office/powerpoint/2010/main" val="286291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35" y="620511"/>
            <a:ext cx="10988040" cy="1286160"/>
          </a:xfrm>
        </p:spPr>
        <p:txBody>
          <a:bodyPr anchor="b">
            <a:noAutofit/>
          </a:bodyPr>
          <a:lstStyle/>
          <a:p>
            <a:r>
              <a:rPr lang="en-US" sz="3200" dirty="0">
                <a:solidFill>
                  <a:srgbClr val="000000"/>
                </a:solidFill>
              </a:rPr>
              <a:t>Case C-55/94 </a:t>
            </a:r>
            <a:r>
              <a:rPr lang="en-US" sz="3200" i="1" dirty="0" err="1">
                <a:solidFill>
                  <a:srgbClr val="00B050"/>
                </a:solidFill>
              </a:rPr>
              <a:t>Gebhard</a:t>
            </a:r>
            <a:r>
              <a:rPr lang="en-US" sz="3200" dirty="0">
                <a:solidFill>
                  <a:srgbClr val="00B050"/>
                </a:solidFill>
              </a:rPr>
              <a:t> </a:t>
            </a:r>
            <a:r>
              <a:rPr lang="en-US" sz="3200" dirty="0"/>
              <a:t>– German lawyer moves to Italy and establishes himself permanently as ‘</a:t>
            </a:r>
            <a:r>
              <a:rPr lang="en-US" sz="3200" dirty="0" err="1"/>
              <a:t>avvocato</a:t>
            </a:r>
            <a:r>
              <a:rPr lang="en-US" sz="3200" dirty="0"/>
              <a:t>’ </a:t>
            </a:r>
            <a:br>
              <a:rPr lang="en-US" sz="3200" dirty="0"/>
            </a:br>
            <a:endParaRPr lang="en-US" sz="3200" dirty="0"/>
          </a:p>
        </p:txBody>
      </p:sp>
      <p:sp>
        <p:nvSpPr>
          <p:cNvPr id="3" name="Content Placeholder 2"/>
          <p:cNvSpPr>
            <a:spLocks noGrp="1"/>
          </p:cNvSpPr>
          <p:nvPr>
            <p:ph idx="1"/>
          </p:nvPr>
        </p:nvSpPr>
        <p:spPr>
          <a:xfrm>
            <a:off x="-102738" y="1511394"/>
            <a:ext cx="11992303" cy="4647668"/>
          </a:xfrm>
        </p:spPr>
        <p:txBody>
          <a:bodyPr>
            <a:normAutofit fontScale="92500" lnSpcReduction="10000"/>
          </a:bodyPr>
          <a:lstStyle/>
          <a:p>
            <a:pPr marL="654685" indent="0" algn="just">
              <a:spcBef>
                <a:spcPts val="0"/>
              </a:spcBef>
              <a:buNone/>
            </a:pPr>
            <a:endParaRPr lang="en-US" sz="1600" dirty="0">
              <a:solidFill>
                <a:schemeClr val="tx1"/>
              </a:solidFill>
            </a:endParaRPr>
          </a:p>
          <a:p>
            <a:pPr marL="654685" indent="0" algn="just">
              <a:spcBef>
                <a:spcPts val="0"/>
              </a:spcBef>
              <a:buNone/>
            </a:pPr>
            <a:r>
              <a:rPr lang="en-US" sz="1600" dirty="0">
                <a:solidFill>
                  <a:schemeClr val="tx1"/>
                </a:solidFill>
              </a:rPr>
              <a:t>Para. 25:  [T]he concept of establishment within the meaning of the Treaty is therefore a very broad one, </a:t>
            </a:r>
            <a:r>
              <a:rPr lang="en-US" sz="1600" b="1" u="sng" dirty="0">
                <a:solidFill>
                  <a:schemeClr val="tx1"/>
                </a:solidFill>
              </a:rPr>
              <a:t>allowing a Community national to participate, on a stable and continuous basis</a:t>
            </a:r>
            <a:r>
              <a:rPr lang="en-US" sz="1600" dirty="0">
                <a:solidFill>
                  <a:schemeClr val="tx1"/>
                </a:solidFill>
              </a:rPr>
              <a:t>, in the economic life of a Member State other than his/her State of origin and to profit therefrom, so contributing to economic and social interpenetration within the Community in the sphere of activities as self-employed persons (see, to this effect, Case 2/74 </a:t>
            </a:r>
            <a:r>
              <a:rPr lang="en-US" sz="1600" i="1" dirty="0" err="1">
                <a:solidFill>
                  <a:schemeClr val="tx1"/>
                </a:solidFill>
              </a:rPr>
              <a:t>Reyners</a:t>
            </a:r>
            <a:r>
              <a:rPr lang="en-US" sz="1600" i="1" dirty="0">
                <a:solidFill>
                  <a:schemeClr val="tx1"/>
                </a:solidFill>
              </a:rPr>
              <a:t> v. Belgium</a:t>
            </a:r>
            <a:r>
              <a:rPr lang="en-US" sz="1600" dirty="0">
                <a:solidFill>
                  <a:schemeClr val="tx1"/>
                </a:solidFill>
              </a:rPr>
              <a:t> [1974] ECR 631, para. 21).</a:t>
            </a:r>
          </a:p>
          <a:p>
            <a:pPr marL="997585" indent="-342900" algn="just">
              <a:spcBef>
                <a:spcPts val="0"/>
              </a:spcBef>
              <a:buFont typeface="Arial" panose="020B0604020202020204" pitchFamily="34" charset="0"/>
              <a:buChar char="•"/>
            </a:pPr>
            <a:endParaRPr lang="en-US" sz="1600" dirty="0">
              <a:solidFill>
                <a:schemeClr val="tx1"/>
              </a:solidFill>
            </a:endParaRPr>
          </a:p>
          <a:p>
            <a:pPr marL="654685" indent="0" algn="just">
              <a:spcBef>
                <a:spcPts val="0"/>
              </a:spcBef>
              <a:buNone/>
            </a:pPr>
            <a:r>
              <a:rPr lang="en-US" sz="1600" dirty="0">
                <a:solidFill>
                  <a:schemeClr val="tx1"/>
                </a:solidFill>
              </a:rPr>
              <a:t>Para. 27: [T]he temporary nature of the activities in question has to be determined in the light, not only of the duration of the provi­sion of the service, but also </a:t>
            </a:r>
            <a:r>
              <a:rPr lang="en-US" sz="1600" b="1" u="sng" dirty="0">
                <a:solidFill>
                  <a:schemeClr val="tx1"/>
                </a:solidFill>
              </a:rPr>
              <a:t>of its regularity, periodicity or continuity</a:t>
            </a:r>
            <a:r>
              <a:rPr lang="en-US" sz="1600" dirty="0">
                <a:solidFill>
                  <a:schemeClr val="tx1"/>
                </a:solidFill>
              </a:rPr>
              <a:t>. The fact that the provision of services is temporary does not mean that the provider of services within the meaning of the Treaty may not equip himself with some form of infra­structure in the host Member State (including an office, chambers or consulting rooms) in so far as such infrastructure is necessary for the purposes of performing the services in question.</a:t>
            </a:r>
          </a:p>
          <a:p>
            <a:pPr marL="997585" indent="-342900" algn="just">
              <a:spcBef>
                <a:spcPts val="0"/>
              </a:spcBef>
              <a:buFont typeface="Arial" panose="020B0604020202020204" pitchFamily="34" charset="0"/>
              <a:buChar char="•"/>
            </a:pPr>
            <a:endParaRPr lang="en-US" sz="1600" dirty="0">
              <a:solidFill>
                <a:schemeClr val="tx1"/>
              </a:solidFill>
            </a:endParaRPr>
          </a:p>
          <a:p>
            <a:pPr marL="654685" indent="0" algn="just">
              <a:spcBef>
                <a:spcPts val="0"/>
              </a:spcBef>
              <a:buNone/>
            </a:pPr>
            <a:r>
              <a:rPr lang="en-US" sz="1600" dirty="0">
                <a:solidFill>
                  <a:schemeClr val="tx1"/>
                </a:solidFill>
              </a:rPr>
              <a:t>Para. 37: It follows, however, from the Court's case law that national measures liable to hinder or make less attractive the exercise of fundamental freedoms guaranteed by the Treaty must fulfil four conditions: they must be applied in a nondiscriminatory manner; </a:t>
            </a:r>
            <a:r>
              <a:rPr lang="en-US" sz="1600" b="1" u="sng" dirty="0">
                <a:solidFill>
                  <a:schemeClr val="tx1"/>
                </a:solidFill>
              </a:rPr>
              <a:t>they must be justified </a:t>
            </a:r>
            <a:r>
              <a:rPr lang="en-US" sz="1600" dirty="0">
                <a:solidFill>
                  <a:schemeClr val="tx1"/>
                </a:solidFill>
              </a:rPr>
              <a:t>by imperative requirements in the general interest; they must be suitable for securing the attainment of the objective which they pursue; and they must not go beyond what is necessary in order to attain it (see Case C-19/92 </a:t>
            </a:r>
            <a:r>
              <a:rPr lang="en-US" sz="1600" i="1" dirty="0">
                <a:solidFill>
                  <a:schemeClr val="tx1"/>
                </a:solidFill>
              </a:rPr>
              <a:t>Kraus </a:t>
            </a:r>
            <a:r>
              <a:rPr lang="el-GR" sz="1600" i="1" dirty="0">
                <a:solidFill>
                  <a:schemeClr val="tx1"/>
                </a:solidFill>
              </a:rPr>
              <a:t>ν </a:t>
            </a:r>
            <a:r>
              <a:rPr lang="en-US" sz="1600" i="1" dirty="0">
                <a:solidFill>
                  <a:schemeClr val="tx1"/>
                </a:solidFill>
              </a:rPr>
              <a:t>Land Baden-Württemberg </a:t>
            </a:r>
            <a:r>
              <a:rPr lang="en-US" sz="1600" dirty="0">
                <a:solidFill>
                  <a:schemeClr val="tx1"/>
                </a:solidFill>
              </a:rPr>
              <a:t>[1993] ECR I-1663, para. 32).</a:t>
            </a:r>
          </a:p>
          <a:p>
            <a:pPr marL="917575" indent="-342900" algn="just">
              <a:spcBef>
                <a:spcPts val="0"/>
              </a:spcBef>
              <a:buFont typeface="Arial" panose="020B0604020202020204" pitchFamily="34" charset="0"/>
              <a:buChar char="•"/>
            </a:pPr>
            <a:endParaRPr lang="en-US" sz="1600" dirty="0">
              <a:solidFill>
                <a:schemeClr val="tx1"/>
              </a:solidFill>
            </a:endParaRPr>
          </a:p>
          <a:p>
            <a:pPr marL="654685" indent="0" algn="just">
              <a:spcBef>
                <a:spcPts val="0"/>
              </a:spcBef>
              <a:buNone/>
            </a:pPr>
            <a:r>
              <a:rPr lang="en-US" sz="1600" b="1" dirty="0">
                <a:solidFill>
                  <a:schemeClr val="tx1"/>
                </a:solidFill>
              </a:rPr>
              <a:t>Therefore</a:t>
            </a:r>
          </a:p>
          <a:p>
            <a:pPr marL="1290193" lvl="1" indent="-342900" algn="just">
              <a:spcBef>
                <a:spcPts val="0"/>
              </a:spcBef>
              <a:buFont typeface="Arial" panose="020B0604020202020204" pitchFamily="34" charset="0"/>
              <a:buChar char="•"/>
            </a:pPr>
            <a:r>
              <a:rPr lang="en-US" sz="1600" b="1" dirty="0">
                <a:solidFill>
                  <a:schemeClr val="tx1"/>
                </a:solidFill>
              </a:rPr>
              <a:t>establishment: </a:t>
            </a:r>
            <a:r>
              <a:rPr lang="en-US" sz="1600" dirty="0">
                <a:solidFill>
                  <a:schemeClr val="tx1"/>
                </a:solidFill>
              </a:rPr>
              <a:t>an EU national participates in the economic life of another MS on a </a:t>
            </a:r>
            <a:r>
              <a:rPr lang="en-US" sz="1600" b="1" dirty="0">
                <a:solidFill>
                  <a:srgbClr val="FF0000"/>
                </a:solidFill>
              </a:rPr>
              <a:t>stable and continuous basis</a:t>
            </a:r>
            <a:r>
              <a:rPr lang="en-US" sz="1600" b="1" dirty="0"/>
              <a:t> </a:t>
            </a:r>
            <a:r>
              <a:rPr lang="en-US" sz="1600" dirty="0">
                <a:solidFill>
                  <a:schemeClr val="tx1"/>
                </a:solidFill>
              </a:rPr>
              <a:t>(indefinite period) </a:t>
            </a:r>
          </a:p>
          <a:p>
            <a:pPr marL="1290193" lvl="1" indent="-342900" algn="just">
              <a:spcBef>
                <a:spcPts val="0"/>
              </a:spcBef>
              <a:buFont typeface="Arial" panose="020B0604020202020204" pitchFamily="34" charset="0"/>
              <a:buChar char="•"/>
            </a:pPr>
            <a:r>
              <a:rPr lang="en-US" sz="1600" b="1" dirty="0">
                <a:solidFill>
                  <a:schemeClr val="tx1"/>
                </a:solidFill>
              </a:rPr>
              <a:t>Duration: </a:t>
            </a:r>
            <a:r>
              <a:rPr lang="en-US" sz="1600" dirty="0">
                <a:solidFill>
                  <a:schemeClr val="tx1"/>
                </a:solidFill>
              </a:rPr>
              <a:t>regularity, periodicity, continuity is to be taken into account </a:t>
            </a:r>
          </a:p>
          <a:p>
            <a:pPr marL="574675" indent="0" algn="just">
              <a:spcBef>
                <a:spcPts val="0"/>
              </a:spcBef>
              <a:buNone/>
            </a:pPr>
            <a:endParaRPr lang="en-US" sz="1600" b="1" dirty="0"/>
          </a:p>
          <a:p>
            <a:pPr>
              <a:buFont typeface="Arial" pitchFamily="34" charset="0"/>
              <a:buChar char="•"/>
            </a:pPr>
            <a:endParaRPr lang="hu-HU" sz="1400" dirty="0"/>
          </a:p>
        </p:txBody>
      </p:sp>
      <p:sp>
        <p:nvSpPr>
          <p:cNvPr id="6" name="TextBox 5">
            <a:extLst>
              <a:ext uri="{FF2B5EF4-FFF2-40B4-BE49-F238E27FC236}">
                <a16:creationId xmlns:a16="http://schemas.microsoft.com/office/drawing/2014/main" id="{7FBE4849-B4C5-927B-31D6-1C3C3BC817BF}"/>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AB761622-8723-444F-5645-E24815BB0EC9}"/>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11</a:t>
            </a:fld>
            <a:endParaRPr lang="en-US" sz="1000"/>
          </a:p>
        </p:txBody>
      </p:sp>
    </p:spTree>
    <p:extLst>
      <p:ext uri="{BB962C8B-B14F-4D97-AF65-F5344CB8AC3E}">
        <p14:creationId xmlns:p14="http://schemas.microsoft.com/office/powerpoint/2010/main" val="96402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0135" y="104934"/>
            <a:ext cx="4653738" cy="1344975"/>
          </a:xfrm>
        </p:spPr>
        <p:txBody>
          <a:bodyPr>
            <a:normAutofit/>
          </a:bodyPr>
          <a:lstStyle/>
          <a:p>
            <a:r>
              <a:rPr lang="en-US" sz="3500" b="1"/>
              <a:t>What is a service? </a:t>
            </a:r>
          </a:p>
        </p:txBody>
      </p:sp>
      <p:sp>
        <p:nvSpPr>
          <p:cNvPr id="3" name="Content Placeholder 2"/>
          <p:cNvSpPr>
            <a:spLocks noGrp="1"/>
          </p:cNvSpPr>
          <p:nvPr>
            <p:ph idx="1"/>
          </p:nvPr>
        </p:nvSpPr>
        <p:spPr>
          <a:xfrm>
            <a:off x="818831" y="1833649"/>
            <a:ext cx="8062410" cy="4241680"/>
          </a:xfrm>
        </p:spPr>
        <p:txBody>
          <a:bodyPr>
            <a:normAutofit/>
          </a:bodyPr>
          <a:lstStyle/>
          <a:p>
            <a:pPr>
              <a:buFont typeface="Arial" panose="020B0604020202020204" pitchFamily="34" charset="0"/>
              <a:buChar char="•"/>
            </a:pPr>
            <a:endParaRPr lang="en-US" sz="1600" b="1" dirty="0"/>
          </a:p>
          <a:p>
            <a:pPr marL="710248" indent="-342900">
              <a:buFont typeface="Arial" panose="020B0604020202020204" pitchFamily="34" charset="0"/>
              <a:buChar char="•"/>
            </a:pPr>
            <a:r>
              <a:rPr lang="en-US" dirty="0">
                <a:solidFill>
                  <a:schemeClr val="tx1"/>
                </a:solidFill>
              </a:rPr>
              <a:t>Economic activity</a:t>
            </a:r>
          </a:p>
          <a:p>
            <a:pPr marL="710248" indent="-342900">
              <a:buFont typeface="Arial" panose="020B0604020202020204" pitchFamily="34" charset="0"/>
              <a:buChar char="•"/>
            </a:pPr>
            <a:r>
              <a:rPr lang="en-US" dirty="0">
                <a:solidFill>
                  <a:schemeClr val="tx1"/>
                </a:solidFill>
              </a:rPr>
              <a:t>Provided on a</a:t>
            </a:r>
            <a:r>
              <a:rPr lang="en-US" dirty="0"/>
              <a:t> </a:t>
            </a:r>
            <a:r>
              <a:rPr lang="en-US" b="1" dirty="0">
                <a:solidFill>
                  <a:srgbClr val="FF0000"/>
                </a:solidFill>
              </a:rPr>
              <a:t>temporary basis</a:t>
            </a:r>
            <a:r>
              <a:rPr lang="en-US" b="1" dirty="0">
                <a:solidFill>
                  <a:schemeClr val="tx1"/>
                </a:solidFill>
              </a:rPr>
              <a:t>: </a:t>
            </a:r>
            <a:r>
              <a:rPr lang="en-US" i="1" dirty="0" err="1">
                <a:solidFill>
                  <a:srgbClr val="00B050"/>
                </a:solidFill>
              </a:rPr>
              <a:t>Gebhard</a:t>
            </a:r>
            <a:r>
              <a:rPr lang="en-US" i="1" dirty="0">
                <a:solidFill>
                  <a:schemeClr val="tx1"/>
                </a:solidFill>
              </a:rPr>
              <a:t> </a:t>
            </a:r>
            <a:r>
              <a:rPr lang="en-US" dirty="0">
                <a:solidFill>
                  <a:schemeClr val="tx1"/>
                </a:solidFill>
              </a:rPr>
              <a:t>– ‘not only duration, but also its regularity, periodicity or continuity’ </a:t>
            </a:r>
          </a:p>
          <a:p>
            <a:pPr marL="710248" indent="-342900">
              <a:buFont typeface="Arial" panose="020B0604020202020204" pitchFamily="34" charset="0"/>
              <a:buChar char="•"/>
            </a:pPr>
            <a:r>
              <a:rPr lang="en-US" dirty="0">
                <a:solidFill>
                  <a:schemeClr val="tx1"/>
                </a:solidFill>
              </a:rPr>
              <a:t>For</a:t>
            </a:r>
            <a:r>
              <a:rPr lang="en-US" dirty="0"/>
              <a:t> </a:t>
            </a:r>
            <a:r>
              <a:rPr lang="en-US" b="1" dirty="0">
                <a:solidFill>
                  <a:srgbClr val="FF0000"/>
                </a:solidFill>
              </a:rPr>
              <a:t>remuneration</a:t>
            </a:r>
            <a:r>
              <a:rPr lang="en-US" b="1" dirty="0"/>
              <a:t> </a:t>
            </a:r>
            <a:r>
              <a:rPr lang="en-US" dirty="0">
                <a:solidFill>
                  <a:srgbClr val="000000"/>
                </a:solidFill>
              </a:rPr>
              <a:t>and a </a:t>
            </a:r>
            <a:r>
              <a:rPr lang="en-US" b="1" dirty="0">
                <a:solidFill>
                  <a:srgbClr val="FF0000"/>
                </a:solidFill>
              </a:rPr>
              <a:t>cross-border element </a:t>
            </a:r>
            <a:r>
              <a:rPr lang="en-US" dirty="0">
                <a:solidFill>
                  <a:schemeClr val="tx1"/>
                </a:solidFill>
              </a:rPr>
              <a:t>is necessary – service provider, service receiver and the service itself can move </a:t>
            </a:r>
          </a:p>
          <a:p>
            <a:pPr marL="710248" indent="-342900" algn="just">
              <a:buFont typeface="Arial" panose="020B0604020202020204" pitchFamily="34" charset="0"/>
              <a:buChar char="•"/>
            </a:pPr>
            <a:r>
              <a:rPr lang="en-US" dirty="0">
                <a:solidFill>
                  <a:schemeClr val="tx1"/>
                </a:solidFill>
              </a:rPr>
              <a:t>Service provider can have office in host State as long as (s)he is not permanently based there → otherwise it is an establishment</a:t>
            </a:r>
            <a:endParaRPr lang="en-US" dirty="0"/>
          </a:p>
          <a:p>
            <a:pPr marL="710248" indent="-342900">
              <a:buFont typeface="Arial" panose="020B0604020202020204" pitchFamily="34" charset="0"/>
              <a:buChar char="•"/>
            </a:pPr>
            <a:r>
              <a:rPr lang="en-US" b="1" dirty="0">
                <a:solidFill>
                  <a:srgbClr val="FF0000"/>
                </a:solidFill>
              </a:rPr>
              <a:t>Residual character </a:t>
            </a:r>
            <a:r>
              <a:rPr lang="en-US" b="1" dirty="0">
                <a:solidFill>
                  <a:schemeClr val="tx1"/>
                </a:solidFill>
              </a:rPr>
              <a:t>– </a:t>
            </a:r>
            <a:r>
              <a:rPr lang="en-US" dirty="0">
                <a:solidFill>
                  <a:schemeClr val="tx1"/>
                </a:solidFill>
              </a:rPr>
              <a:t>applies when the rules on free movement of goods/workers/establishment do not apply</a:t>
            </a:r>
            <a:endParaRPr lang="hu-HU" b="1" dirty="0">
              <a:solidFill>
                <a:schemeClr val="tx1"/>
              </a:solidFill>
            </a:endParaRPr>
          </a:p>
          <a:p>
            <a:pPr marL="710248" indent="-342900">
              <a:buFont typeface="Arial" panose="020B0604020202020204" pitchFamily="34" charset="0"/>
              <a:buChar char="•"/>
            </a:pPr>
            <a:endParaRPr lang="en-US" b="1" dirty="0"/>
          </a:p>
        </p:txBody>
      </p:sp>
      <p:pic>
        <p:nvPicPr>
          <p:cNvPr id="10242" name="Picture 2" descr="Image result for dentistry">
            <a:extLst>
              <a:ext uri="{FF2B5EF4-FFF2-40B4-BE49-F238E27FC236}">
                <a16:creationId xmlns:a16="http://schemas.microsoft.com/office/drawing/2014/main" id="{E7BB005A-9D69-473F-80E9-93EFF43B38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18287" y="1629095"/>
            <a:ext cx="2561130" cy="170431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netflix">
            <a:extLst>
              <a:ext uri="{FF2B5EF4-FFF2-40B4-BE49-F238E27FC236}">
                <a16:creationId xmlns:a16="http://schemas.microsoft.com/office/drawing/2014/main" id="{9D0D8327-E279-42DE-96D8-5B231558673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218287" y="3731981"/>
            <a:ext cx="2561130" cy="17043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F63D0D-D569-0574-80EB-65A74498E30E}"/>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C9B69C18-FC74-AAF9-3B7E-8FE2A70C91E6}"/>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12</a:t>
            </a:fld>
            <a:endParaRPr lang="en-US" sz="1000"/>
          </a:p>
        </p:txBody>
      </p:sp>
    </p:spTree>
    <p:extLst>
      <p:ext uri="{BB962C8B-B14F-4D97-AF65-F5344CB8AC3E}">
        <p14:creationId xmlns:p14="http://schemas.microsoft.com/office/powerpoint/2010/main" val="27256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ECB9-5671-02F2-9561-BAEA6BF2B9DE}"/>
              </a:ext>
            </a:extLst>
          </p:cNvPr>
          <p:cNvSpPr>
            <a:spLocks noGrp="1"/>
          </p:cNvSpPr>
          <p:nvPr>
            <p:ph type="title"/>
          </p:nvPr>
        </p:nvSpPr>
        <p:spPr>
          <a:xfrm>
            <a:off x="-396794" y="-470863"/>
            <a:ext cx="9994231" cy="1807305"/>
          </a:xfrm>
        </p:spPr>
        <p:txBody>
          <a:bodyPr>
            <a:normAutofit/>
          </a:bodyPr>
          <a:lstStyle/>
          <a:p>
            <a:pPr algn="ctr"/>
            <a:r>
              <a:rPr lang="en-GB" sz="3600" b="1"/>
              <a:t>Free movement of capital and payments </a:t>
            </a:r>
          </a:p>
        </p:txBody>
      </p:sp>
      <p:sp>
        <p:nvSpPr>
          <p:cNvPr id="9" name="Content Placeholder 8">
            <a:extLst>
              <a:ext uri="{FF2B5EF4-FFF2-40B4-BE49-F238E27FC236}">
                <a16:creationId xmlns:a16="http://schemas.microsoft.com/office/drawing/2014/main" id="{B00B55C6-4FE1-0A97-15BF-A3370AF42E67}"/>
              </a:ext>
            </a:extLst>
          </p:cNvPr>
          <p:cNvSpPr>
            <a:spLocks noGrp="1"/>
          </p:cNvSpPr>
          <p:nvPr>
            <p:ph idx="1"/>
          </p:nvPr>
        </p:nvSpPr>
        <p:spPr>
          <a:xfrm>
            <a:off x="290313" y="1807315"/>
            <a:ext cx="11060859" cy="4362257"/>
          </a:xfrm>
        </p:spPr>
        <p:txBody>
          <a:bodyPr>
            <a:normAutofit fontScale="77500" lnSpcReduction="20000"/>
          </a:bodyPr>
          <a:lstStyle/>
          <a:p>
            <a:pPr>
              <a:buFont typeface="Arial" panose="020B0604020202020204" pitchFamily="34" charset="0"/>
              <a:buChar char="•"/>
            </a:pPr>
            <a:r>
              <a:rPr lang="en-US" sz="2200" dirty="0">
                <a:solidFill>
                  <a:schemeClr val="tx1"/>
                </a:solidFill>
                <a:highlight>
                  <a:srgbClr val="FFFF00"/>
                </a:highlight>
              </a:rPr>
              <a:t> Art. 63 TFEU </a:t>
            </a:r>
            <a:r>
              <a:rPr lang="en-US" sz="2200" dirty="0">
                <a:solidFill>
                  <a:schemeClr val="tx1"/>
                </a:solidFill>
              </a:rPr>
              <a:t>- </a:t>
            </a:r>
            <a:r>
              <a:rPr lang="en-GB" sz="2200" dirty="0">
                <a:solidFill>
                  <a:schemeClr val="tx1"/>
                </a:solidFill>
              </a:rPr>
              <a:t>all restrictions on the movement of </a:t>
            </a:r>
            <a:r>
              <a:rPr lang="en-GB" sz="2200" b="1" dirty="0">
                <a:solidFill>
                  <a:schemeClr val="tx1"/>
                </a:solidFill>
              </a:rPr>
              <a:t>capital</a:t>
            </a:r>
            <a:r>
              <a:rPr lang="en-GB" sz="2200" dirty="0">
                <a:solidFill>
                  <a:schemeClr val="tx1"/>
                </a:solidFill>
              </a:rPr>
              <a:t> + </a:t>
            </a:r>
            <a:r>
              <a:rPr lang="en-GB" sz="2200" b="1" dirty="0">
                <a:solidFill>
                  <a:schemeClr val="tx1"/>
                </a:solidFill>
              </a:rPr>
              <a:t>payments</a:t>
            </a:r>
            <a:r>
              <a:rPr lang="en-GB" sz="2200" dirty="0">
                <a:solidFill>
                  <a:schemeClr val="tx1"/>
                </a:solidFill>
              </a:rPr>
              <a:t> “between Member States and between Member States and third countries shall be prohibited”</a:t>
            </a:r>
          </a:p>
          <a:p>
            <a:pPr>
              <a:buFont typeface="Arial" panose="020B0604020202020204" pitchFamily="34" charset="0"/>
              <a:buChar char="•"/>
            </a:pPr>
            <a:r>
              <a:rPr lang="en-GB" sz="2200" b="1" dirty="0">
                <a:solidFill>
                  <a:schemeClr val="tx1"/>
                </a:solidFill>
              </a:rPr>
              <a:t> Territorial Scope: </a:t>
            </a:r>
            <a:r>
              <a:rPr lang="en-GB" sz="2200" dirty="0">
                <a:solidFill>
                  <a:schemeClr val="tx1"/>
                </a:solidFill>
              </a:rPr>
              <a:t>unlike other freedoms, it covers both intra-EU movement </a:t>
            </a:r>
            <a:r>
              <a:rPr lang="en-GB" sz="2200" u="sng" dirty="0">
                <a:solidFill>
                  <a:schemeClr val="tx1"/>
                </a:solidFill>
              </a:rPr>
              <a:t>and</a:t>
            </a:r>
            <a:r>
              <a:rPr lang="en-GB" sz="2200" b="1" dirty="0">
                <a:solidFill>
                  <a:schemeClr val="tx1"/>
                </a:solidFill>
              </a:rPr>
              <a:t> </a:t>
            </a:r>
            <a:r>
              <a:rPr lang="en-GB" sz="2200" dirty="0">
                <a:solidFill>
                  <a:schemeClr val="tx1"/>
                </a:solidFill>
              </a:rPr>
              <a:t>between EU MS and third countries </a:t>
            </a:r>
          </a:p>
          <a:p>
            <a:pPr>
              <a:buFont typeface="Arial" panose="020B0604020202020204" pitchFamily="34" charset="0"/>
              <a:buChar char="•"/>
            </a:pPr>
            <a:r>
              <a:rPr lang="en-US" sz="2200" dirty="0">
                <a:solidFill>
                  <a:schemeClr val="tx1"/>
                </a:solidFill>
              </a:rPr>
              <a:t> Liberalized much later (concerns of capital flight) and contains </a:t>
            </a:r>
            <a:r>
              <a:rPr lang="en-US" sz="2200" b="1" dirty="0">
                <a:solidFill>
                  <a:schemeClr val="tx1"/>
                </a:solidFill>
              </a:rPr>
              <a:t>more derogations </a:t>
            </a:r>
            <a:r>
              <a:rPr lang="en-US" sz="2200" dirty="0">
                <a:solidFill>
                  <a:schemeClr val="tx1"/>
                </a:solidFill>
              </a:rPr>
              <a:t>from it than establishment and services (Arts. 64-65 TFEU)</a:t>
            </a:r>
          </a:p>
          <a:p>
            <a:pPr marL="0" indent="0">
              <a:buNone/>
            </a:pPr>
            <a:r>
              <a:rPr lang="en-US" sz="2200" dirty="0">
                <a:solidFill>
                  <a:schemeClr val="tx1"/>
                </a:solidFill>
              </a:rPr>
              <a:t>Example: Case C-235/17, </a:t>
            </a:r>
            <a:r>
              <a:rPr lang="en-US" sz="2200" b="1" i="1" dirty="0">
                <a:solidFill>
                  <a:srgbClr val="00B050"/>
                </a:solidFill>
              </a:rPr>
              <a:t>Commission v Hungary </a:t>
            </a:r>
            <a:r>
              <a:rPr lang="en-US" sz="2200" i="1" dirty="0">
                <a:solidFill>
                  <a:schemeClr val="tx1"/>
                </a:solidFill>
              </a:rPr>
              <a:t>- </a:t>
            </a:r>
            <a:r>
              <a:rPr lang="en-US" sz="2200" dirty="0">
                <a:solidFill>
                  <a:schemeClr val="tx1"/>
                </a:solidFill>
              </a:rPr>
              <a:t>Case arising out of national legislation extinguishing, without compensation, the rights of usufruct over agricultural and forestry land acquired by legal persons or by natural persons who cannot demonstrate a close family tie with the owner of the land</a:t>
            </a:r>
          </a:p>
          <a:p>
            <a:pPr algn="just">
              <a:buFont typeface="Arial" panose="020B0604020202020204" pitchFamily="34" charset="0"/>
              <a:buChar char="•"/>
            </a:pPr>
            <a:r>
              <a:rPr lang="en-US" sz="2100" dirty="0"/>
              <a:t> Para. 58:  By providing for the extinguishment, by operation of law, of rights of usufruct thus held over agricultural land by nationals of Member States other than Hungary, the contested provision restricts, by virtue of its very subject matter and by reason of that fact alone, the right of the persons concerned to the free movement of capital guaranteed by Article 63 TFEU. Indeed, the contested provision deprives those persons both of the possibility of continuing to enjoy their rights of usufruct, by preventing them, inter alia, from using and farming the land concerned or from letting it to tenant farmers and thereby making money from it, and of the possibility of alienating that right, for example by transferring it back to the owner. That provision is, moreover, liable to deter non-residents from making investments in Hungary in the future (see, to that effect </a:t>
            </a:r>
            <a:r>
              <a:rPr lang="en-US" sz="2100" i="1" dirty="0"/>
              <a:t>SEGRO and </a:t>
            </a:r>
            <a:r>
              <a:rPr lang="en-US" sz="2100" i="1" dirty="0" err="1"/>
              <a:t>Horváth</a:t>
            </a:r>
            <a:r>
              <a:rPr lang="en-US" sz="2100" dirty="0"/>
              <a:t>, C‑52/16 and C‑113/16, paras 62 to 66).</a:t>
            </a:r>
          </a:p>
          <a:p>
            <a:endParaRPr lang="en-US" sz="2000" dirty="0"/>
          </a:p>
        </p:txBody>
      </p:sp>
      <p:sp>
        <p:nvSpPr>
          <p:cNvPr id="4" name="TextBox 3">
            <a:extLst>
              <a:ext uri="{FF2B5EF4-FFF2-40B4-BE49-F238E27FC236}">
                <a16:creationId xmlns:a16="http://schemas.microsoft.com/office/drawing/2014/main" id="{7BA00233-D104-1A07-8AC7-987BB8768F34}"/>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A72CC29C-D0C8-D424-42BE-BEFA8D3FCB29}"/>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13</a:t>
            </a:fld>
            <a:endParaRPr lang="en-US" sz="1000"/>
          </a:p>
        </p:txBody>
      </p:sp>
    </p:spTree>
    <p:extLst>
      <p:ext uri="{BB962C8B-B14F-4D97-AF65-F5344CB8AC3E}">
        <p14:creationId xmlns:p14="http://schemas.microsoft.com/office/powerpoint/2010/main" val="387307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35A8-DC4B-F856-8DE6-367E4D13F276}"/>
              </a:ext>
            </a:extLst>
          </p:cNvPr>
          <p:cNvSpPr>
            <a:spLocks noGrp="1"/>
          </p:cNvSpPr>
          <p:nvPr>
            <p:ph type="title"/>
          </p:nvPr>
        </p:nvSpPr>
        <p:spPr>
          <a:xfrm>
            <a:off x="346229" y="-344536"/>
            <a:ext cx="7151913" cy="1807305"/>
          </a:xfrm>
        </p:spPr>
        <p:txBody>
          <a:bodyPr>
            <a:normAutofit/>
          </a:bodyPr>
          <a:lstStyle/>
          <a:p>
            <a:r>
              <a:rPr lang="en-GB"/>
              <a:t>What is included in ‘capital’?</a:t>
            </a:r>
          </a:p>
        </p:txBody>
      </p:sp>
      <p:sp>
        <p:nvSpPr>
          <p:cNvPr id="3" name="Content Placeholder 2">
            <a:extLst>
              <a:ext uri="{FF2B5EF4-FFF2-40B4-BE49-F238E27FC236}">
                <a16:creationId xmlns:a16="http://schemas.microsoft.com/office/drawing/2014/main" id="{24DC3464-42EB-B024-D82E-EDE1DB2AC8F3}"/>
              </a:ext>
            </a:extLst>
          </p:cNvPr>
          <p:cNvSpPr>
            <a:spLocks noGrp="1"/>
          </p:cNvSpPr>
          <p:nvPr>
            <p:ph idx="1"/>
          </p:nvPr>
        </p:nvSpPr>
        <p:spPr>
          <a:xfrm>
            <a:off x="538480" y="2072640"/>
            <a:ext cx="7569200" cy="4226243"/>
          </a:xfrm>
        </p:spPr>
        <p:txBody>
          <a:bodyPr>
            <a:normAutofit fontScale="92500" lnSpcReduction="10000"/>
          </a:bodyPr>
          <a:lstStyle/>
          <a:p>
            <a:pPr marL="0" indent="0">
              <a:buNone/>
            </a:pPr>
            <a:r>
              <a:rPr lang="en-GB" b="1" dirty="0">
                <a:solidFill>
                  <a:schemeClr val="tx1"/>
                </a:solidFill>
              </a:rPr>
              <a:t>No definition in TFEU , but CJEU cases:</a:t>
            </a:r>
          </a:p>
          <a:p>
            <a:pPr>
              <a:buFont typeface="Arial" panose="020B0604020202020204" pitchFamily="34" charset="0"/>
              <a:buChar char="•"/>
            </a:pPr>
            <a:r>
              <a:rPr lang="en-GB" dirty="0">
                <a:solidFill>
                  <a:schemeClr val="tx1"/>
                </a:solidFill>
              </a:rPr>
              <a:t>‘Capital’ = Investment of funds (Case 308/86 </a:t>
            </a:r>
            <a:r>
              <a:rPr lang="en-GB" i="1" dirty="0">
                <a:solidFill>
                  <a:srgbClr val="7030A0"/>
                </a:solidFill>
              </a:rPr>
              <a:t>Lambert</a:t>
            </a:r>
            <a:r>
              <a:rPr lang="en-GB" dirty="0">
                <a:solidFill>
                  <a:schemeClr val="tx1"/>
                </a:solidFill>
              </a:rPr>
              <a:t>)</a:t>
            </a:r>
          </a:p>
          <a:p>
            <a:pPr marL="1237298" indent="-342900">
              <a:buFont typeface="Arial" panose="020B0604020202020204" pitchFamily="34" charset="0"/>
              <a:buChar char="•"/>
            </a:pPr>
            <a:r>
              <a:rPr lang="en-GB" dirty="0">
                <a:solidFill>
                  <a:schemeClr val="tx1"/>
                </a:solidFill>
              </a:rPr>
              <a:t>Mortgages (C-222/97 </a:t>
            </a:r>
            <a:r>
              <a:rPr lang="en-GB" i="1" dirty="0" err="1">
                <a:solidFill>
                  <a:srgbClr val="7030A0"/>
                </a:solidFill>
              </a:rPr>
              <a:t>Trummer</a:t>
            </a:r>
            <a:r>
              <a:rPr lang="en-GB" dirty="0">
                <a:solidFill>
                  <a:schemeClr val="tx1"/>
                </a:solidFill>
              </a:rPr>
              <a:t>)</a:t>
            </a:r>
          </a:p>
          <a:p>
            <a:pPr marL="1237298" indent="-342900">
              <a:buFont typeface="Arial" panose="020B0604020202020204" pitchFamily="34" charset="0"/>
              <a:buChar char="•"/>
            </a:pPr>
            <a:r>
              <a:rPr lang="en-GB" dirty="0">
                <a:solidFill>
                  <a:schemeClr val="tx1"/>
                </a:solidFill>
              </a:rPr>
              <a:t>Investments in real estate and real property</a:t>
            </a:r>
          </a:p>
          <a:p>
            <a:pPr marL="1237298" indent="-342900">
              <a:buFont typeface="Arial" panose="020B0604020202020204" pitchFamily="34" charset="0"/>
              <a:buChar char="•"/>
            </a:pPr>
            <a:r>
              <a:rPr lang="en-GB" dirty="0">
                <a:solidFill>
                  <a:schemeClr val="tx1"/>
                </a:solidFill>
              </a:rPr>
              <a:t>Direct investments into companies (control) + portfolio investments (shares bought on capital markets)</a:t>
            </a:r>
          </a:p>
          <a:p>
            <a:pPr marL="1237298" indent="-342900">
              <a:buFont typeface="Arial" panose="020B0604020202020204" pitchFamily="34" charset="0"/>
              <a:buChar char="•"/>
            </a:pPr>
            <a:r>
              <a:rPr lang="en-GB" dirty="0">
                <a:solidFill>
                  <a:schemeClr val="tx1"/>
                </a:solidFill>
              </a:rPr>
              <a:t>Inheritances</a:t>
            </a:r>
          </a:p>
          <a:p>
            <a:pPr marL="1237298" indent="-342900">
              <a:buFont typeface="Arial" panose="020B0604020202020204" pitchFamily="34" charset="0"/>
              <a:buChar char="•"/>
            </a:pPr>
            <a:r>
              <a:rPr lang="en-GB" dirty="0">
                <a:solidFill>
                  <a:schemeClr val="tx1"/>
                </a:solidFill>
              </a:rPr>
              <a:t>Gifts in money and kind, etc </a:t>
            </a:r>
          </a:p>
          <a:p>
            <a:pPr marL="1237298" indent="-342900">
              <a:buFont typeface="Arial" panose="020B0604020202020204" pitchFamily="34" charset="0"/>
              <a:buChar char="•"/>
            </a:pPr>
            <a:r>
              <a:rPr lang="en-GB" dirty="0">
                <a:solidFill>
                  <a:schemeClr val="tx1"/>
                </a:solidFill>
              </a:rPr>
              <a:t>Agricultural land (C-370/05 </a:t>
            </a:r>
            <a:r>
              <a:rPr lang="en-GB" i="1" dirty="0" err="1">
                <a:solidFill>
                  <a:srgbClr val="00B050"/>
                </a:solidFill>
              </a:rPr>
              <a:t>Festersen</a:t>
            </a:r>
            <a:r>
              <a:rPr lang="en-GB" dirty="0">
                <a:solidFill>
                  <a:schemeClr val="tx1"/>
                </a:solidFill>
              </a:rPr>
              <a:t>)</a:t>
            </a:r>
          </a:p>
          <a:p>
            <a:pPr>
              <a:buFont typeface="Arial" panose="020B0604020202020204" pitchFamily="34" charset="0"/>
              <a:buChar char="•"/>
            </a:pPr>
            <a:r>
              <a:rPr lang="en-GB" dirty="0">
                <a:solidFill>
                  <a:schemeClr val="tx1"/>
                </a:solidFill>
              </a:rPr>
              <a:t>‘payments’ = current payments of services/goods (Case 308/86 </a:t>
            </a:r>
            <a:r>
              <a:rPr lang="en-GB" i="1" dirty="0">
                <a:solidFill>
                  <a:srgbClr val="7030A0"/>
                </a:solidFill>
              </a:rPr>
              <a:t>Lambert</a:t>
            </a:r>
            <a:r>
              <a:rPr lang="en-GB" dirty="0">
                <a:solidFill>
                  <a:schemeClr val="tx1"/>
                </a:solidFill>
              </a:rPr>
              <a:t>)</a:t>
            </a:r>
          </a:p>
          <a:p>
            <a:endParaRPr lang="en-GB" sz="2000" dirty="0">
              <a:solidFill>
                <a:schemeClr val="tx1"/>
              </a:solidFill>
            </a:endParaRPr>
          </a:p>
          <a:p>
            <a:endParaRPr lang="en-GB" sz="2000" i="1" dirty="0">
              <a:solidFill>
                <a:schemeClr val="tx1"/>
              </a:solidFill>
            </a:endParaRPr>
          </a:p>
          <a:p>
            <a:endParaRPr lang="en-GB" sz="2000" dirty="0">
              <a:solidFill>
                <a:schemeClr val="tx1"/>
              </a:solidFill>
            </a:endParaRPr>
          </a:p>
        </p:txBody>
      </p:sp>
      <p:pic>
        <p:nvPicPr>
          <p:cNvPr id="5" name="Picture 4" descr="A picture containing text, screenshot, colorfulness&#10;&#10;Description automatically generated">
            <a:extLst>
              <a:ext uri="{FF2B5EF4-FFF2-40B4-BE49-F238E27FC236}">
                <a16:creationId xmlns:a16="http://schemas.microsoft.com/office/drawing/2014/main" id="{B18650C6-F330-76FF-1E2C-16BD3F5F84B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591" r="2284"/>
          <a:stretch/>
        </p:blipFill>
        <p:spPr>
          <a:xfrm>
            <a:off x="8269815" y="1462769"/>
            <a:ext cx="3922185" cy="451103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46B3B184-66C5-FE44-97B3-6F6039EAFC55}"/>
              </a:ext>
            </a:extLst>
          </p:cNvPr>
          <p:cNvSpPr txBox="1"/>
          <p:nvPr/>
        </p:nvSpPr>
        <p:spPr>
          <a:xfrm>
            <a:off x="9732673" y="5873771"/>
            <a:ext cx="2459327"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www.onyxtruth.com/2020/05/21/why-the-hood-doesnt-do-stock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
        <p:nvSpPr>
          <p:cNvPr id="7" name="TextBox 6">
            <a:extLst>
              <a:ext uri="{FF2B5EF4-FFF2-40B4-BE49-F238E27FC236}">
                <a16:creationId xmlns:a16="http://schemas.microsoft.com/office/drawing/2014/main" id="{B9E71F8A-B39E-F27D-40C9-274AC5E81E07}"/>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4E533822-3C2F-E2CC-0D7B-7849003E4AAC}"/>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14</a:t>
            </a:fld>
            <a:endParaRPr lang="en-US" sz="1000"/>
          </a:p>
        </p:txBody>
      </p:sp>
    </p:spTree>
    <p:extLst>
      <p:ext uri="{BB962C8B-B14F-4D97-AF65-F5344CB8AC3E}">
        <p14:creationId xmlns:p14="http://schemas.microsoft.com/office/powerpoint/2010/main" val="3627170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337" y="274954"/>
            <a:ext cx="7941325" cy="1062644"/>
          </a:xfrm>
        </p:spPr>
        <p:txBody>
          <a:bodyPr anchor="b">
            <a:normAutofit/>
          </a:bodyPr>
          <a:lstStyle/>
          <a:p>
            <a:r>
              <a:rPr lang="en-US" b="1"/>
              <a:t>What is prohibited?</a:t>
            </a:r>
            <a:endParaRPr lang="hu-HU"/>
          </a:p>
        </p:txBody>
      </p:sp>
      <p:pic>
        <p:nvPicPr>
          <p:cNvPr id="5122" name="Picture 2" descr="Image result for prohibited">
            <a:extLst>
              <a:ext uri="{FF2B5EF4-FFF2-40B4-BE49-F238E27FC236}">
                <a16:creationId xmlns:a16="http://schemas.microsoft.com/office/drawing/2014/main" id="{A546A0DD-13CC-4017-8A03-E9CF5736ED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317" y="2312892"/>
            <a:ext cx="2524860" cy="25248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157177" y="1487782"/>
            <a:ext cx="8503921" cy="4175081"/>
          </a:xfrm>
        </p:spPr>
        <p:txBody>
          <a:bodyPr>
            <a:normAutofit fontScale="47500" lnSpcReduction="20000"/>
          </a:bodyPr>
          <a:lstStyle/>
          <a:p>
            <a:pPr marL="0" indent="0">
              <a:buNone/>
            </a:pPr>
            <a:endParaRPr lang="en-US" b="1" dirty="0"/>
          </a:p>
          <a:p>
            <a:pPr marL="803275"/>
            <a:r>
              <a:rPr lang="hu-HU" sz="3000" dirty="0" err="1">
                <a:solidFill>
                  <a:schemeClr val="tx1"/>
                </a:solidFill>
              </a:rPr>
              <a:t>Prohibition</a:t>
            </a:r>
            <a:r>
              <a:rPr lang="hu-HU" sz="3000" dirty="0">
                <a:solidFill>
                  <a:schemeClr val="tx1"/>
                </a:solidFill>
              </a:rPr>
              <a:t> of </a:t>
            </a:r>
            <a:r>
              <a:rPr lang="hu-HU" sz="3000" b="1" dirty="0" err="1">
                <a:solidFill>
                  <a:schemeClr val="tx1"/>
                </a:solidFill>
              </a:rPr>
              <a:t>direct</a:t>
            </a:r>
            <a:r>
              <a:rPr lang="hu-HU" sz="3000" b="1" dirty="0">
                <a:solidFill>
                  <a:schemeClr val="tx1"/>
                </a:solidFill>
              </a:rPr>
              <a:t> </a:t>
            </a:r>
            <a:r>
              <a:rPr lang="hu-HU" sz="3000" b="1" dirty="0" err="1">
                <a:solidFill>
                  <a:schemeClr val="tx1"/>
                </a:solidFill>
              </a:rPr>
              <a:t>discrimination</a:t>
            </a:r>
            <a:r>
              <a:rPr lang="hu-HU" sz="3000" b="1" dirty="0">
                <a:solidFill>
                  <a:schemeClr val="tx1"/>
                </a:solidFill>
              </a:rPr>
              <a:t> </a:t>
            </a:r>
            <a:r>
              <a:rPr lang="hu-HU" sz="3000" dirty="0">
                <a:solidFill>
                  <a:schemeClr val="tx1"/>
                </a:solidFill>
              </a:rPr>
              <a:t>(</a:t>
            </a:r>
            <a:r>
              <a:rPr lang="hu-HU" sz="3000" dirty="0" err="1">
                <a:solidFill>
                  <a:schemeClr val="tx1"/>
                </a:solidFill>
              </a:rPr>
              <a:t>nationality</a:t>
            </a:r>
            <a:r>
              <a:rPr lang="hu-HU" sz="3000" dirty="0">
                <a:solidFill>
                  <a:schemeClr val="tx1"/>
                </a:solidFill>
              </a:rPr>
              <a:t>) </a:t>
            </a:r>
            <a:r>
              <a:rPr lang="en-GB" sz="3000" dirty="0">
                <a:solidFill>
                  <a:schemeClr val="tx1"/>
                </a:solidFill>
              </a:rPr>
              <a:t>– </a:t>
            </a:r>
            <a:r>
              <a:rPr lang="en-GB" sz="3000" dirty="0">
                <a:solidFill>
                  <a:srgbClr val="000000"/>
                </a:solidFill>
              </a:rPr>
              <a:t>Case C-577/10 </a:t>
            </a:r>
            <a:r>
              <a:rPr lang="en-GB" sz="3000" i="1" dirty="0" err="1">
                <a:solidFill>
                  <a:srgbClr val="00B050"/>
                </a:solidFill>
              </a:rPr>
              <a:t>Limosa</a:t>
            </a:r>
            <a:r>
              <a:rPr lang="en-GB" sz="3000" i="1" dirty="0">
                <a:solidFill>
                  <a:srgbClr val="FF0000"/>
                </a:solidFill>
              </a:rPr>
              <a:t> </a:t>
            </a:r>
            <a:r>
              <a:rPr lang="en-GB" sz="3000" dirty="0">
                <a:solidFill>
                  <a:schemeClr val="tx1"/>
                </a:solidFill>
              </a:rPr>
              <a:t>– service providers from EU MS had to send prior declaration to Belgian authorities  </a:t>
            </a:r>
            <a:endParaRPr lang="hu-HU" sz="3000" dirty="0">
              <a:solidFill>
                <a:schemeClr val="tx1"/>
              </a:solidFill>
            </a:endParaRPr>
          </a:p>
          <a:p>
            <a:pPr marL="628650" indent="0">
              <a:buNone/>
            </a:pPr>
            <a:r>
              <a:rPr lang="hu-HU" sz="3000" dirty="0"/>
              <a:t>		</a:t>
            </a:r>
          </a:p>
          <a:p>
            <a:pPr marL="803275"/>
            <a:r>
              <a:rPr lang="hu-HU" sz="3000" dirty="0" err="1">
                <a:solidFill>
                  <a:schemeClr val="tx1"/>
                </a:solidFill>
              </a:rPr>
              <a:t>Prohibition</a:t>
            </a:r>
            <a:r>
              <a:rPr lang="hu-HU" sz="3000" dirty="0">
                <a:solidFill>
                  <a:schemeClr val="tx1"/>
                </a:solidFill>
              </a:rPr>
              <a:t> of </a:t>
            </a:r>
            <a:r>
              <a:rPr lang="hu-HU" sz="3000" b="1" dirty="0" err="1">
                <a:solidFill>
                  <a:schemeClr val="tx1"/>
                </a:solidFill>
              </a:rPr>
              <a:t>indirect</a:t>
            </a:r>
            <a:r>
              <a:rPr lang="hu-HU" sz="3000" b="1" dirty="0">
                <a:solidFill>
                  <a:schemeClr val="tx1"/>
                </a:solidFill>
              </a:rPr>
              <a:t> </a:t>
            </a:r>
            <a:r>
              <a:rPr lang="hu-HU" sz="3000" b="1" dirty="0" err="1">
                <a:solidFill>
                  <a:schemeClr val="tx1"/>
                </a:solidFill>
              </a:rPr>
              <a:t>discrimination</a:t>
            </a:r>
            <a:r>
              <a:rPr lang="en-US" sz="3000" b="1" dirty="0">
                <a:solidFill>
                  <a:schemeClr val="tx1"/>
                </a:solidFill>
              </a:rPr>
              <a:t> – </a:t>
            </a:r>
            <a:r>
              <a:rPr lang="en-US" sz="3000" dirty="0">
                <a:solidFill>
                  <a:srgbClr val="000000"/>
                </a:solidFill>
              </a:rPr>
              <a:t>Case 33/74</a:t>
            </a:r>
            <a:r>
              <a:rPr lang="en-US" sz="3000" b="1" dirty="0">
                <a:solidFill>
                  <a:srgbClr val="000000"/>
                </a:solidFill>
              </a:rPr>
              <a:t> </a:t>
            </a:r>
            <a:r>
              <a:rPr lang="en-US" sz="3000" i="1" dirty="0">
                <a:solidFill>
                  <a:srgbClr val="7030A0"/>
                </a:solidFill>
              </a:rPr>
              <a:t>van </a:t>
            </a:r>
            <a:r>
              <a:rPr lang="en-US" sz="3000" i="1" dirty="0" err="1">
                <a:solidFill>
                  <a:srgbClr val="7030A0"/>
                </a:solidFill>
              </a:rPr>
              <a:t>Binsbergen</a:t>
            </a:r>
            <a:r>
              <a:rPr lang="en-US" sz="3000" i="1" dirty="0">
                <a:solidFill>
                  <a:srgbClr val="7030A0"/>
                </a:solidFill>
              </a:rPr>
              <a:t> </a:t>
            </a:r>
            <a:r>
              <a:rPr lang="en-US" sz="3000" i="1" dirty="0">
                <a:solidFill>
                  <a:schemeClr val="tx1"/>
                </a:solidFill>
              </a:rPr>
              <a:t>– </a:t>
            </a:r>
            <a:r>
              <a:rPr lang="en-US" sz="3000" dirty="0">
                <a:solidFill>
                  <a:schemeClr val="tx1"/>
                </a:solidFill>
              </a:rPr>
              <a:t>only lawyers resident in the NL could represent clients in NL</a:t>
            </a:r>
            <a:endParaRPr lang="hu-HU" sz="3000" b="1" dirty="0">
              <a:solidFill>
                <a:schemeClr val="tx1"/>
              </a:solidFill>
            </a:endParaRPr>
          </a:p>
          <a:p>
            <a:pPr marL="803275"/>
            <a:endParaRPr lang="hu-HU" sz="3000" b="1" dirty="0"/>
          </a:p>
          <a:p>
            <a:pPr marL="803275"/>
            <a:r>
              <a:rPr lang="hu-HU" sz="3000" b="1" dirty="0">
                <a:solidFill>
                  <a:schemeClr val="tx1"/>
                </a:solidFill>
              </a:rPr>
              <a:t>Non-</a:t>
            </a:r>
            <a:r>
              <a:rPr lang="hu-HU" sz="3000" b="1" dirty="0" err="1">
                <a:solidFill>
                  <a:schemeClr val="tx1"/>
                </a:solidFill>
              </a:rPr>
              <a:t>discriminatory</a:t>
            </a:r>
            <a:r>
              <a:rPr lang="hu-HU" sz="3000" b="1" dirty="0">
                <a:solidFill>
                  <a:schemeClr val="tx1"/>
                </a:solidFill>
              </a:rPr>
              <a:t> </a:t>
            </a:r>
            <a:r>
              <a:rPr lang="hu-HU" sz="3000" b="1" dirty="0" err="1">
                <a:solidFill>
                  <a:schemeClr val="tx1"/>
                </a:solidFill>
              </a:rPr>
              <a:t>impediments</a:t>
            </a:r>
            <a:r>
              <a:rPr lang="hu-HU" sz="3000" b="1" dirty="0">
                <a:solidFill>
                  <a:schemeClr val="tx1"/>
                </a:solidFill>
              </a:rPr>
              <a:t> </a:t>
            </a:r>
            <a:r>
              <a:rPr lang="en-US" sz="3000" b="1" dirty="0">
                <a:solidFill>
                  <a:schemeClr val="tx1"/>
                </a:solidFill>
              </a:rPr>
              <a:t>– </a:t>
            </a:r>
            <a:r>
              <a:rPr lang="en-US" sz="3000" dirty="0">
                <a:solidFill>
                  <a:srgbClr val="000000"/>
                </a:solidFill>
              </a:rPr>
              <a:t>Cases 286/82 and 26/83</a:t>
            </a:r>
            <a:r>
              <a:rPr lang="en-US" sz="3000" b="1" dirty="0">
                <a:solidFill>
                  <a:srgbClr val="000000"/>
                </a:solidFill>
              </a:rPr>
              <a:t> </a:t>
            </a:r>
            <a:r>
              <a:rPr lang="en-US" sz="3000" i="1" dirty="0">
                <a:solidFill>
                  <a:srgbClr val="7030A0"/>
                </a:solidFill>
              </a:rPr>
              <a:t>Luisi and Carbone </a:t>
            </a:r>
            <a:r>
              <a:rPr lang="en-US" sz="3000" i="1" dirty="0">
                <a:solidFill>
                  <a:schemeClr val="tx1"/>
                </a:solidFill>
              </a:rPr>
              <a:t>– </a:t>
            </a:r>
            <a:r>
              <a:rPr lang="en-GB" sz="3000" dirty="0">
                <a:solidFill>
                  <a:schemeClr val="tx1"/>
                </a:solidFill>
              </a:rPr>
              <a:t>Italian rule prohibited crossing the border with a certain amount of money.</a:t>
            </a:r>
          </a:p>
          <a:p>
            <a:pPr marL="803275"/>
            <a:endParaRPr lang="en-GB" sz="3000" b="1" dirty="0">
              <a:solidFill>
                <a:schemeClr val="tx1"/>
              </a:solidFill>
            </a:endParaRPr>
          </a:p>
          <a:p>
            <a:pPr marL="0" indent="0">
              <a:buNone/>
            </a:pPr>
            <a:r>
              <a:rPr lang="en-GB" sz="3200" b="1" dirty="0">
                <a:solidFill>
                  <a:schemeClr val="tx1"/>
                </a:solidFill>
              </a:rPr>
              <a:t>For movement of capital:</a:t>
            </a:r>
          </a:p>
          <a:p>
            <a:pPr>
              <a:buFont typeface="Arial" panose="020B0604020202020204" pitchFamily="34" charset="0"/>
              <a:buChar char="•"/>
            </a:pPr>
            <a:r>
              <a:rPr lang="en-GB" sz="3200" b="1" dirty="0">
                <a:solidFill>
                  <a:schemeClr val="tx1"/>
                </a:solidFill>
              </a:rPr>
              <a:t>Direct and indirect discrimination </a:t>
            </a:r>
            <a:r>
              <a:rPr lang="en-GB" sz="3200" dirty="0">
                <a:solidFill>
                  <a:schemeClr val="tx1"/>
                </a:solidFill>
              </a:rPr>
              <a:t>based on nationality, residence, and place where capital is invested (old Art. 67 EEC Treaty)</a:t>
            </a:r>
            <a:endParaRPr lang="en-GB" sz="3200" dirty="0"/>
          </a:p>
          <a:p>
            <a:pPr>
              <a:buFont typeface="Arial" panose="020B0604020202020204" pitchFamily="34" charset="0"/>
              <a:buChar char="•"/>
            </a:pPr>
            <a:r>
              <a:rPr lang="en-GB" sz="3200" b="1" dirty="0">
                <a:solidFill>
                  <a:schemeClr val="tx1"/>
                </a:solidFill>
              </a:rPr>
              <a:t>Non-discriminatory measures </a:t>
            </a:r>
            <a:r>
              <a:rPr lang="en-GB" sz="3200" dirty="0">
                <a:solidFill>
                  <a:schemeClr val="tx1"/>
                </a:solidFill>
              </a:rPr>
              <a:t>that significantly hinder market access (</a:t>
            </a:r>
            <a:r>
              <a:rPr lang="en-GB" sz="3200" dirty="0">
                <a:solidFill>
                  <a:srgbClr val="000000"/>
                </a:solidFill>
              </a:rPr>
              <a:t>C-98/01, </a:t>
            </a:r>
            <a:r>
              <a:rPr lang="en-GB" sz="3200" i="1" dirty="0">
                <a:solidFill>
                  <a:srgbClr val="7030A0"/>
                </a:solidFill>
              </a:rPr>
              <a:t>Commission v UK </a:t>
            </a:r>
            <a:r>
              <a:rPr lang="en-GB" sz="3200" i="1" dirty="0">
                <a:solidFill>
                  <a:schemeClr val="tx1"/>
                </a:solidFill>
              </a:rPr>
              <a:t>– </a:t>
            </a:r>
            <a:r>
              <a:rPr lang="en-GB" sz="3200" dirty="0">
                <a:solidFill>
                  <a:schemeClr val="tx1"/>
                </a:solidFill>
              </a:rPr>
              <a:t>non-discriminatory rule that prohibited the acquisition of shares above a certain amount)</a:t>
            </a:r>
          </a:p>
          <a:p>
            <a:pPr marL="803275"/>
            <a:endParaRPr lang="hu-HU" sz="3000" b="1" dirty="0">
              <a:solidFill>
                <a:schemeClr val="tx1"/>
              </a:solidFill>
            </a:endParaRPr>
          </a:p>
        </p:txBody>
      </p:sp>
      <p:sp>
        <p:nvSpPr>
          <p:cNvPr id="6" name="TextBox 5">
            <a:extLst>
              <a:ext uri="{FF2B5EF4-FFF2-40B4-BE49-F238E27FC236}">
                <a16:creationId xmlns:a16="http://schemas.microsoft.com/office/drawing/2014/main" id="{F8E70795-111F-2A17-505D-5662F1EE69A8}"/>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865CFEFE-FC08-4B8F-B79E-9C9DCCC1A1CB}"/>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15</a:t>
            </a:fld>
            <a:endParaRPr lang="en-US" sz="1000"/>
          </a:p>
        </p:txBody>
      </p:sp>
    </p:spTree>
    <p:extLst>
      <p:ext uri="{BB962C8B-B14F-4D97-AF65-F5344CB8AC3E}">
        <p14:creationId xmlns:p14="http://schemas.microsoft.com/office/powerpoint/2010/main" val="2181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BBF3A7-6FCB-99BE-36C1-7509DD7CB23D}"/>
              </a:ext>
            </a:extLst>
          </p:cNvPr>
          <p:cNvSpPr>
            <a:spLocks noGrp="1"/>
          </p:cNvSpPr>
          <p:nvPr>
            <p:ph type="title"/>
          </p:nvPr>
        </p:nvSpPr>
        <p:spPr>
          <a:xfrm>
            <a:off x="720602" y="764679"/>
            <a:ext cx="11471397" cy="3566160"/>
          </a:xfrm>
        </p:spPr>
        <p:txBody>
          <a:bodyPr>
            <a:normAutofit/>
          </a:bodyPr>
          <a:lstStyle/>
          <a:p>
            <a:r>
              <a:rPr lang="en-US" sz="3200" dirty="0"/>
              <a:t>II. 2. Justifications to Restrict Free Movement</a:t>
            </a:r>
            <a:endParaRPr lang="en-DE" sz="3200"/>
          </a:p>
        </p:txBody>
      </p:sp>
      <p:sp>
        <p:nvSpPr>
          <p:cNvPr id="9" name="TextBox 8">
            <a:extLst>
              <a:ext uri="{FF2B5EF4-FFF2-40B4-BE49-F238E27FC236}">
                <a16:creationId xmlns:a16="http://schemas.microsoft.com/office/drawing/2014/main" id="{0D897AC8-44BB-B243-29CC-F4EB60E85D93}"/>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C057C077-D696-2E91-9AE6-02215933C96F}"/>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16</a:t>
            </a:fld>
            <a:endParaRPr lang="en-US" sz="1000"/>
          </a:p>
        </p:txBody>
      </p:sp>
    </p:spTree>
    <p:extLst>
      <p:ext uri="{BB962C8B-B14F-4D97-AF65-F5344CB8AC3E}">
        <p14:creationId xmlns:p14="http://schemas.microsoft.com/office/powerpoint/2010/main" val="367273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E2C4-67C0-4A9F-A2E1-B5F8674BA153}"/>
              </a:ext>
            </a:extLst>
          </p:cNvPr>
          <p:cNvSpPr>
            <a:spLocks noGrp="1"/>
          </p:cNvSpPr>
          <p:nvPr>
            <p:ph type="title"/>
          </p:nvPr>
        </p:nvSpPr>
        <p:spPr>
          <a:xfrm>
            <a:off x="1008379" y="274954"/>
            <a:ext cx="10175241" cy="1062644"/>
          </a:xfrm>
        </p:spPr>
        <p:txBody>
          <a:bodyPr anchor="b">
            <a:normAutofit fontScale="90000"/>
          </a:bodyPr>
          <a:lstStyle/>
          <a:p>
            <a:r>
              <a:rPr lang="en-GB" b="1"/>
              <a:t>How to think about Justifications and Derogations </a:t>
            </a:r>
            <a:endParaRPr lang="en-US" b="1"/>
          </a:p>
        </p:txBody>
      </p:sp>
      <p:pic>
        <p:nvPicPr>
          <p:cNvPr id="6146" name="Picture 2" descr="Image result for 3 steps">
            <a:extLst>
              <a:ext uri="{FF2B5EF4-FFF2-40B4-BE49-F238E27FC236}">
                <a16:creationId xmlns:a16="http://schemas.microsoft.com/office/drawing/2014/main" id="{ED4AFFCE-B081-447B-9435-8632F0541C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75520" y="2699040"/>
            <a:ext cx="2524860" cy="23577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684B5A2-25B5-4A44-8C40-4C61345D1909}"/>
              </a:ext>
            </a:extLst>
          </p:cNvPr>
          <p:cNvSpPr>
            <a:spLocks noGrp="1"/>
          </p:cNvSpPr>
          <p:nvPr>
            <p:ph idx="1"/>
          </p:nvPr>
        </p:nvSpPr>
        <p:spPr>
          <a:xfrm>
            <a:off x="4583832" y="2265038"/>
            <a:ext cx="6599787" cy="3952883"/>
          </a:xfrm>
        </p:spPr>
        <p:txBody>
          <a:bodyPr>
            <a:normAutofit fontScale="92500" lnSpcReduction="10000"/>
          </a:bodyPr>
          <a:lstStyle/>
          <a:p>
            <a:r>
              <a:rPr lang="hu-HU" sz="2400" b="1" err="1">
                <a:solidFill>
                  <a:schemeClr val="tx1"/>
                </a:solidFill>
              </a:rPr>
              <a:t>Step</a:t>
            </a:r>
            <a:r>
              <a:rPr lang="hu-HU" sz="2400" b="1">
                <a:solidFill>
                  <a:schemeClr val="tx1"/>
                </a:solidFill>
              </a:rPr>
              <a:t> 1</a:t>
            </a:r>
            <a:r>
              <a:rPr lang="en-US" sz="2400">
                <a:solidFill>
                  <a:schemeClr val="tx1"/>
                </a:solidFill>
              </a:rPr>
              <a:t>: </a:t>
            </a:r>
            <a:r>
              <a:rPr lang="en-US" sz="2400" b="1">
                <a:solidFill>
                  <a:srgbClr val="FF0000"/>
                </a:solidFill>
              </a:rPr>
              <a:t>What type of national measure</a:t>
            </a:r>
            <a:r>
              <a:rPr lang="en-US" sz="2400"/>
              <a:t>? </a:t>
            </a:r>
            <a:r>
              <a:rPr lang="en-US" sz="2400">
                <a:solidFill>
                  <a:schemeClr val="tx1"/>
                </a:solidFill>
              </a:rPr>
              <a:t>(restrictions on the freedom of establishment, free movement of services or capital)</a:t>
            </a:r>
          </a:p>
          <a:p>
            <a:endParaRPr lang="en-US" sz="2400"/>
          </a:p>
          <a:p>
            <a:r>
              <a:rPr lang="en-US" sz="2400" b="1">
                <a:solidFill>
                  <a:schemeClr val="tx1"/>
                </a:solidFill>
              </a:rPr>
              <a:t>Step 2: </a:t>
            </a:r>
            <a:r>
              <a:rPr lang="en-US" sz="2400" b="1">
                <a:solidFill>
                  <a:srgbClr val="FF0000"/>
                </a:solidFill>
              </a:rPr>
              <a:t>What type of a breach? </a:t>
            </a:r>
            <a:r>
              <a:rPr lang="en-US" sz="2400">
                <a:solidFill>
                  <a:schemeClr val="tx1"/>
                </a:solidFill>
              </a:rPr>
              <a:t>(directly or indirectly discriminatory or impediment to market access?)</a:t>
            </a:r>
          </a:p>
          <a:p>
            <a:endParaRPr lang="en-US" sz="2400"/>
          </a:p>
          <a:p>
            <a:r>
              <a:rPr lang="en-US" sz="2400" b="1">
                <a:solidFill>
                  <a:schemeClr val="tx1"/>
                </a:solidFill>
              </a:rPr>
              <a:t>Step 3: </a:t>
            </a:r>
            <a:r>
              <a:rPr lang="en-US" sz="2400" b="1">
                <a:solidFill>
                  <a:srgbClr val="FF0000"/>
                </a:solidFill>
              </a:rPr>
              <a:t>Can the breach be justified? </a:t>
            </a:r>
            <a:r>
              <a:rPr lang="en-US" sz="2400">
                <a:solidFill>
                  <a:schemeClr val="tx1"/>
                </a:solidFill>
              </a:rPr>
              <a:t>(express derogations and/or case-law public interest requirements if </a:t>
            </a:r>
            <a:r>
              <a:rPr lang="en-US" sz="2400" u="sng">
                <a:solidFill>
                  <a:schemeClr val="tx1"/>
                </a:solidFill>
              </a:rPr>
              <a:t>proportional</a:t>
            </a:r>
            <a:r>
              <a:rPr lang="en-US" sz="2400">
                <a:solidFill>
                  <a:schemeClr val="tx1"/>
                </a:solidFill>
              </a:rPr>
              <a:t>)</a:t>
            </a:r>
            <a:endParaRPr lang="en-US" sz="2400" b="1">
              <a:solidFill>
                <a:schemeClr val="tx1"/>
              </a:solidFill>
            </a:endParaRPr>
          </a:p>
        </p:txBody>
      </p:sp>
      <p:sp>
        <p:nvSpPr>
          <p:cNvPr id="6" name="TextBox 5">
            <a:extLst>
              <a:ext uri="{FF2B5EF4-FFF2-40B4-BE49-F238E27FC236}">
                <a16:creationId xmlns:a16="http://schemas.microsoft.com/office/drawing/2014/main" id="{1DF633E8-DB12-4D3D-DEBA-030F2CF5ACCA}"/>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7DE86F8-B12A-5F64-EE91-C9EDBE6F7EF9}"/>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17</a:t>
            </a:fld>
            <a:endParaRPr lang="en-US" sz="1000"/>
          </a:p>
        </p:txBody>
      </p:sp>
    </p:spTree>
    <p:extLst>
      <p:ext uri="{BB962C8B-B14F-4D97-AF65-F5344CB8AC3E}">
        <p14:creationId xmlns:p14="http://schemas.microsoft.com/office/powerpoint/2010/main" val="233649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B4B1-CBB8-4279-87D7-1CC8F148B423}"/>
              </a:ext>
            </a:extLst>
          </p:cNvPr>
          <p:cNvSpPr>
            <a:spLocks noGrp="1"/>
          </p:cNvSpPr>
          <p:nvPr>
            <p:ph type="title"/>
          </p:nvPr>
        </p:nvSpPr>
        <p:spPr>
          <a:xfrm>
            <a:off x="683394" y="67366"/>
            <a:ext cx="5645739" cy="1324907"/>
          </a:xfrm>
        </p:spPr>
        <p:txBody>
          <a:bodyPr>
            <a:normAutofit/>
          </a:bodyPr>
          <a:lstStyle/>
          <a:p>
            <a:r>
              <a:rPr lang="en-US" b="1">
                <a:solidFill>
                  <a:srgbClr val="3B3B55"/>
                </a:solidFill>
              </a:rPr>
              <a:t>The Justifications</a:t>
            </a:r>
          </a:p>
        </p:txBody>
      </p:sp>
      <p:sp>
        <p:nvSpPr>
          <p:cNvPr id="3" name="Content Placeholder 2">
            <a:extLst>
              <a:ext uri="{FF2B5EF4-FFF2-40B4-BE49-F238E27FC236}">
                <a16:creationId xmlns:a16="http://schemas.microsoft.com/office/drawing/2014/main" id="{6898065B-727A-4EE5-8D43-8EA22B8FC7A6}"/>
              </a:ext>
            </a:extLst>
          </p:cNvPr>
          <p:cNvSpPr>
            <a:spLocks noGrp="1"/>
          </p:cNvSpPr>
          <p:nvPr>
            <p:ph idx="1"/>
          </p:nvPr>
        </p:nvSpPr>
        <p:spPr>
          <a:xfrm>
            <a:off x="392497" y="1703392"/>
            <a:ext cx="7335520" cy="3928139"/>
          </a:xfrm>
        </p:spPr>
        <p:txBody>
          <a:bodyPr>
            <a:normAutofit/>
          </a:bodyPr>
          <a:lstStyle/>
          <a:p>
            <a:pPr marL="514350" indent="-514350">
              <a:buAutoNum type="arabicPeriod"/>
            </a:pPr>
            <a:r>
              <a:rPr lang="en-US" b="1" dirty="0">
                <a:solidFill>
                  <a:srgbClr val="FF0000"/>
                </a:solidFill>
              </a:rPr>
              <a:t>Express Justifications (exhaustive list)</a:t>
            </a:r>
          </a:p>
          <a:p>
            <a:pPr marL="0" indent="0">
              <a:buNone/>
            </a:pPr>
            <a:r>
              <a:rPr lang="en-US" dirty="0">
                <a:solidFill>
                  <a:srgbClr val="000000"/>
                </a:solidFill>
              </a:rPr>
              <a:t>[Art. 45.3 (workers); Art. 52 (establishment); Art. 62 (services), Arts. 27-29 Dir 2004/38]: </a:t>
            </a:r>
          </a:p>
          <a:p>
            <a:pPr lvl="1">
              <a:buFont typeface="Wingdings" pitchFamily="2" charset="2"/>
              <a:buChar char="§"/>
            </a:pPr>
            <a:r>
              <a:rPr lang="en-US" sz="2100" dirty="0">
                <a:solidFill>
                  <a:srgbClr val="000000"/>
                </a:solidFill>
              </a:rPr>
              <a:t>public health</a:t>
            </a:r>
          </a:p>
          <a:p>
            <a:pPr lvl="1">
              <a:buFont typeface="Wingdings" pitchFamily="2" charset="2"/>
              <a:buChar char="§"/>
            </a:pPr>
            <a:r>
              <a:rPr lang="en-US" sz="2100" dirty="0">
                <a:solidFill>
                  <a:srgbClr val="000000"/>
                </a:solidFill>
              </a:rPr>
              <a:t>public security</a:t>
            </a:r>
          </a:p>
          <a:p>
            <a:pPr lvl="1">
              <a:buFont typeface="Wingdings" pitchFamily="2" charset="2"/>
              <a:buChar char="§"/>
            </a:pPr>
            <a:r>
              <a:rPr lang="en-US" sz="2100" dirty="0">
                <a:solidFill>
                  <a:srgbClr val="000000"/>
                </a:solidFill>
              </a:rPr>
              <a:t>public policy</a:t>
            </a:r>
          </a:p>
          <a:p>
            <a:pPr marL="342900" lvl="1" indent="0">
              <a:buNone/>
            </a:pPr>
            <a:endParaRPr lang="en-US" sz="2100" dirty="0">
              <a:solidFill>
                <a:srgbClr val="000000"/>
              </a:solidFill>
            </a:endParaRPr>
          </a:p>
          <a:p>
            <a:pPr marL="342900" lvl="1" indent="0">
              <a:buNone/>
            </a:pPr>
            <a:r>
              <a:rPr lang="en-US" sz="2100" b="1" dirty="0">
                <a:solidFill>
                  <a:srgbClr val="000000"/>
                </a:solidFill>
                <a:highlight>
                  <a:srgbClr val="FFFF00"/>
                </a:highlight>
              </a:rPr>
              <a:t>They can justify any type of treatment!: directly/indirectly discriminatory + impediments to market access</a:t>
            </a:r>
          </a:p>
          <a:p>
            <a:pPr marL="342900" lvl="1" indent="0">
              <a:buNone/>
            </a:pPr>
            <a:endParaRPr lang="en-US" sz="2100" b="1" dirty="0">
              <a:solidFill>
                <a:srgbClr val="3B3B55"/>
              </a:solidFill>
            </a:endParaRPr>
          </a:p>
          <a:p>
            <a:pPr marL="457200" indent="-457200">
              <a:buAutoNum type="arabicPeriod" startAt="2"/>
            </a:pPr>
            <a:endParaRPr lang="en-US" b="1" dirty="0">
              <a:solidFill>
                <a:srgbClr val="3B3B55"/>
              </a:solidFill>
            </a:endParaRPr>
          </a:p>
        </p:txBody>
      </p:sp>
      <p:pic>
        <p:nvPicPr>
          <p:cNvPr id="7170" name="Picture 2" descr="A person wearing a hat&#10;&#10;Description automatically generated">
            <a:extLst>
              <a:ext uri="{FF2B5EF4-FFF2-40B4-BE49-F238E27FC236}">
                <a16:creationId xmlns:a16="http://schemas.microsoft.com/office/drawing/2014/main" id="{977E5573-FDA3-4930-9B19-53BC9CF795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47" r="22699" b="-1"/>
          <a:stretch/>
        </p:blipFill>
        <p:spPr bwMode="auto">
          <a:xfrm>
            <a:off x="8775355" y="1787385"/>
            <a:ext cx="1989319" cy="360684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F04A66F-B05E-45A1-9455-C766B451A666}"/>
              </a:ext>
            </a:extLst>
          </p:cNvPr>
          <p:cNvSpPr>
            <a:spLocks noGrp="1"/>
          </p:cNvSpPr>
          <p:nvPr>
            <p:ph type="sldNum" sz="quarter" idx="12"/>
          </p:nvPr>
        </p:nvSpPr>
        <p:spPr>
          <a:xfrm>
            <a:off x="7981950" y="6240851"/>
            <a:ext cx="2057400" cy="365125"/>
          </a:xfrm>
        </p:spPr>
        <p:txBody>
          <a:bodyPr>
            <a:normAutofit/>
          </a:bodyPr>
          <a:lstStyle/>
          <a:p>
            <a:pPr>
              <a:spcAft>
                <a:spcPts val="600"/>
              </a:spcAft>
              <a:defRPr/>
            </a:pPr>
            <a:fld id="{9C8124D2-5632-45EB-BB3C-6D21D5E5A33C}" type="slidenum">
              <a:rPr lang="da-DK">
                <a:solidFill>
                  <a:srgbClr val="3B3B55"/>
                </a:solidFill>
              </a:rPr>
              <a:pPr>
                <a:spcAft>
                  <a:spcPts val="600"/>
                </a:spcAft>
                <a:defRPr/>
              </a:pPr>
              <a:t>18</a:t>
            </a:fld>
            <a:endParaRPr lang="da-DK">
              <a:solidFill>
                <a:srgbClr val="3B3B55"/>
              </a:solidFill>
            </a:endParaRPr>
          </a:p>
        </p:txBody>
      </p:sp>
      <p:sp>
        <p:nvSpPr>
          <p:cNvPr id="6" name="TextBox 5">
            <a:extLst>
              <a:ext uri="{FF2B5EF4-FFF2-40B4-BE49-F238E27FC236}">
                <a16:creationId xmlns:a16="http://schemas.microsoft.com/office/drawing/2014/main" id="{823D4BE7-020D-40A9-1CFE-686629DA59C2}"/>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BA32AD4-0C31-7900-095F-5B02BB6B4F8B}"/>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18</a:t>
            </a:fld>
            <a:endParaRPr lang="en-US" sz="1000"/>
          </a:p>
        </p:txBody>
      </p:sp>
    </p:spTree>
    <p:extLst>
      <p:ext uri="{BB962C8B-B14F-4D97-AF65-F5344CB8AC3E}">
        <p14:creationId xmlns:p14="http://schemas.microsoft.com/office/powerpoint/2010/main" val="352202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FB4B1-CBB8-4279-87D7-1CC8F148B423}"/>
              </a:ext>
            </a:extLst>
          </p:cNvPr>
          <p:cNvSpPr>
            <a:spLocks noGrp="1"/>
          </p:cNvSpPr>
          <p:nvPr>
            <p:ph type="title"/>
          </p:nvPr>
        </p:nvSpPr>
        <p:spPr>
          <a:xfrm>
            <a:off x="914400" y="28574"/>
            <a:ext cx="4504644" cy="1324907"/>
          </a:xfrm>
        </p:spPr>
        <p:txBody>
          <a:bodyPr>
            <a:normAutofit/>
          </a:bodyPr>
          <a:lstStyle/>
          <a:p>
            <a:r>
              <a:rPr lang="en-US" b="1">
                <a:solidFill>
                  <a:srgbClr val="41455E"/>
                </a:solidFill>
              </a:rPr>
              <a:t>The Justifications</a:t>
            </a:r>
          </a:p>
        </p:txBody>
      </p:sp>
      <p:sp>
        <p:nvSpPr>
          <p:cNvPr id="3" name="Content Placeholder 2">
            <a:extLst>
              <a:ext uri="{FF2B5EF4-FFF2-40B4-BE49-F238E27FC236}">
                <a16:creationId xmlns:a16="http://schemas.microsoft.com/office/drawing/2014/main" id="{6898065B-727A-4EE5-8D43-8EA22B8FC7A6}"/>
              </a:ext>
            </a:extLst>
          </p:cNvPr>
          <p:cNvSpPr>
            <a:spLocks noGrp="1"/>
          </p:cNvSpPr>
          <p:nvPr>
            <p:ph idx="1"/>
          </p:nvPr>
        </p:nvSpPr>
        <p:spPr>
          <a:xfrm>
            <a:off x="689811" y="1799645"/>
            <a:ext cx="5767659" cy="3928139"/>
          </a:xfrm>
        </p:spPr>
        <p:txBody>
          <a:bodyPr>
            <a:normAutofit/>
          </a:bodyPr>
          <a:lstStyle/>
          <a:p>
            <a:pPr marL="342900" lvl="1" indent="0">
              <a:buNone/>
            </a:pPr>
            <a:endParaRPr lang="en-US" sz="2100" b="1">
              <a:solidFill>
                <a:srgbClr val="41455E"/>
              </a:solidFill>
            </a:endParaRPr>
          </a:p>
          <a:p>
            <a:pPr marL="457200" indent="-457200">
              <a:buAutoNum type="arabicPeriod" startAt="2"/>
            </a:pPr>
            <a:r>
              <a:rPr lang="en-US" b="1">
                <a:solidFill>
                  <a:srgbClr val="FF0000"/>
                </a:solidFill>
              </a:rPr>
              <a:t>Public service/exercise official authority </a:t>
            </a:r>
          </a:p>
          <a:p>
            <a:pPr marL="0" indent="0">
              <a:buNone/>
            </a:pPr>
            <a:r>
              <a:rPr lang="en-US">
                <a:solidFill>
                  <a:srgbClr val="000000"/>
                </a:solidFill>
              </a:rPr>
              <a:t>[Art. 45.4 TFEU (workers); Art. 51 (establishment); Art. 62 (services)]</a:t>
            </a:r>
            <a:r>
              <a:rPr lang="en-US" b="1">
                <a:solidFill>
                  <a:srgbClr val="000000"/>
                </a:solidFill>
              </a:rPr>
              <a:t>   </a:t>
            </a:r>
          </a:p>
          <a:p>
            <a:pPr marL="0" indent="0">
              <a:buNone/>
            </a:pPr>
            <a:endParaRPr lang="en-US" b="1">
              <a:solidFill>
                <a:srgbClr val="000000"/>
              </a:solidFill>
            </a:endParaRPr>
          </a:p>
          <a:p>
            <a:pPr marL="0" indent="0">
              <a:buNone/>
            </a:pPr>
            <a:r>
              <a:rPr lang="en-US" b="1">
                <a:solidFill>
                  <a:srgbClr val="000000"/>
                </a:solidFill>
                <a:highlight>
                  <a:srgbClr val="FFFF00"/>
                </a:highlight>
              </a:rPr>
              <a:t>They can justify any type of treatment!: directly/indirectly discriminatory + impediments to market access</a:t>
            </a:r>
          </a:p>
          <a:p>
            <a:pPr marL="457200" indent="-457200">
              <a:buAutoNum type="arabicPeriod" startAt="2"/>
            </a:pPr>
            <a:endParaRPr lang="en-US" b="1">
              <a:solidFill>
                <a:srgbClr val="41455E"/>
              </a:solidFill>
            </a:endParaRPr>
          </a:p>
        </p:txBody>
      </p:sp>
      <p:pic>
        <p:nvPicPr>
          <p:cNvPr id="7172" name="Picture 4" descr="Image result for public services">
            <a:extLst>
              <a:ext uri="{FF2B5EF4-FFF2-40B4-BE49-F238E27FC236}">
                <a16:creationId xmlns:a16="http://schemas.microsoft.com/office/drawing/2014/main" id="{8F04B313-03CC-4ACE-97C1-24C2FD5016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80" r="21766"/>
          <a:stretch/>
        </p:blipFill>
        <p:spPr bwMode="auto">
          <a:xfrm>
            <a:off x="7473636" y="1718169"/>
            <a:ext cx="2089217" cy="37879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25CC3E-28CC-263A-ED20-253BB3B96BA8}"/>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7EB36F15-4902-B941-3B39-085161C1528C}"/>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19</a:t>
            </a:fld>
            <a:endParaRPr lang="en-US" sz="1000"/>
          </a:p>
        </p:txBody>
      </p:sp>
    </p:spTree>
    <p:extLst>
      <p:ext uri="{BB962C8B-B14F-4D97-AF65-F5344CB8AC3E}">
        <p14:creationId xmlns:p14="http://schemas.microsoft.com/office/powerpoint/2010/main" val="329626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397F-3979-370F-CD65-0B78939E80CC}"/>
              </a:ext>
            </a:extLst>
          </p:cNvPr>
          <p:cNvSpPr>
            <a:spLocks noGrp="1"/>
          </p:cNvSpPr>
          <p:nvPr>
            <p:ph type="title"/>
          </p:nvPr>
        </p:nvSpPr>
        <p:spPr>
          <a:xfrm>
            <a:off x="792687" y="4367821"/>
            <a:ext cx="4063094" cy="786158"/>
          </a:xfrm>
        </p:spPr>
        <p:txBody>
          <a:bodyPr>
            <a:noAutofit/>
          </a:bodyPr>
          <a:lstStyle/>
          <a:p>
            <a:pPr algn="ctr"/>
            <a:r>
              <a:rPr lang="en-GB" sz="2800" dirty="0"/>
              <a:t>If intra-EU BITs cannot protect intra-EU investors anymore, what substantive and procedural guarantees does </a:t>
            </a:r>
            <a:r>
              <a:rPr lang="en-GB" sz="2800" u="sng" dirty="0"/>
              <a:t>EU Law </a:t>
            </a:r>
            <a:r>
              <a:rPr lang="en-GB" sz="2800" dirty="0"/>
              <a:t>offer?</a:t>
            </a:r>
          </a:p>
        </p:txBody>
      </p:sp>
      <p:graphicFrame>
        <p:nvGraphicFramePr>
          <p:cNvPr id="5" name="Content Placeholder 2">
            <a:extLst>
              <a:ext uri="{FF2B5EF4-FFF2-40B4-BE49-F238E27FC236}">
                <a16:creationId xmlns:a16="http://schemas.microsoft.com/office/drawing/2014/main" id="{66E0BEFA-F5F5-799E-8669-4DA03884860C}"/>
              </a:ext>
            </a:extLst>
          </p:cNvPr>
          <p:cNvGraphicFramePr>
            <a:graphicFrameLocks noGrp="1"/>
          </p:cNvGraphicFramePr>
          <p:nvPr>
            <p:ph idx="1"/>
            <p:extLst>
              <p:ext uri="{D42A27DB-BD31-4B8C-83A1-F6EECF244321}">
                <p14:modId xmlns:p14="http://schemas.microsoft.com/office/powerpoint/2010/main" val="512450343"/>
              </p:ext>
            </p:extLst>
          </p:nvPr>
        </p:nvGraphicFramePr>
        <p:xfrm>
          <a:off x="5671574" y="1778531"/>
          <a:ext cx="5954044"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3037E1B-EC3A-0ED2-33A5-4A53B1A6F3EB}"/>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5E5CADE6-6487-9FB1-2545-657BBA5C5B20}"/>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a:t>
            </a:fld>
            <a:endParaRPr lang="en-US" sz="1000"/>
          </a:p>
        </p:txBody>
      </p:sp>
    </p:spTree>
    <p:extLst>
      <p:ext uri="{BB962C8B-B14F-4D97-AF65-F5344CB8AC3E}">
        <p14:creationId xmlns:p14="http://schemas.microsoft.com/office/powerpoint/2010/main" val="424103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E9C4-EE69-468A-9C98-6F981E9C3355}"/>
              </a:ext>
            </a:extLst>
          </p:cNvPr>
          <p:cNvSpPr>
            <a:spLocks noGrp="1"/>
          </p:cNvSpPr>
          <p:nvPr>
            <p:ph type="title"/>
          </p:nvPr>
        </p:nvSpPr>
        <p:spPr>
          <a:xfrm>
            <a:off x="2493264" y="185940"/>
            <a:ext cx="3796884" cy="1499616"/>
          </a:xfrm>
        </p:spPr>
        <p:txBody>
          <a:bodyPr>
            <a:normAutofit/>
          </a:bodyPr>
          <a:lstStyle/>
          <a:p>
            <a:r>
              <a:rPr lang="en-US" b="1">
                <a:solidFill>
                  <a:srgbClr val="FFFFFF"/>
                </a:solidFill>
              </a:rPr>
              <a:t>The Justifications</a:t>
            </a:r>
            <a:endParaRPr lang="en-US">
              <a:solidFill>
                <a:srgbClr val="FFFFFF"/>
              </a:solidFill>
            </a:endParaRPr>
          </a:p>
        </p:txBody>
      </p:sp>
      <p:sp>
        <p:nvSpPr>
          <p:cNvPr id="3" name="Content Placeholder 2">
            <a:extLst>
              <a:ext uri="{FF2B5EF4-FFF2-40B4-BE49-F238E27FC236}">
                <a16:creationId xmlns:a16="http://schemas.microsoft.com/office/drawing/2014/main" id="{9B530A8C-451C-4BB1-B89F-2DCA619457D4}"/>
              </a:ext>
            </a:extLst>
          </p:cNvPr>
          <p:cNvSpPr>
            <a:spLocks noGrp="1"/>
          </p:cNvSpPr>
          <p:nvPr>
            <p:ph idx="1"/>
          </p:nvPr>
        </p:nvSpPr>
        <p:spPr>
          <a:xfrm>
            <a:off x="243840" y="1740724"/>
            <a:ext cx="6284209" cy="4589120"/>
          </a:xfrm>
        </p:spPr>
        <p:txBody>
          <a:bodyPr>
            <a:normAutofit/>
          </a:bodyPr>
          <a:lstStyle/>
          <a:p>
            <a:pPr marL="0" indent="0">
              <a:buNone/>
            </a:pPr>
            <a:r>
              <a:rPr lang="en-US" sz="2400">
                <a:solidFill>
                  <a:srgbClr val="000000"/>
                </a:solidFill>
              </a:rPr>
              <a:t>3. </a:t>
            </a:r>
            <a:r>
              <a:rPr lang="en-US" sz="2400" b="1">
                <a:solidFill>
                  <a:srgbClr val="000000"/>
                </a:solidFill>
              </a:rPr>
              <a:t>Objective/public interest justifications </a:t>
            </a:r>
          </a:p>
          <a:p>
            <a:pPr marL="0" indent="0">
              <a:buNone/>
            </a:pPr>
            <a:endParaRPr lang="en-US" sz="2000" b="1">
              <a:solidFill>
                <a:srgbClr val="000000"/>
              </a:solidFill>
            </a:endParaRPr>
          </a:p>
          <a:p>
            <a:pPr marL="711835" indent="-342900">
              <a:buFont typeface="Arial" panose="020B0604020202020204" pitchFamily="34" charset="0"/>
              <a:buChar char="•"/>
            </a:pPr>
            <a:r>
              <a:rPr lang="en-US" sz="2000">
                <a:solidFill>
                  <a:srgbClr val="000000"/>
                </a:solidFill>
              </a:rPr>
              <a:t>Created by CJEU case-law</a:t>
            </a:r>
          </a:p>
          <a:p>
            <a:pPr marL="711835" indent="-342900">
              <a:buFont typeface="Arial" panose="020B0604020202020204" pitchFamily="34" charset="0"/>
              <a:buChar char="•"/>
            </a:pPr>
            <a:r>
              <a:rPr lang="en-US" sz="2000" b="1">
                <a:solidFill>
                  <a:srgbClr val="FF0000"/>
                </a:solidFill>
              </a:rPr>
              <a:t>NON-exhaustive List</a:t>
            </a:r>
          </a:p>
          <a:p>
            <a:pPr marL="711835" indent="-342900">
              <a:buFont typeface="Arial" panose="020B0604020202020204" pitchFamily="34" charset="0"/>
              <a:buChar char="•"/>
            </a:pPr>
            <a:r>
              <a:rPr lang="en-US" sz="2000">
                <a:solidFill>
                  <a:srgbClr val="000000"/>
                </a:solidFill>
              </a:rPr>
              <a:t>Legitimate public interest – economic aim not legitimate </a:t>
            </a:r>
          </a:p>
          <a:p>
            <a:pPr marL="711835" indent="-342900">
              <a:buFont typeface="Arial" panose="020B0604020202020204" pitchFamily="34" charset="0"/>
              <a:buChar char="•"/>
            </a:pPr>
            <a:r>
              <a:rPr lang="en-US" sz="2000">
                <a:solidFill>
                  <a:srgbClr val="000000"/>
                </a:solidFill>
              </a:rPr>
              <a:t>Must apply without discrimination</a:t>
            </a:r>
          </a:p>
          <a:p>
            <a:pPr marL="631825" indent="-342900">
              <a:buFont typeface="Arial" panose="020B0604020202020204" pitchFamily="34" charset="0"/>
              <a:buChar char="•"/>
            </a:pPr>
            <a:endParaRPr lang="en-US" sz="2000">
              <a:solidFill>
                <a:srgbClr val="000000"/>
              </a:solidFill>
            </a:endParaRPr>
          </a:p>
          <a:p>
            <a:pPr marL="711835" indent="-342900">
              <a:buFont typeface="Arial" panose="020B0604020202020204" pitchFamily="34" charset="0"/>
              <a:buChar char="•"/>
            </a:pPr>
            <a:r>
              <a:rPr lang="en-US" sz="2000">
                <a:solidFill>
                  <a:srgbClr val="000000"/>
                </a:solidFill>
                <a:highlight>
                  <a:srgbClr val="FFFF00"/>
                </a:highlight>
              </a:rPr>
              <a:t>So far, </a:t>
            </a:r>
            <a:r>
              <a:rPr lang="en-US" sz="2000" b="1">
                <a:solidFill>
                  <a:srgbClr val="000000"/>
                </a:solidFill>
                <a:highlight>
                  <a:srgbClr val="FFFF00"/>
                </a:highlight>
              </a:rPr>
              <a:t>they can ONLY justify indirectly discriminatory measures + impediments to market access</a:t>
            </a:r>
            <a:endParaRPr lang="en-US" sz="2000">
              <a:solidFill>
                <a:srgbClr val="000000"/>
              </a:solidFill>
              <a:highlight>
                <a:srgbClr val="FFFF00"/>
              </a:highlight>
            </a:endParaRPr>
          </a:p>
          <a:p>
            <a:pPr marL="0" indent="0">
              <a:buNone/>
            </a:pPr>
            <a:endParaRPr lang="en-US" sz="1600"/>
          </a:p>
        </p:txBody>
      </p:sp>
      <p:pic>
        <p:nvPicPr>
          <p:cNvPr id="1026" name="Picture 2" descr="Image result for proportionality">
            <a:extLst>
              <a:ext uri="{FF2B5EF4-FFF2-40B4-BE49-F238E27FC236}">
                <a16:creationId xmlns:a16="http://schemas.microsoft.com/office/drawing/2014/main" id="{40A01CCB-53BF-4F05-939C-3E9C1EC90E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44641" y="1685556"/>
            <a:ext cx="4873434" cy="299903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B10232E-7BCE-214D-4A1E-559C3A86B11A}"/>
              </a:ext>
            </a:extLst>
          </p:cNvPr>
          <p:cNvSpPr txBox="1">
            <a:spLocks/>
          </p:cNvSpPr>
          <p:nvPr/>
        </p:nvSpPr>
        <p:spPr>
          <a:xfrm>
            <a:off x="4162676" y="360649"/>
            <a:ext cx="4504644" cy="132490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rgbClr val="41455E"/>
                </a:solidFill>
              </a:rPr>
              <a:t>The Justifications</a:t>
            </a:r>
          </a:p>
        </p:txBody>
      </p:sp>
      <p:sp>
        <p:nvSpPr>
          <p:cNvPr id="7" name="TextBox 6">
            <a:extLst>
              <a:ext uri="{FF2B5EF4-FFF2-40B4-BE49-F238E27FC236}">
                <a16:creationId xmlns:a16="http://schemas.microsoft.com/office/drawing/2014/main" id="{9ED70C92-36F7-7D59-978A-FD18F98EF43D}"/>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31365151-60CA-2A25-DAB7-4188519EB284}"/>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20</a:t>
            </a:fld>
            <a:endParaRPr lang="en-US" sz="1000"/>
          </a:p>
        </p:txBody>
      </p:sp>
    </p:spTree>
    <p:extLst>
      <p:ext uri="{BB962C8B-B14F-4D97-AF65-F5344CB8AC3E}">
        <p14:creationId xmlns:p14="http://schemas.microsoft.com/office/powerpoint/2010/main" val="425264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7E9C4-EE69-468A-9C98-6F981E9C3355}"/>
              </a:ext>
            </a:extLst>
          </p:cNvPr>
          <p:cNvSpPr>
            <a:spLocks noGrp="1"/>
          </p:cNvSpPr>
          <p:nvPr>
            <p:ph type="title"/>
          </p:nvPr>
        </p:nvSpPr>
        <p:spPr>
          <a:xfrm>
            <a:off x="1388427" y="18583"/>
            <a:ext cx="4504644" cy="1324907"/>
          </a:xfrm>
        </p:spPr>
        <p:txBody>
          <a:bodyPr>
            <a:normAutofit/>
          </a:bodyPr>
          <a:lstStyle/>
          <a:p>
            <a:r>
              <a:rPr lang="en-US" b="1">
                <a:solidFill>
                  <a:srgbClr val="4F3B34"/>
                </a:solidFill>
              </a:rPr>
              <a:t>The Justifications</a:t>
            </a:r>
            <a:endParaRPr lang="en-US">
              <a:solidFill>
                <a:srgbClr val="4F3B34"/>
              </a:solidFill>
            </a:endParaRPr>
          </a:p>
        </p:txBody>
      </p:sp>
      <p:sp>
        <p:nvSpPr>
          <p:cNvPr id="3" name="Content Placeholder 2">
            <a:extLst>
              <a:ext uri="{FF2B5EF4-FFF2-40B4-BE49-F238E27FC236}">
                <a16:creationId xmlns:a16="http://schemas.microsoft.com/office/drawing/2014/main" id="{9B530A8C-451C-4BB1-B89F-2DCA619457D4}"/>
              </a:ext>
            </a:extLst>
          </p:cNvPr>
          <p:cNvSpPr>
            <a:spLocks noGrp="1"/>
          </p:cNvSpPr>
          <p:nvPr>
            <p:ph idx="1"/>
          </p:nvPr>
        </p:nvSpPr>
        <p:spPr>
          <a:xfrm>
            <a:off x="599440" y="2248824"/>
            <a:ext cx="11111914" cy="3928139"/>
          </a:xfrm>
        </p:spPr>
        <p:txBody>
          <a:bodyPr>
            <a:normAutofit/>
          </a:bodyPr>
          <a:lstStyle/>
          <a:p>
            <a:pPr marL="288925" indent="0" algn="just">
              <a:buNone/>
            </a:pPr>
            <a:r>
              <a:rPr lang="en-US" dirty="0">
                <a:solidFill>
                  <a:srgbClr val="4F3B34"/>
                </a:solidFill>
              </a:rPr>
              <a:t>4. </a:t>
            </a:r>
            <a:r>
              <a:rPr lang="en-US" b="1" dirty="0">
                <a:solidFill>
                  <a:srgbClr val="FF0000"/>
                </a:solidFill>
              </a:rPr>
              <a:t>Respect for fundamental rights </a:t>
            </a:r>
            <a:r>
              <a:rPr lang="en-US" dirty="0">
                <a:solidFill>
                  <a:srgbClr val="4F3B34"/>
                </a:solidFill>
              </a:rPr>
              <a:t>– Case C‑230/18 </a:t>
            </a:r>
            <a:r>
              <a:rPr lang="en-US" b="1" i="1" dirty="0">
                <a:solidFill>
                  <a:srgbClr val="00B050"/>
                </a:solidFill>
              </a:rPr>
              <a:t>PI v </a:t>
            </a:r>
            <a:r>
              <a:rPr lang="en-US" b="1" i="1" dirty="0" err="1">
                <a:solidFill>
                  <a:srgbClr val="00B050"/>
                </a:solidFill>
              </a:rPr>
              <a:t>Landespolizeidirektion</a:t>
            </a:r>
            <a:r>
              <a:rPr lang="en-US" b="1" i="1" dirty="0">
                <a:solidFill>
                  <a:srgbClr val="00B050"/>
                </a:solidFill>
              </a:rPr>
              <a:t> Tirol</a:t>
            </a:r>
          </a:p>
          <a:p>
            <a:pPr marL="288925" indent="0" algn="just">
              <a:buNone/>
            </a:pPr>
            <a:r>
              <a:rPr lang="en-US" dirty="0">
                <a:solidFill>
                  <a:srgbClr val="000000"/>
                </a:solidFill>
              </a:rPr>
              <a:t>Para. 63. It is […] settled case-law that </a:t>
            </a:r>
            <a:r>
              <a:rPr lang="en-US" b="1" u="sng" dirty="0">
                <a:solidFill>
                  <a:srgbClr val="000000"/>
                </a:solidFill>
              </a:rPr>
              <a:t>the fundamental rights guaranteed by the Charter are applicable in all situations governed by EU law </a:t>
            </a:r>
            <a:r>
              <a:rPr lang="en-US" dirty="0">
                <a:solidFill>
                  <a:srgbClr val="000000"/>
                </a:solidFill>
              </a:rPr>
              <a:t>and that they must, therefore, in particular be complied with where national legislation falls within the scope of EU law (</a:t>
            </a:r>
            <a:r>
              <a:rPr lang="en-US" i="1" dirty="0">
                <a:solidFill>
                  <a:srgbClr val="000000"/>
                </a:solidFill>
              </a:rPr>
              <a:t>AGET </a:t>
            </a:r>
            <a:r>
              <a:rPr lang="en-US" i="1" dirty="0" err="1">
                <a:solidFill>
                  <a:srgbClr val="000000"/>
                </a:solidFill>
              </a:rPr>
              <a:t>Iraklis</a:t>
            </a:r>
            <a:r>
              <a:rPr lang="en-US" dirty="0">
                <a:solidFill>
                  <a:srgbClr val="000000"/>
                </a:solidFill>
              </a:rPr>
              <a:t>, C‑201/15, para. 62 and the case-law cited).</a:t>
            </a:r>
          </a:p>
          <a:p>
            <a:pPr marL="288925" indent="0" algn="just">
              <a:buNone/>
            </a:pPr>
            <a:r>
              <a:rPr lang="en-US" dirty="0">
                <a:solidFill>
                  <a:srgbClr val="000000"/>
                </a:solidFill>
              </a:rPr>
              <a:t>64. That is in particular the case where national legislation is such as to obstruct one or more of the fundamental freedoms guaranteed by the Treaty and the Member State concerned relies on overriding reasons in the public interest in order to justify such an obstacle. In such a situation, the national legislation concerned can fall within the exceptions thereby provided for </a:t>
            </a:r>
            <a:r>
              <a:rPr lang="en-US" b="1" u="sng" dirty="0">
                <a:solidFill>
                  <a:srgbClr val="000000"/>
                </a:solidFill>
              </a:rPr>
              <a:t>only if it complies with the fundamental rights</a:t>
            </a:r>
            <a:r>
              <a:rPr lang="en-US" dirty="0">
                <a:solidFill>
                  <a:srgbClr val="000000"/>
                </a:solidFill>
              </a:rPr>
              <a:t> the observance of which is ensured by the Court (</a:t>
            </a:r>
            <a:r>
              <a:rPr lang="en-US" i="1" dirty="0">
                <a:solidFill>
                  <a:srgbClr val="000000"/>
                </a:solidFill>
              </a:rPr>
              <a:t>AGET </a:t>
            </a:r>
            <a:r>
              <a:rPr lang="en-US" i="1" dirty="0" err="1">
                <a:solidFill>
                  <a:srgbClr val="000000"/>
                </a:solidFill>
              </a:rPr>
              <a:t>Iraklis</a:t>
            </a:r>
            <a:r>
              <a:rPr lang="en-US" dirty="0">
                <a:solidFill>
                  <a:srgbClr val="000000"/>
                </a:solidFill>
              </a:rPr>
              <a:t>, C‑201/15, para. 63 and the case-law cited).</a:t>
            </a:r>
          </a:p>
          <a:p>
            <a:pPr marL="288925" indent="0" algn="just">
              <a:buNone/>
            </a:pPr>
            <a:endParaRPr lang="en-US" dirty="0">
              <a:solidFill>
                <a:srgbClr val="4F3B34"/>
              </a:solidFill>
            </a:endParaRPr>
          </a:p>
          <a:p>
            <a:pPr marL="460375" algn="just"/>
            <a:endParaRPr lang="en-US" dirty="0">
              <a:solidFill>
                <a:srgbClr val="4F3B34"/>
              </a:solidFill>
            </a:endParaRPr>
          </a:p>
          <a:p>
            <a:pPr marL="0" indent="0" algn="just">
              <a:buNone/>
            </a:pPr>
            <a:endParaRPr lang="en-US" dirty="0">
              <a:solidFill>
                <a:srgbClr val="4F3B34"/>
              </a:solidFill>
            </a:endParaRPr>
          </a:p>
        </p:txBody>
      </p:sp>
      <p:sp>
        <p:nvSpPr>
          <p:cNvPr id="6" name="TextBox 5">
            <a:extLst>
              <a:ext uri="{FF2B5EF4-FFF2-40B4-BE49-F238E27FC236}">
                <a16:creationId xmlns:a16="http://schemas.microsoft.com/office/drawing/2014/main" id="{4B4DDF13-3989-C818-43F9-DA06C566328E}"/>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86FAA40-4C01-9C50-59F6-0486346AF00C}"/>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21</a:t>
            </a:fld>
            <a:endParaRPr lang="en-US" sz="1000"/>
          </a:p>
        </p:txBody>
      </p:sp>
    </p:spTree>
    <p:extLst>
      <p:ext uri="{BB962C8B-B14F-4D97-AF65-F5344CB8AC3E}">
        <p14:creationId xmlns:p14="http://schemas.microsoft.com/office/powerpoint/2010/main" val="2125183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138-5834-1609-DAD9-9BDA232F47A9}"/>
              </a:ext>
            </a:extLst>
          </p:cNvPr>
          <p:cNvSpPr>
            <a:spLocks noGrp="1"/>
          </p:cNvSpPr>
          <p:nvPr>
            <p:ph type="title"/>
          </p:nvPr>
        </p:nvSpPr>
        <p:spPr>
          <a:xfrm>
            <a:off x="687848" y="-109272"/>
            <a:ext cx="9917806" cy="1450757"/>
          </a:xfrm>
        </p:spPr>
        <p:txBody>
          <a:bodyPr/>
          <a:lstStyle/>
          <a:p>
            <a:pPr algn="ctr"/>
            <a:r>
              <a:rPr lang="en-GB" b="1"/>
              <a:t>Proportionality</a:t>
            </a:r>
          </a:p>
        </p:txBody>
      </p:sp>
      <p:sp>
        <p:nvSpPr>
          <p:cNvPr id="3" name="Content Placeholder 2">
            <a:extLst>
              <a:ext uri="{FF2B5EF4-FFF2-40B4-BE49-F238E27FC236}">
                <a16:creationId xmlns:a16="http://schemas.microsoft.com/office/drawing/2014/main" id="{0051C7A1-08A1-E924-C0E8-6D0B6BC35BC5}"/>
              </a:ext>
            </a:extLst>
          </p:cNvPr>
          <p:cNvSpPr>
            <a:spLocks noGrp="1"/>
          </p:cNvSpPr>
          <p:nvPr>
            <p:ph idx="1"/>
          </p:nvPr>
        </p:nvSpPr>
        <p:spPr/>
        <p:txBody>
          <a:bodyPr>
            <a:normAutofit lnSpcReduction="10000"/>
          </a:bodyPr>
          <a:lstStyle/>
          <a:p>
            <a:pPr>
              <a:buFont typeface="Arial" panose="020B0604020202020204" pitchFamily="34" charset="0"/>
              <a:buChar char="•"/>
            </a:pPr>
            <a:r>
              <a:rPr lang="en-GB" dirty="0">
                <a:solidFill>
                  <a:srgbClr val="000000"/>
                </a:solidFill>
              </a:rPr>
              <a:t>Justifications and derogations must be applied in a proportional manner!</a:t>
            </a:r>
          </a:p>
          <a:p>
            <a:pPr>
              <a:buFont typeface="Arial" panose="020B0604020202020204" pitchFamily="34" charset="0"/>
              <a:buChar char="•"/>
            </a:pPr>
            <a:endParaRPr lang="en-GB" dirty="0">
              <a:solidFill>
                <a:srgbClr val="000000"/>
              </a:solidFill>
            </a:endParaRPr>
          </a:p>
          <a:p>
            <a:pPr>
              <a:buFont typeface="Arial" panose="020B0604020202020204" pitchFamily="34" charset="0"/>
              <a:buChar char="•"/>
            </a:pPr>
            <a:r>
              <a:rPr lang="en-GB" dirty="0">
                <a:solidFill>
                  <a:srgbClr val="000000"/>
                </a:solidFill>
              </a:rPr>
              <a:t>The Court of Justice uses a 2 or 3 legged, cumulative test:</a:t>
            </a:r>
          </a:p>
          <a:p>
            <a:pPr marL="1168400" indent="-447675">
              <a:buFont typeface="Arial" panose="020B0604020202020204" pitchFamily="34" charset="0"/>
              <a:buChar char="•"/>
            </a:pPr>
            <a:r>
              <a:rPr lang="en-GB" sz="2400" dirty="0">
                <a:solidFill>
                  <a:srgbClr val="000000"/>
                </a:solidFill>
              </a:rPr>
              <a:t>The measure must be </a:t>
            </a:r>
            <a:r>
              <a:rPr lang="en-GB" sz="2400" b="1" dirty="0">
                <a:solidFill>
                  <a:srgbClr val="000000"/>
                </a:solidFill>
              </a:rPr>
              <a:t>suitable</a:t>
            </a:r>
            <a:r>
              <a:rPr lang="en-GB" sz="2400" dirty="0">
                <a:solidFill>
                  <a:srgbClr val="000000"/>
                </a:solidFill>
              </a:rPr>
              <a:t> to protect the public interest</a:t>
            </a:r>
          </a:p>
          <a:p>
            <a:pPr marL="1168400" indent="-447675">
              <a:buFont typeface="Arial" panose="020B0604020202020204" pitchFamily="34" charset="0"/>
              <a:buChar char="•"/>
            </a:pPr>
            <a:r>
              <a:rPr lang="en-GB" sz="2400" dirty="0">
                <a:solidFill>
                  <a:srgbClr val="000000"/>
                </a:solidFill>
              </a:rPr>
              <a:t>It must be </a:t>
            </a:r>
            <a:r>
              <a:rPr lang="en-GB" sz="2400" b="1" dirty="0">
                <a:solidFill>
                  <a:srgbClr val="000000"/>
                </a:solidFill>
              </a:rPr>
              <a:t>necessary</a:t>
            </a:r>
            <a:r>
              <a:rPr lang="en-GB" sz="2400" dirty="0">
                <a:solidFill>
                  <a:srgbClr val="000000"/>
                </a:solidFill>
              </a:rPr>
              <a:t> (no less intrusive alternative exists)</a:t>
            </a:r>
          </a:p>
          <a:p>
            <a:pPr marL="1168400" indent="-447675">
              <a:buFont typeface="Arial" panose="020B0604020202020204" pitchFamily="34" charset="0"/>
              <a:buChar char="•"/>
            </a:pPr>
            <a:r>
              <a:rPr lang="en-GB" sz="2400" dirty="0">
                <a:solidFill>
                  <a:srgbClr val="000000"/>
                </a:solidFill>
              </a:rPr>
              <a:t>All the different interests involved must be carefully weighed and balanced (</a:t>
            </a:r>
            <a:r>
              <a:rPr lang="en-GB" sz="2400" b="1" i="1" dirty="0" err="1">
                <a:solidFill>
                  <a:srgbClr val="000000"/>
                </a:solidFill>
              </a:rPr>
              <a:t>stricto</a:t>
            </a:r>
            <a:r>
              <a:rPr lang="en-GB" sz="2400" b="1" i="1" dirty="0">
                <a:solidFill>
                  <a:srgbClr val="000000"/>
                </a:solidFill>
              </a:rPr>
              <a:t> </a:t>
            </a:r>
            <a:r>
              <a:rPr lang="en-GB" sz="2400" b="1" i="1" dirty="0" err="1">
                <a:solidFill>
                  <a:srgbClr val="000000"/>
                </a:solidFill>
              </a:rPr>
              <a:t>sensu</a:t>
            </a:r>
            <a:r>
              <a:rPr lang="en-GB" sz="2400" b="1" i="1" dirty="0">
                <a:solidFill>
                  <a:srgbClr val="000000"/>
                </a:solidFill>
              </a:rPr>
              <a:t> </a:t>
            </a:r>
            <a:r>
              <a:rPr lang="en-GB" sz="2400" b="1" dirty="0">
                <a:solidFill>
                  <a:srgbClr val="000000"/>
                </a:solidFill>
              </a:rPr>
              <a:t>proportionality</a:t>
            </a:r>
            <a:r>
              <a:rPr lang="en-GB" sz="2400" dirty="0">
                <a:solidFill>
                  <a:srgbClr val="000000"/>
                </a:solidFill>
              </a:rPr>
              <a:t>)</a:t>
            </a:r>
          </a:p>
          <a:p>
            <a:pPr marL="720725" indent="0">
              <a:buNone/>
            </a:pPr>
            <a:endParaRPr lang="en-GB" sz="2400" dirty="0">
              <a:solidFill>
                <a:srgbClr val="000000"/>
              </a:solidFill>
            </a:endParaRPr>
          </a:p>
          <a:p>
            <a:pPr>
              <a:buFont typeface="Arial" panose="020B0604020202020204" pitchFamily="34" charset="0"/>
              <a:buChar char="•"/>
            </a:pPr>
            <a:r>
              <a:rPr lang="en-GB" dirty="0">
                <a:solidFill>
                  <a:srgbClr val="000000"/>
                </a:solidFill>
              </a:rPr>
              <a:t>MS must back up justification with </a:t>
            </a:r>
            <a:r>
              <a:rPr lang="en-GB" b="1" dirty="0">
                <a:solidFill>
                  <a:srgbClr val="000000"/>
                </a:solidFill>
              </a:rPr>
              <a:t>evidence!</a:t>
            </a:r>
            <a:r>
              <a:rPr lang="en-GB" dirty="0">
                <a:solidFill>
                  <a:srgbClr val="000000"/>
                </a:solidFill>
              </a:rPr>
              <a:t> (C-452/01 </a:t>
            </a:r>
            <a:r>
              <a:rPr lang="en-GB" i="1" dirty="0" err="1">
                <a:solidFill>
                  <a:srgbClr val="00B050"/>
                </a:solidFill>
              </a:rPr>
              <a:t>Ospelt</a:t>
            </a:r>
            <a:r>
              <a:rPr lang="en-GB" dirty="0"/>
              <a:t>;</a:t>
            </a:r>
            <a:r>
              <a:rPr lang="en-GB" i="1" dirty="0">
                <a:solidFill>
                  <a:srgbClr val="000000"/>
                </a:solidFill>
              </a:rPr>
              <a:t> </a:t>
            </a:r>
            <a:r>
              <a:rPr lang="en-US" dirty="0">
                <a:solidFill>
                  <a:srgbClr val="000000"/>
                </a:solidFill>
              </a:rPr>
              <a:t>Joined Cases C‐52/16 and C‐113/16 </a:t>
            </a:r>
            <a:r>
              <a:rPr lang="en-US" i="1" dirty="0">
                <a:solidFill>
                  <a:srgbClr val="00B050"/>
                </a:solidFill>
              </a:rPr>
              <a:t>Segro and Horvath</a:t>
            </a:r>
            <a:r>
              <a:rPr lang="en-US" dirty="0">
                <a:solidFill>
                  <a:srgbClr val="000000"/>
                </a:solidFill>
              </a:rPr>
              <a:t>)</a:t>
            </a:r>
            <a:endParaRPr lang="en-GB" dirty="0">
              <a:solidFill>
                <a:srgbClr val="000000"/>
              </a:solidFill>
            </a:endParaRPr>
          </a:p>
          <a:p>
            <a:pPr marL="1168400" indent="-447675">
              <a:buAutoNum type="alphaLcParenBoth"/>
            </a:pPr>
            <a:endParaRPr lang="en-GB" sz="2400" dirty="0"/>
          </a:p>
          <a:p>
            <a:pPr marL="720725" indent="0">
              <a:buNone/>
            </a:pPr>
            <a:endParaRPr lang="en-GB" sz="2400" dirty="0"/>
          </a:p>
        </p:txBody>
      </p:sp>
      <p:sp>
        <p:nvSpPr>
          <p:cNvPr id="5" name="TextBox 4">
            <a:extLst>
              <a:ext uri="{FF2B5EF4-FFF2-40B4-BE49-F238E27FC236}">
                <a16:creationId xmlns:a16="http://schemas.microsoft.com/office/drawing/2014/main" id="{58BA1A6E-E890-E4F3-4865-CF3A6369BCAD}"/>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9481D506-034D-A3B6-9DB9-E93574B0ED71}"/>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22</a:t>
            </a:fld>
            <a:endParaRPr lang="en-US" sz="1000"/>
          </a:p>
        </p:txBody>
      </p:sp>
    </p:spTree>
    <p:extLst>
      <p:ext uri="{BB962C8B-B14F-4D97-AF65-F5344CB8AC3E}">
        <p14:creationId xmlns:p14="http://schemas.microsoft.com/office/powerpoint/2010/main" val="38347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3DC1-EABB-F5CD-8940-8F1E423EE101}"/>
              </a:ext>
            </a:extLst>
          </p:cNvPr>
          <p:cNvSpPr>
            <a:spLocks noGrp="1"/>
          </p:cNvSpPr>
          <p:nvPr>
            <p:ph type="title"/>
          </p:nvPr>
        </p:nvSpPr>
        <p:spPr>
          <a:xfrm>
            <a:off x="687848" y="257595"/>
            <a:ext cx="9917806" cy="1155569"/>
          </a:xfrm>
        </p:spPr>
        <p:txBody>
          <a:bodyPr/>
          <a:lstStyle/>
          <a:p>
            <a:r>
              <a:rPr lang="en-US" dirty="0"/>
              <a:t>Justification of Restriction of Fundamental Freedoms </a:t>
            </a:r>
          </a:p>
        </p:txBody>
      </p:sp>
      <p:sp>
        <p:nvSpPr>
          <p:cNvPr id="3" name="Content Placeholder 2">
            <a:extLst>
              <a:ext uri="{FF2B5EF4-FFF2-40B4-BE49-F238E27FC236}">
                <a16:creationId xmlns:a16="http://schemas.microsoft.com/office/drawing/2014/main" id="{23E9541D-4079-4B90-9EF2-C3D6A042B27D}"/>
              </a:ext>
            </a:extLst>
          </p:cNvPr>
          <p:cNvSpPr>
            <a:spLocks noGrp="1"/>
          </p:cNvSpPr>
          <p:nvPr>
            <p:ph idx="1"/>
          </p:nvPr>
        </p:nvSpPr>
        <p:spPr>
          <a:xfrm>
            <a:off x="687848" y="1482478"/>
            <a:ext cx="10949186" cy="4737167"/>
          </a:xfrm>
        </p:spPr>
        <p:txBody>
          <a:bodyPr>
            <a:normAutofit fontScale="85000" lnSpcReduction="20000"/>
          </a:bodyPr>
          <a:lstStyle/>
          <a:p>
            <a:pPr marL="0" indent="0" algn="just">
              <a:buNone/>
            </a:pPr>
            <a:r>
              <a:rPr lang="en-US" dirty="0">
                <a:solidFill>
                  <a:srgbClr val="000000"/>
                </a:solidFill>
              </a:rPr>
              <a:t>Case C‑230/18 </a:t>
            </a:r>
            <a:r>
              <a:rPr lang="en-US" b="1" i="1" dirty="0">
                <a:solidFill>
                  <a:srgbClr val="00B050"/>
                </a:solidFill>
              </a:rPr>
              <a:t>PI v. </a:t>
            </a:r>
            <a:r>
              <a:rPr lang="en-US" b="1" i="1" dirty="0" err="1">
                <a:solidFill>
                  <a:srgbClr val="00B050"/>
                </a:solidFill>
              </a:rPr>
              <a:t>Landespolizeidirektion</a:t>
            </a:r>
            <a:r>
              <a:rPr lang="en-US" b="1" i="1" dirty="0">
                <a:solidFill>
                  <a:srgbClr val="00B050"/>
                </a:solidFill>
              </a:rPr>
              <a:t> Tirol </a:t>
            </a:r>
            <a:r>
              <a:rPr lang="en-US" dirty="0"/>
              <a:t>Para. 62: [A] restriction on freedom of establishment provided for in Article 49 TFEU may be justified</a:t>
            </a:r>
            <a:r>
              <a:rPr lang="en-US" b="1" dirty="0"/>
              <a:t>, if applied without discrimination on grounds of nationality, by overriding reasons in the public interest, provided that it is appropriate for securing the attainment of the objective which it pursues and does not go beyond what is necessary in order to attain it </a:t>
            </a:r>
            <a:r>
              <a:rPr lang="en-US" dirty="0"/>
              <a:t>(</a:t>
            </a:r>
            <a:r>
              <a:rPr lang="en-US" i="1" dirty="0"/>
              <a:t>Memoria and </a:t>
            </a:r>
            <a:r>
              <a:rPr lang="en-US" i="1" dirty="0" err="1"/>
              <a:t>Dall’Antonia</a:t>
            </a:r>
            <a:r>
              <a:rPr lang="en-US" dirty="0"/>
              <a:t>, C‑342/17, para. 51 and the case-law cited).</a:t>
            </a:r>
            <a:endParaRPr lang="en-US" dirty="0">
              <a:solidFill>
                <a:srgbClr val="000000"/>
              </a:solidFill>
            </a:endParaRPr>
          </a:p>
          <a:p>
            <a:pPr marL="0" indent="0" algn="just">
              <a:buNone/>
            </a:pPr>
            <a:r>
              <a:rPr lang="en-US" dirty="0">
                <a:solidFill>
                  <a:srgbClr val="000000"/>
                </a:solidFill>
              </a:rPr>
              <a:t>Case C-577/10 </a:t>
            </a:r>
            <a:r>
              <a:rPr lang="en-US" b="1" i="1" dirty="0">
                <a:solidFill>
                  <a:srgbClr val="00B050"/>
                </a:solidFill>
              </a:rPr>
              <a:t>Commission v Belgium ("</a:t>
            </a:r>
            <a:r>
              <a:rPr lang="en-US" b="1" i="1" dirty="0" err="1">
                <a:solidFill>
                  <a:srgbClr val="00B050"/>
                </a:solidFill>
              </a:rPr>
              <a:t>Limosa</a:t>
            </a:r>
            <a:r>
              <a:rPr lang="en-US" b="1" i="1" dirty="0">
                <a:solidFill>
                  <a:srgbClr val="00B050"/>
                </a:solidFill>
              </a:rPr>
              <a:t>") </a:t>
            </a:r>
            <a:r>
              <a:rPr lang="en-GB" dirty="0"/>
              <a:t>Para. 44: Where national legislation falling within an area which has not been harmonised at European Union level is applicable without distinction to all persons and undertakings operating in the territory of the Member State concerned, it may, notwithstanding its restrictive effect on the freedom to provide services, be justified where it meets an overriding requirement </a:t>
            </a:r>
            <a:r>
              <a:rPr lang="en-GB" b="1" dirty="0"/>
              <a:t>in the public interest </a:t>
            </a:r>
            <a:r>
              <a:rPr lang="en-GB" dirty="0"/>
              <a:t>and that interest is not already safeguarded by the rules to which the service provider is subject in the Member State in which he is established and in so far </a:t>
            </a:r>
            <a:r>
              <a:rPr lang="en-GB" b="1" dirty="0"/>
              <a:t>as it is appropriate for securing the attainment of the objective which it pursues and does not go beyond what is necessary in order to attain </a:t>
            </a:r>
            <a:r>
              <a:rPr lang="en-GB" dirty="0"/>
              <a:t>it (</a:t>
            </a:r>
            <a:r>
              <a:rPr lang="en-GB" i="1" dirty="0" err="1"/>
              <a:t>Arblade</a:t>
            </a:r>
            <a:r>
              <a:rPr lang="en-GB" i="1" dirty="0"/>
              <a:t> and Others</a:t>
            </a:r>
            <a:r>
              <a:rPr lang="en-GB" dirty="0"/>
              <a:t>, paras 34 and 35; Case C-224/04 </a:t>
            </a:r>
            <a:r>
              <a:rPr lang="en-GB" i="1" dirty="0"/>
              <a:t>Commission v Germany </a:t>
            </a:r>
            <a:r>
              <a:rPr lang="en-GB" dirty="0"/>
              <a:t>[2006] ECR I-885, para. 31; and Case C-219/08 </a:t>
            </a:r>
            <a:r>
              <a:rPr lang="en-GB" i="1" dirty="0"/>
              <a:t>Commission v Belgium </a:t>
            </a:r>
            <a:r>
              <a:rPr lang="en-GB" dirty="0"/>
              <a:t>[2009] ECR I-9213, para. 14). </a:t>
            </a:r>
            <a:endParaRPr lang="en-US" dirty="0">
              <a:solidFill>
                <a:srgbClr val="000000"/>
              </a:solidFill>
            </a:endParaRPr>
          </a:p>
          <a:p>
            <a:pPr marL="0" indent="0" algn="just">
              <a:buNone/>
            </a:pPr>
            <a:r>
              <a:rPr lang="en-US" dirty="0">
                <a:solidFill>
                  <a:srgbClr val="000000"/>
                </a:solidFill>
              </a:rPr>
              <a:t>Joined Cases C‐52/16 and C‐113/16 </a:t>
            </a:r>
            <a:r>
              <a:rPr lang="en-US" b="1" i="1" dirty="0">
                <a:solidFill>
                  <a:srgbClr val="00B050"/>
                </a:solidFill>
              </a:rPr>
              <a:t>Segro and Horvath </a:t>
            </a:r>
            <a:r>
              <a:rPr lang="en-US" dirty="0"/>
              <a:t>Para. 76: [Measures] which restrict the free movement of capital while giving rise in all likelihood to indirect discrimination, are permissible only if they are justified, on the basis of objective considerations independent of the origin of the capital concerned, </a:t>
            </a:r>
            <a:r>
              <a:rPr lang="en-US" b="1" dirty="0"/>
              <a:t>by overriding reasons in the public interest and if they observe the principle of proportionality, a condition which requires them to be appropriate for ensuring the attainment of the objective legitimately pursued and not to go beyond what is necessary in order for it to be attained </a:t>
            </a:r>
            <a:r>
              <a:rPr lang="en-US" dirty="0"/>
              <a:t>(see, to that effect, </a:t>
            </a:r>
            <a:r>
              <a:rPr lang="en-US" i="1" dirty="0" err="1"/>
              <a:t>Geurts</a:t>
            </a:r>
            <a:r>
              <a:rPr lang="en-US" i="1" dirty="0"/>
              <a:t> and </a:t>
            </a:r>
            <a:r>
              <a:rPr lang="en-US" i="1" dirty="0" err="1"/>
              <a:t>Vogten</a:t>
            </a:r>
            <a:r>
              <a:rPr lang="en-US" dirty="0"/>
              <a:t>, C-464/05, para 24, and </a:t>
            </a:r>
            <a:r>
              <a:rPr lang="en-US" i="1" dirty="0" err="1"/>
              <a:t>Hervis</a:t>
            </a:r>
            <a:r>
              <a:rPr lang="en-US" i="1" dirty="0"/>
              <a:t> </a:t>
            </a:r>
            <a:r>
              <a:rPr lang="en-US" i="1" dirty="0" err="1"/>
              <a:t>Sportés</a:t>
            </a:r>
            <a:r>
              <a:rPr lang="en-US" i="1" dirty="0"/>
              <a:t> </a:t>
            </a:r>
            <a:r>
              <a:rPr lang="en-US" i="1" dirty="0" err="1"/>
              <a:t>Divatkereskedelmi</a:t>
            </a:r>
            <a:r>
              <a:rPr lang="en-US" dirty="0"/>
              <a:t>, C-385/12, paras 41 and 42)</a:t>
            </a:r>
          </a:p>
          <a:p>
            <a:pPr algn="just"/>
            <a:endParaRPr lang="en-US" dirty="0"/>
          </a:p>
        </p:txBody>
      </p:sp>
      <p:sp>
        <p:nvSpPr>
          <p:cNvPr id="4" name="Slide Number Placeholder 3">
            <a:extLst>
              <a:ext uri="{FF2B5EF4-FFF2-40B4-BE49-F238E27FC236}">
                <a16:creationId xmlns:a16="http://schemas.microsoft.com/office/drawing/2014/main" id="{A1D159CC-DEF2-9871-BD39-7B191E244B6A}"/>
              </a:ext>
            </a:extLst>
          </p:cNvPr>
          <p:cNvSpPr>
            <a:spLocks noGrp="1"/>
          </p:cNvSpPr>
          <p:nvPr>
            <p:ph type="sldNum" sz="quarter" idx="12"/>
          </p:nvPr>
        </p:nvSpPr>
        <p:spPr/>
        <p:txBody>
          <a:bodyPr/>
          <a:lstStyle/>
          <a:p>
            <a:fld id="{6113E31D-E2AB-40D1-8B51-AFA5AFEF393A}" type="slidenum">
              <a:rPr lang="en-US" smtClean="0"/>
              <a:t>23</a:t>
            </a:fld>
            <a:endParaRPr lang="en-US"/>
          </a:p>
        </p:txBody>
      </p:sp>
    </p:spTree>
    <p:extLst>
      <p:ext uri="{BB962C8B-B14F-4D97-AF65-F5344CB8AC3E}">
        <p14:creationId xmlns:p14="http://schemas.microsoft.com/office/powerpoint/2010/main" val="4273826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5B3E-BD72-6D4E-F37E-5F04D886A94B}"/>
              </a:ext>
            </a:extLst>
          </p:cNvPr>
          <p:cNvSpPr>
            <a:spLocks noGrp="1"/>
          </p:cNvSpPr>
          <p:nvPr>
            <p:ph type="title"/>
          </p:nvPr>
        </p:nvSpPr>
        <p:spPr>
          <a:xfrm>
            <a:off x="-194468" y="-39579"/>
            <a:ext cx="9917806" cy="1450757"/>
          </a:xfrm>
        </p:spPr>
        <p:txBody>
          <a:bodyPr/>
          <a:lstStyle/>
          <a:p>
            <a:pPr algn="ctr"/>
            <a:r>
              <a:rPr lang="en-GB" dirty="0"/>
              <a:t>Legitimate Expectations under EU Law </a:t>
            </a:r>
          </a:p>
        </p:txBody>
      </p:sp>
      <p:sp>
        <p:nvSpPr>
          <p:cNvPr id="3" name="Content Placeholder 2">
            <a:extLst>
              <a:ext uri="{FF2B5EF4-FFF2-40B4-BE49-F238E27FC236}">
                <a16:creationId xmlns:a16="http://schemas.microsoft.com/office/drawing/2014/main" id="{30466703-387A-1525-4BC5-46C433886170}"/>
              </a:ext>
            </a:extLst>
          </p:cNvPr>
          <p:cNvSpPr>
            <a:spLocks noGrp="1"/>
          </p:cNvSpPr>
          <p:nvPr>
            <p:ph idx="1"/>
          </p:nvPr>
        </p:nvSpPr>
        <p:spPr/>
        <p:txBody>
          <a:bodyPr>
            <a:normAutofit lnSpcReduction="10000"/>
          </a:bodyPr>
          <a:lstStyle/>
          <a:p>
            <a:pPr>
              <a:buFont typeface="Arial" panose="020B0604020202020204" pitchFamily="34" charset="0"/>
              <a:buChar char="•"/>
            </a:pPr>
            <a:r>
              <a:rPr lang="en-GB" dirty="0">
                <a:solidFill>
                  <a:srgbClr val="000000"/>
                </a:solidFill>
              </a:rPr>
              <a:t>Developed by the CJEU (</a:t>
            </a:r>
            <a:r>
              <a:rPr lang="en-GB" b="0" i="0" u="none" strike="noStrike" baseline="0" dirty="0">
                <a:solidFill>
                  <a:srgbClr val="000000"/>
                </a:solidFill>
              </a:rPr>
              <a:t>Case 111/63 </a:t>
            </a:r>
            <a:r>
              <a:rPr lang="en-GB" b="0" i="1" u="none" strike="noStrike" baseline="0" dirty="0">
                <a:solidFill>
                  <a:srgbClr val="7030A0"/>
                </a:solidFill>
              </a:rPr>
              <a:t>Lemmerz-Werke</a:t>
            </a:r>
            <a:r>
              <a:rPr lang="en-GB" b="0" u="none" strike="noStrike" baseline="0" dirty="0">
                <a:solidFill>
                  <a:srgbClr val="000000"/>
                </a:solidFill>
              </a:rPr>
              <a:t>)</a:t>
            </a:r>
            <a:r>
              <a:rPr lang="en-GB" dirty="0">
                <a:solidFill>
                  <a:srgbClr val="000000"/>
                </a:solidFill>
              </a:rPr>
              <a:t> as a ‘constitutional’ principle </a:t>
            </a:r>
          </a:p>
          <a:p>
            <a:pPr>
              <a:buFont typeface="Arial" panose="020B0604020202020204" pitchFamily="34" charset="0"/>
              <a:buChar char="•"/>
            </a:pPr>
            <a:r>
              <a:rPr lang="en-GB" dirty="0">
                <a:solidFill>
                  <a:srgbClr val="000000"/>
                </a:solidFill>
              </a:rPr>
              <a:t>‘prudent trader’ doctrine</a:t>
            </a:r>
          </a:p>
          <a:p>
            <a:pPr marL="0" indent="0">
              <a:buNone/>
            </a:pPr>
            <a:r>
              <a:rPr lang="en-GB" dirty="0">
                <a:solidFill>
                  <a:srgbClr val="000000"/>
                </a:solidFill>
              </a:rPr>
              <a:t>Example 1: C-322/16 </a:t>
            </a:r>
            <a:r>
              <a:rPr lang="en-GB" i="1" dirty="0">
                <a:solidFill>
                  <a:srgbClr val="00B050"/>
                </a:solidFill>
              </a:rPr>
              <a:t>Global </a:t>
            </a:r>
            <a:r>
              <a:rPr lang="en-GB" i="1" dirty="0" err="1">
                <a:solidFill>
                  <a:srgbClr val="00B050"/>
                </a:solidFill>
              </a:rPr>
              <a:t>Starnet</a:t>
            </a:r>
            <a:r>
              <a:rPr lang="en-GB" i="1" dirty="0">
                <a:solidFill>
                  <a:srgbClr val="00B050"/>
                </a:solidFill>
              </a:rPr>
              <a:t> </a:t>
            </a:r>
            <a:r>
              <a:rPr lang="en-GB" i="1" dirty="0">
                <a:solidFill>
                  <a:srgbClr val="8B827B"/>
                </a:solidFill>
              </a:rPr>
              <a:t>- </a:t>
            </a:r>
            <a:r>
              <a:rPr lang="en-GB" dirty="0">
                <a:solidFill>
                  <a:srgbClr val="000000"/>
                </a:solidFill>
              </a:rPr>
              <a:t>Case concerning award of new licences for the online operation of gaming</a:t>
            </a:r>
          </a:p>
          <a:p>
            <a:pPr>
              <a:buFont typeface="Arial" panose="020B0604020202020204" pitchFamily="34" charset="0"/>
              <a:buChar char="•"/>
            </a:pPr>
            <a:r>
              <a:rPr lang="en-GB" sz="1600" dirty="0"/>
              <a:t>Para. 46 It must be pointed out that the principle of legal certainty, the corollary of which is the principle of the protection of legitimate expectations, requires, inter alia, that </a:t>
            </a:r>
            <a:r>
              <a:rPr lang="en-GB" sz="1600" b="1" u="sng" dirty="0"/>
              <a:t>rules of law be clear, precise and predictable in their effect, especially when they may have adverse consequences on individuals and undertakings</a:t>
            </a:r>
            <a:r>
              <a:rPr lang="en-GB" sz="1600" dirty="0"/>
              <a:t> (see, </a:t>
            </a:r>
            <a:r>
              <a:rPr lang="en-GB" sz="1600" i="1" dirty="0" err="1"/>
              <a:t>Berlington</a:t>
            </a:r>
            <a:r>
              <a:rPr lang="en-GB" sz="1600" i="1" dirty="0"/>
              <a:t> Hungary and Others</a:t>
            </a:r>
            <a:r>
              <a:rPr lang="en-GB" sz="1600" dirty="0"/>
              <a:t>, C‑98/14, para. 77 and the case-law cited).</a:t>
            </a:r>
          </a:p>
          <a:p>
            <a:pPr>
              <a:buFont typeface="Arial" panose="020B0604020202020204" pitchFamily="34" charset="0"/>
              <a:buChar char="•"/>
            </a:pPr>
            <a:r>
              <a:rPr lang="en-GB" sz="1600" dirty="0"/>
              <a:t>Para. 47 However, a trader </a:t>
            </a:r>
            <a:r>
              <a:rPr lang="en-GB" sz="1600" b="1" u="sng" dirty="0"/>
              <a:t>may not place reliance on there being no legislative amendment whatever</a:t>
            </a:r>
            <a:r>
              <a:rPr lang="en-GB" sz="1600" dirty="0"/>
              <a:t>, but can call into question only the arrangements for the implementation of such an amendment (see, </a:t>
            </a:r>
            <a:r>
              <a:rPr lang="en-GB" sz="1600" i="1" dirty="0" err="1"/>
              <a:t>Berlington</a:t>
            </a:r>
            <a:r>
              <a:rPr lang="en-GB" sz="1600" i="1" dirty="0"/>
              <a:t> Hungary and Others</a:t>
            </a:r>
            <a:r>
              <a:rPr lang="en-GB" sz="1600" dirty="0"/>
              <a:t>, C‑98/14, para. 78 and the case-law cited).</a:t>
            </a:r>
          </a:p>
          <a:p>
            <a:pPr>
              <a:buFont typeface="Arial" panose="020B0604020202020204" pitchFamily="34" charset="0"/>
              <a:buChar char="•"/>
            </a:pPr>
            <a:r>
              <a:rPr lang="en-GB" sz="1600" dirty="0"/>
              <a:t>Para. 48 In that regard, it should be noted that the national legislature must provide a transitional period of sufficient length to enable traders to adapt or a reasonable compensation system (see, </a:t>
            </a:r>
            <a:r>
              <a:rPr lang="en-GB" sz="1600" i="1" dirty="0" err="1"/>
              <a:t>Berlington</a:t>
            </a:r>
            <a:r>
              <a:rPr lang="en-GB" sz="1600" i="1" dirty="0"/>
              <a:t> Hungary and Others</a:t>
            </a:r>
            <a:r>
              <a:rPr lang="en-GB" sz="1600" dirty="0"/>
              <a:t>, C‑98/14, para. 85 and the case-law cited).</a:t>
            </a:r>
          </a:p>
          <a:p>
            <a:endParaRPr lang="en-GB" dirty="0"/>
          </a:p>
          <a:p>
            <a:endParaRPr lang="en-GB" dirty="0"/>
          </a:p>
        </p:txBody>
      </p:sp>
      <p:sp>
        <p:nvSpPr>
          <p:cNvPr id="6" name="TextBox 5">
            <a:extLst>
              <a:ext uri="{FF2B5EF4-FFF2-40B4-BE49-F238E27FC236}">
                <a16:creationId xmlns:a16="http://schemas.microsoft.com/office/drawing/2014/main" id="{1017DC7F-37DA-4F20-2911-87758E0C2E85}"/>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069EFE62-FD0E-ACDC-394C-DFAFE12BD9D6}"/>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24</a:t>
            </a:fld>
            <a:endParaRPr lang="en-US" sz="1000"/>
          </a:p>
        </p:txBody>
      </p:sp>
    </p:spTree>
    <p:extLst>
      <p:ext uri="{BB962C8B-B14F-4D97-AF65-F5344CB8AC3E}">
        <p14:creationId xmlns:p14="http://schemas.microsoft.com/office/powerpoint/2010/main" val="352528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5B3E-BD72-6D4E-F37E-5F04D886A94B}"/>
              </a:ext>
            </a:extLst>
          </p:cNvPr>
          <p:cNvSpPr>
            <a:spLocks noGrp="1"/>
          </p:cNvSpPr>
          <p:nvPr>
            <p:ph type="title"/>
          </p:nvPr>
        </p:nvSpPr>
        <p:spPr>
          <a:xfrm>
            <a:off x="-194468" y="-39579"/>
            <a:ext cx="9917806" cy="1450757"/>
          </a:xfrm>
        </p:spPr>
        <p:txBody>
          <a:bodyPr/>
          <a:lstStyle/>
          <a:p>
            <a:pPr algn="ctr"/>
            <a:r>
              <a:rPr lang="en-GB" dirty="0"/>
              <a:t>Legitimate Expectations under EU Law </a:t>
            </a:r>
          </a:p>
        </p:txBody>
      </p:sp>
      <p:sp>
        <p:nvSpPr>
          <p:cNvPr id="3" name="Content Placeholder 2">
            <a:extLst>
              <a:ext uri="{FF2B5EF4-FFF2-40B4-BE49-F238E27FC236}">
                <a16:creationId xmlns:a16="http://schemas.microsoft.com/office/drawing/2014/main" id="{30466703-387A-1525-4BC5-46C433886170}"/>
              </a:ext>
            </a:extLst>
          </p:cNvPr>
          <p:cNvSpPr>
            <a:spLocks noGrp="1"/>
          </p:cNvSpPr>
          <p:nvPr>
            <p:ph idx="1"/>
          </p:nvPr>
        </p:nvSpPr>
        <p:spPr>
          <a:xfrm>
            <a:off x="666308" y="1541585"/>
            <a:ext cx="10859384" cy="4267200"/>
          </a:xfrm>
        </p:spPr>
        <p:txBody>
          <a:bodyPr>
            <a:normAutofit fontScale="92500" lnSpcReduction="20000"/>
          </a:bodyPr>
          <a:lstStyle/>
          <a:p>
            <a:pPr marL="0" indent="0" algn="just">
              <a:buNone/>
            </a:pPr>
            <a:r>
              <a:rPr lang="en-GB" dirty="0">
                <a:solidFill>
                  <a:srgbClr val="000000"/>
                </a:solidFill>
              </a:rPr>
              <a:t>Example 2: Joined Cases C‑798/18 and C‑799/18 </a:t>
            </a:r>
            <a:r>
              <a:rPr lang="en-GB" i="1" dirty="0" err="1">
                <a:solidFill>
                  <a:srgbClr val="00B050"/>
                </a:solidFill>
              </a:rPr>
              <a:t>Anie</a:t>
            </a:r>
            <a:r>
              <a:rPr lang="en-GB" i="1" dirty="0">
                <a:solidFill>
                  <a:srgbClr val="00B050"/>
                </a:solidFill>
              </a:rPr>
              <a:t> and </a:t>
            </a:r>
            <a:r>
              <a:rPr lang="en-GB" i="1" dirty="0" err="1">
                <a:solidFill>
                  <a:srgbClr val="00B050"/>
                </a:solidFill>
              </a:rPr>
              <a:t>Athesia</a:t>
            </a:r>
            <a:r>
              <a:rPr lang="en-GB" i="1" dirty="0">
                <a:solidFill>
                  <a:srgbClr val="00B050"/>
                </a:solidFill>
              </a:rPr>
              <a:t> </a:t>
            </a:r>
            <a:r>
              <a:rPr lang="en-GB" i="1" dirty="0">
                <a:solidFill>
                  <a:schemeClr val="bg2">
                    <a:lumMod val="10000"/>
                  </a:schemeClr>
                </a:solidFill>
              </a:rPr>
              <a:t>- </a:t>
            </a:r>
            <a:r>
              <a:rPr lang="en-GB" dirty="0">
                <a:solidFill>
                  <a:schemeClr val="bg2">
                    <a:lumMod val="10000"/>
                  </a:schemeClr>
                </a:solidFill>
              </a:rPr>
              <a:t>Case concerning revision and annulment of the feed-in tariffs for electricity production by solar power.</a:t>
            </a:r>
            <a:endParaRPr lang="en-GB" dirty="0">
              <a:solidFill>
                <a:srgbClr val="00B050"/>
              </a:solidFill>
            </a:endParaRPr>
          </a:p>
          <a:p>
            <a:pPr algn="just">
              <a:buFont typeface="Arial" panose="020B0604020202020204" pitchFamily="34" charset="0"/>
              <a:buChar char="•"/>
            </a:pPr>
            <a:r>
              <a:rPr lang="en-GB" sz="1600" dirty="0"/>
              <a:t>Para. 41: In accordance with the Court’s settled case-law, the principle of legal certainty, the corollary of which is the principle of the protection of legitimate expectations, requires that rules of law be clear and precise and that the application of those rules be predictable for individuals, especially where they may have negative consequences for individuals and undertakings. In particular, that </a:t>
            </a:r>
            <a:r>
              <a:rPr lang="en-GB" sz="1600" b="1" u="sng" dirty="0"/>
              <a:t>principle requires that legislation enables those concerned to know precisely the extent of the obligations which are imposed on them, and that those persons are able to ascertain unequivocally what their rights and obligations are and take steps accordingly</a:t>
            </a:r>
            <a:r>
              <a:rPr lang="en-GB" sz="1600" dirty="0"/>
              <a:t> (</a:t>
            </a:r>
            <a:r>
              <a:rPr lang="en-GB" sz="1600" i="1" dirty="0" err="1"/>
              <a:t>Agrenergy</a:t>
            </a:r>
            <a:r>
              <a:rPr lang="en-GB" sz="1600" i="1" dirty="0"/>
              <a:t> and </a:t>
            </a:r>
            <a:r>
              <a:rPr lang="en-GB" sz="1600" i="1" dirty="0" err="1"/>
              <a:t>Fusignano</a:t>
            </a:r>
            <a:r>
              <a:rPr lang="en-GB" sz="1600" i="1" dirty="0"/>
              <a:t> Due</a:t>
            </a:r>
            <a:r>
              <a:rPr lang="en-GB" sz="1600" dirty="0"/>
              <a:t>, C‑180/18, C‑286/18 and C‑287/18, paras 29 and 30 and the case-law cited).</a:t>
            </a:r>
          </a:p>
          <a:p>
            <a:pPr algn="just">
              <a:buFont typeface="Arial" panose="020B0604020202020204" pitchFamily="34" charset="0"/>
              <a:buChar char="•"/>
            </a:pPr>
            <a:r>
              <a:rPr lang="en-GB" sz="1600" dirty="0"/>
              <a:t>Para. 42: Also in accordance with the Court’s settled case-law, the principle of the protection of legitimate expectations may be relied on by any economic operator on whose part national authorities have created reasonable expectations. </a:t>
            </a:r>
            <a:r>
              <a:rPr lang="en-GB" sz="1600" b="1" u="sng" dirty="0"/>
              <a:t>However, where a prudent and circumspect economic operator could have foreseen the adoption of a measure likely to affect his or her interests, he or she cannot plead that principle if the measure is adopted. Moreover, economic operators cannot justifiably claim a legitimate expectation that an existing situation which may be altered by the national authorities in the exercise of their discretionary power will be maintained </a:t>
            </a:r>
            <a:r>
              <a:rPr lang="en-GB" sz="1600" dirty="0"/>
              <a:t>(</a:t>
            </a:r>
            <a:r>
              <a:rPr lang="en-GB" sz="1600" i="1" dirty="0" err="1"/>
              <a:t>Agrenergy</a:t>
            </a:r>
            <a:r>
              <a:rPr lang="en-GB" sz="1600" i="1" dirty="0"/>
              <a:t> and </a:t>
            </a:r>
            <a:r>
              <a:rPr lang="en-GB" sz="1600" i="1" dirty="0" err="1"/>
              <a:t>Fusignano</a:t>
            </a:r>
            <a:r>
              <a:rPr lang="en-GB" sz="1600" i="1" dirty="0"/>
              <a:t> Due</a:t>
            </a:r>
            <a:r>
              <a:rPr lang="en-GB" sz="1600" dirty="0"/>
              <a:t>, C‑180/18, C‑286/18 and C‑287/18, para. 31 and the case-law cited).</a:t>
            </a:r>
          </a:p>
          <a:p>
            <a:pPr algn="just">
              <a:buFont typeface="Arial" panose="020B0604020202020204" pitchFamily="34" charset="0"/>
              <a:buChar char="•"/>
            </a:pPr>
            <a:r>
              <a:rPr lang="en-GB" sz="1600" dirty="0"/>
              <a:t>Para. 43: It is for the referring court to determine whether national legislation such as that at issue in the main proceedings is consistent with those principles, as the Court of Justice, when giving a preliminary ruling under Article 267 TFEU, has jurisdiction only to provide the national court with all the criteria for the interpretation of EU law which may enable it to determine the issue of compatibility. The referring court may take into account, for that purpose, all relevant factors which are apparent in particular from the terms, objectives or general scheme of the legislation concerned (see, in particular, </a:t>
            </a:r>
            <a:r>
              <a:rPr lang="en-GB" sz="1600" i="1" dirty="0" err="1"/>
              <a:t>Agrenergy</a:t>
            </a:r>
            <a:r>
              <a:rPr lang="en-GB" sz="1600" i="1" dirty="0"/>
              <a:t> and </a:t>
            </a:r>
            <a:r>
              <a:rPr lang="en-GB" sz="1600" i="1" dirty="0" err="1"/>
              <a:t>Fusignano</a:t>
            </a:r>
            <a:r>
              <a:rPr lang="en-GB" sz="1600" i="1" dirty="0"/>
              <a:t> Due</a:t>
            </a:r>
            <a:r>
              <a:rPr lang="en-GB" sz="1600" dirty="0"/>
              <a:t>, C‑180/18, C‑286/18 and C‑287/18, paras 33 and 34 and the case-law cited).</a:t>
            </a:r>
          </a:p>
          <a:p>
            <a:pPr algn="just">
              <a:buFont typeface="Arial" panose="020B0604020202020204" pitchFamily="34" charset="0"/>
              <a:buChar char="•"/>
            </a:pPr>
            <a:endParaRPr lang="en-GB" sz="1600" dirty="0"/>
          </a:p>
          <a:p>
            <a:pPr algn="just"/>
            <a:endParaRPr lang="en-GB" dirty="0"/>
          </a:p>
          <a:p>
            <a:pPr algn="just"/>
            <a:endParaRPr lang="en-GB" dirty="0"/>
          </a:p>
        </p:txBody>
      </p:sp>
      <p:sp>
        <p:nvSpPr>
          <p:cNvPr id="6" name="TextBox 5">
            <a:extLst>
              <a:ext uri="{FF2B5EF4-FFF2-40B4-BE49-F238E27FC236}">
                <a16:creationId xmlns:a16="http://schemas.microsoft.com/office/drawing/2014/main" id="{1017DC7F-37DA-4F20-2911-87758E0C2E85}"/>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069EFE62-FD0E-ACDC-394C-DFAFE12BD9D6}"/>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25</a:t>
            </a:fld>
            <a:endParaRPr lang="en-US" sz="1000"/>
          </a:p>
        </p:txBody>
      </p:sp>
    </p:spTree>
    <p:extLst>
      <p:ext uri="{BB962C8B-B14F-4D97-AF65-F5344CB8AC3E}">
        <p14:creationId xmlns:p14="http://schemas.microsoft.com/office/powerpoint/2010/main" val="117231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BBF3A7-6FCB-99BE-36C1-7509DD7CB23D}"/>
              </a:ext>
            </a:extLst>
          </p:cNvPr>
          <p:cNvSpPr>
            <a:spLocks noGrp="1"/>
          </p:cNvSpPr>
          <p:nvPr>
            <p:ph type="title"/>
          </p:nvPr>
        </p:nvSpPr>
        <p:spPr>
          <a:xfrm>
            <a:off x="586627" y="1471516"/>
            <a:ext cx="11471397" cy="3566160"/>
          </a:xfrm>
        </p:spPr>
        <p:txBody>
          <a:bodyPr>
            <a:normAutofit/>
          </a:bodyPr>
          <a:lstStyle/>
          <a:p>
            <a:r>
              <a:rPr lang="en-US" sz="3200"/>
              <a:t>III. 3. Further Protections Offered by the EU Charter of Fundamental Rights</a:t>
            </a:r>
            <a:br>
              <a:rPr lang="en-US" sz="3200"/>
            </a:br>
            <a:br>
              <a:rPr lang="en-US" sz="3200"/>
            </a:br>
            <a:r>
              <a:rPr lang="en-US" sz="3200"/>
              <a:t>More information can be found in the 4</a:t>
            </a:r>
            <a:r>
              <a:rPr lang="en-US" sz="3200" baseline="30000"/>
              <a:t>th</a:t>
            </a:r>
            <a:r>
              <a:rPr lang="en-US" sz="3200"/>
              <a:t> presentation on “Case Study 2: Protection of property against expropriation under the Charter of Fundamental Rights and the European Convention of Human Rights”</a:t>
            </a:r>
            <a:br>
              <a:rPr lang="en-US" sz="3200"/>
            </a:br>
            <a:endParaRPr lang="en-DE" sz="3200"/>
          </a:p>
        </p:txBody>
      </p:sp>
      <p:sp>
        <p:nvSpPr>
          <p:cNvPr id="9" name="TextBox 8">
            <a:extLst>
              <a:ext uri="{FF2B5EF4-FFF2-40B4-BE49-F238E27FC236}">
                <a16:creationId xmlns:a16="http://schemas.microsoft.com/office/drawing/2014/main" id="{0D897AC8-44BB-B243-29CC-F4EB60E85D93}"/>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C057C077-D696-2E91-9AE6-02215933C96F}"/>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26</a:t>
            </a:fld>
            <a:endParaRPr lang="en-US" sz="1000"/>
          </a:p>
        </p:txBody>
      </p:sp>
    </p:spTree>
    <p:extLst>
      <p:ext uri="{BB962C8B-B14F-4D97-AF65-F5344CB8AC3E}">
        <p14:creationId xmlns:p14="http://schemas.microsoft.com/office/powerpoint/2010/main" val="2035825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478B-0D41-7C50-3A0C-A9382B3AEDD2}"/>
              </a:ext>
            </a:extLst>
          </p:cNvPr>
          <p:cNvSpPr>
            <a:spLocks noGrp="1"/>
          </p:cNvSpPr>
          <p:nvPr>
            <p:ph type="title"/>
          </p:nvPr>
        </p:nvSpPr>
        <p:spPr>
          <a:xfrm>
            <a:off x="0" y="0"/>
            <a:ext cx="9917806" cy="1450757"/>
          </a:xfrm>
        </p:spPr>
        <p:txBody>
          <a:bodyPr/>
          <a:lstStyle/>
          <a:p>
            <a:pPr algn="ctr"/>
            <a:r>
              <a:rPr lang="en-GB"/>
              <a:t>Further protections offered by the EU Charter of Fundamental Rights </a:t>
            </a:r>
          </a:p>
        </p:txBody>
      </p:sp>
      <p:sp>
        <p:nvSpPr>
          <p:cNvPr id="3" name="Content Placeholder 2">
            <a:extLst>
              <a:ext uri="{FF2B5EF4-FFF2-40B4-BE49-F238E27FC236}">
                <a16:creationId xmlns:a16="http://schemas.microsoft.com/office/drawing/2014/main" id="{8ECB9EA2-3DE1-DA2B-D4D5-E4EA51D1B2D5}"/>
              </a:ext>
            </a:extLst>
          </p:cNvPr>
          <p:cNvSpPr>
            <a:spLocks noGrp="1"/>
          </p:cNvSpPr>
          <p:nvPr>
            <p:ph idx="1"/>
          </p:nvPr>
        </p:nvSpPr>
        <p:spPr/>
        <p:txBody>
          <a:bodyPr/>
          <a:lstStyle/>
          <a:p>
            <a:pPr>
              <a:buFont typeface="Arial" panose="020B0604020202020204" pitchFamily="34" charset="0"/>
              <a:buChar char="•"/>
            </a:pPr>
            <a:endParaRPr lang="en-GB" dirty="0">
              <a:solidFill>
                <a:srgbClr val="000000"/>
              </a:solidFill>
            </a:endParaRPr>
          </a:p>
          <a:p>
            <a:pPr>
              <a:buFont typeface="Arial" panose="020B0604020202020204" pitchFamily="34" charset="0"/>
              <a:buChar char="•"/>
            </a:pPr>
            <a:r>
              <a:rPr lang="en-GB" dirty="0">
                <a:solidFill>
                  <a:srgbClr val="000000"/>
                </a:solidFill>
              </a:rPr>
              <a:t>Art. 16 – </a:t>
            </a:r>
            <a:r>
              <a:rPr lang="en-GB" b="1" dirty="0">
                <a:solidFill>
                  <a:srgbClr val="000000"/>
                </a:solidFill>
              </a:rPr>
              <a:t>freedom to conduct a business </a:t>
            </a:r>
            <a:r>
              <a:rPr lang="en-GB" dirty="0">
                <a:solidFill>
                  <a:srgbClr val="000000"/>
                </a:solidFill>
              </a:rPr>
              <a:t>in accordance with EU and national laws and practices (C-426/11 </a:t>
            </a:r>
            <a:r>
              <a:rPr lang="en-GB" i="1" dirty="0" err="1">
                <a:solidFill>
                  <a:srgbClr val="00B050"/>
                </a:solidFill>
              </a:rPr>
              <a:t>Alemo</a:t>
            </a:r>
            <a:r>
              <a:rPr lang="en-GB" i="1" dirty="0">
                <a:solidFill>
                  <a:srgbClr val="00B050"/>
                </a:solidFill>
              </a:rPr>
              <a:t>-Herron</a:t>
            </a:r>
            <a:r>
              <a:rPr lang="en-GB" dirty="0">
                <a:solidFill>
                  <a:srgbClr val="000000"/>
                </a:solidFill>
              </a:rPr>
              <a:t>)</a:t>
            </a:r>
          </a:p>
          <a:p>
            <a:pPr>
              <a:buFont typeface="Arial" panose="020B0604020202020204" pitchFamily="34" charset="0"/>
              <a:buChar char="•"/>
            </a:pPr>
            <a:endParaRPr lang="en-GB" dirty="0">
              <a:solidFill>
                <a:srgbClr val="000000"/>
              </a:solidFill>
            </a:endParaRPr>
          </a:p>
          <a:p>
            <a:pPr>
              <a:buFont typeface="Arial" panose="020B0604020202020204" pitchFamily="34" charset="0"/>
              <a:buChar char="•"/>
            </a:pPr>
            <a:r>
              <a:rPr lang="en-GB" dirty="0">
                <a:solidFill>
                  <a:srgbClr val="000000"/>
                </a:solidFill>
              </a:rPr>
              <a:t>Art. 17 – </a:t>
            </a:r>
            <a:r>
              <a:rPr lang="en-GB" b="1" dirty="0">
                <a:solidFill>
                  <a:srgbClr val="000000"/>
                </a:solidFill>
              </a:rPr>
              <a:t>right to property</a:t>
            </a:r>
            <a:r>
              <a:rPr lang="en-GB" dirty="0">
                <a:solidFill>
                  <a:srgbClr val="000000"/>
                </a:solidFill>
              </a:rPr>
              <a:t>; deprivation only in the general interest, under the conditions provided by law, subject to fair compensation </a:t>
            </a:r>
          </a:p>
          <a:p>
            <a:pPr>
              <a:buFont typeface="Arial" panose="020B0604020202020204" pitchFamily="34" charset="0"/>
              <a:buChar char="•"/>
            </a:pPr>
            <a:endParaRPr lang="en-GB" dirty="0">
              <a:solidFill>
                <a:srgbClr val="000000"/>
              </a:solidFill>
            </a:endParaRPr>
          </a:p>
          <a:p>
            <a:pPr>
              <a:buFont typeface="Arial" panose="020B0604020202020204" pitchFamily="34" charset="0"/>
              <a:buChar char="•"/>
            </a:pPr>
            <a:r>
              <a:rPr lang="en-GB" dirty="0">
                <a:solidFill>
                  <a:srgbClr val="000000"/>
                </a:solidFill>
              </a:rPr>
              <a:t>Art. 47 – Right to an </a:t>
            </a:r>
            <a:r>
              <a:rPr lang="en-GB" b="1" dirty="0">
                <a:solidFill>
                  <a:srgbClr val="000000"/>
                </a:solidFill>
              </a:rPr>
              <a:t>effective remedy and a fair trial</a:t>
            </a:r>
          </a:p>
          <a:p>
            <a:pPr marL="0" indent="0">
              <a:buNone/>
            </a:pPr>
            <a:endParaRPr lang="en-GB" dirty="0"/>
          </a:p>
        </p:txBody>
      </p:sp>
      <p:sp>
        <p:nvSpPr>
          <p:cNvPr id="5" name="TextBox 4">
            <a:extLst>
              <a:ext uri="{FF2B5EF4-FFF2-40B4-BE49-F238E27FC236}">
                <a16:creationId xmlns:a16="http://schemas.microsoft.com/office/drawing/2014/main" id="{5C2B21FC-DC2E-B1C8-8E9B-5366781AD18C}"/>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ABF674DE-50A1-222B-0269-2A40F2729958}"/>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27</a:t>
            </a:fld>
            <a:endParaRPr lang="en-US" sz="1000"/>
          </a:p>
        </p:txBody>
      </p:sp>
    </p:spTree>
    <p:extLst>
      <p:ext uri="{BB962C8B-B14F-4D97-AF65-F5344CB8AC3E}">
        <p14:creationId xmlns:p14="http://schemas.microsoft.com/office/powerpoint/2010/main" val="1858633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478B-0D41-7C50-3A0C-A9382B3AEDD2}"/>
              </a:ext>
            </a:extLst>
          </p:cNvPr>
          <p:cNvSpPr>
            <a:spLocks noGrp="1"/>
          </p:cNvSpPr>
          <p:nvPr>
            <p:ph type="title"/>
          </p:nvPr>
        </p:nvSpPr>
        <p:spPr>
          <a:xfrm>
            <a:off x="586740" y="0"/>
            <a:ext cx="11018520" cy="1434415"/>
          </a:xfrm>
        </p:spPr>
        <p:txBody>
          <a:bodyPr anchor="b">
            <a:normAutofit/>
          </a:bodyPr>
          <a:lstStyle/>
          <a:p>
            <a:r>
              <a:rPr lang="en-GB" sz="5400"/>
              <a:t>But</a:t>
            </a:r>
          </a:p>
        </p:txBody>
      </p:sp>
      <p:sp>
        <p:nvSpPr>
          <p:cNvPr id="3" name="Content Placeholder 2">
            <a:extLst>
              <a:ext uri="{FF2B5EF4-FFF2-40B4-BE49-F238E27FC236}">
                <a16:creationId xmlns:a16="http://schemas.microsoft.com/office/drawing/2014/main" id="{8ECB9EA2-3DE1-DA2B-D4D5-E4EA51D1B2D5}"/>
              </a:ext>
            </a:extLst>
          </p:cNvPr>
          <p:cNvSpPr>
            <a:spLocks noGrp="1"/>
          </p:cNvSpPr>
          <p:nvPr>
            <p:ph idx="1"/>
          </p:nvPr>
        </p:nvSpPr>
        <p:spPr>
          <a:xfrm>
            <a:off x="175004" y="1862768"/>
            <a:ext cx="8750808" cy="4119172"/>
          </a:xfrm>
        </p:spPr>
        <p:txBody>
          <a:bodyPr anchor="t">
            <a:normAutofit fontScale="92500"/>
          </a:bodyPr>
          <a:lstStyle/>
          <a:p>
            <a:pPr>
              <a:buFont typeface="Arial" panose="020B0604020202020204" pitchFamily="34" charset="0"/>
              <a:buChar char="•"/>
            </a:pPr>
            <a:r>
              <a:rPr lang="en-GB" sz="2400" dirty="0">
                <a:solidFill>
                  <a:srgbClr val="000000"/>
                </a:solidFill>
              </a:rPr>
              <a:t>Many of these rights are also protected by the European Convention on Human Rights or form part of the general principles of EU Law</a:t>
            </a:r>
          </a:p>
          <a:p>
            <a:pPr>
              <a:buFont typeface="Arial" panose="020B0604020202020204" pitchFamily="34" charset="0"/>
              <a:buChar char="•"/>
            </a:pPr>
            <a:endParaRPr lang="en-GB" sz="2400" dirty="0">
              <a:solidFill>
                <a:srgbClr val="000000"/>
              </a:solidFill>
            </a:endParaRPr>
          </a:p>
          <a:p>
            <a:pPr>
              <a:buFont typeface="Arial" panose="020B0604020202020204" pitchFamily="34" charset="0"/>
              <a:buChar char="•"/>
            </a:pPr>
            <a:r>
              <a:rPr lang="en-GB" sz="2400" dirty="0">
                <a:solidFill>
                  <a:srgbClr val="000000"/>
                </a:solidFill>
              </a:rPr>
              <a:t>Charter same legal value as EU Treaties after Lisbon (Art. 6.1 TEU)</a:t>
            </a:r>
          </a:p>
          <a:p>
            <a:pPr>
              <a:buFont typeface="Arial" panose="020B0604020202020204" pitchFamily="34" charset="0"/>
              <a:buChar char="•"/>
            </a:pPr>
            <a:endParaRPr lang="en-GB" sz="2400" dirty="0">
              <a:solidFill>
                <a:srgbClr val="000000"/>
              </a:solidFill>
            </a:endParaRPr>
          </a:p>
          <a:p>
            <a:pPr>
              <a:buFont typeface="Arial" panose="020B0604020202020204" pitchFamily="34" charset="0"/>
              <a:buChar char="•"/>
            </a:pPr>
            <a:r>
              <a:rPr lang="en-GB" sz="2400" b="1" dirty="0">
                <a:solidFill>
                  <a:srgbClr val="000000"/>
                </a:solidFill>
                <a:highlight>
                  <a:srgbClr val="FFFF00"/>
                </a:highlight>
              </a:rPr>
              <a:t>Art 51(1</a:t>
            </a:r>
            <a:r>
              <a:rPr lang="en-GB" sz="2400" b="1" dirty="0">
                <a:solidFill>
                  <a:srgbClr val="000000"/>
                </a:solidFill>
              </a:rPr>
              <a:t>) </a:t>
            </a:r>
            <a:r>
              <a:rPr lang="en-GB" sz="2400" dirty="0">
                <a:solidFill>
                  <a:srgbClr val="000000"/>
                </a:solidFill>
              </a:rPr>
              <a:t>– the Charter is addressed to EU institutions and bodies + MS ‘</a:t>
            </a:r>
            <a:r>
              <a:rPr lang="en-GB" sz="2400" dirty="0">
                <a:solidFill>
                  <a:srgbClr val="000000"/>
                </a:solidFill>
                <a:highlight>
                  <a:srgbClr val="FFFF00"/>
                </a:highlight>
              </a:rPr>
              <a:t>when they are implementing EU Law</a:t>
            </a:r>
            <a:r>
              <a:rPr lang="en-GB" sz="2400" dirty="0">
                <a:solidFill>
                  <a:srgbClr val="000000"/>
                </a:solidFill>
              </a:rPr>
              <a:t>’ </a:t>
            </a:r>
          </a:p>
          <a:p>
            <a:pPr>
              <a:buFont typeface="Arial" panose="020B0604020202020204" pitchFamily="34" charset="0"/>
              <a:buChar char="•"/>
            </a:pPr>
            <a:r>
              <a:rPr lang="en-US" sz="2400" dirty="0">
                <a:solidFill>
                  <a:srgbClr val="000000"/>
                </a:solidFill>
                <a:latin typeface="Calibri" panose="020F0502020204030204" pitchFamily="34" charset="0"/>
                <a:cs typeface="Calibri" panose="020F0502020204030204" pitchFamily="34" charset="0"/>
              </a:rPr>
              <a:t>MS implements EU law (Directive) </a:t>
            </a:r>
            <a:r>
              <a:rPr lang="en-US" sz="2400" b="1" dirty="0">
                <a:solidFill>
                  <a:srgbClr val="000000"/>
                </a:solidFill>
                <a:latin typeface="Calibri" panose="020F0502020204030204" pitchFamily="34" charset="0"/>
                <a:cs typeface="Calibri" panose="020F0502020204030204" pitchFamily="34" charset="0"/>
              </a:rPr>
              <a:t>OR </a:t>
            </a:r>
            <a:r>
              <a:rPr lang="en-US" sz="2400" dirty="0">
                <a:solidFill>
                  <a:srgbClr val="000000"/>
                </a:solidFill>
                <a:latin typeface="Calibri" panose="020F0502020204030204" pitchFamily="34" charset="0"/>
                <a:cs typeface="Calibri" panose="020F0502020204030204" pitchFamily="34" charset="0"/>
              </a:rPr>
              <a:t>MS law has same scope as EU Law </a:t>
            </a:r>
            <a:r>
              <a:rPr lang="en-US" sz="2400" b="1" dirty="0">
                <a:solidFill>
                  <a:srgbClr val="000000"/>
                </a:solidFill>
                <a:latin typeface="Calibri" panose="020F0502020204030204" pitchFamily="34" charset="0"/>
                <a:cs typeface="Calibri" panose="020F0502020204030204" pitchFamily="34" charset="0"/>
              </a:rPr>
              <a:t>OR </a:t>
            </a:r>
            <a:r>
              <a:rPr lang="en-US" sz="2400" dirty="0">
                <a:solidFill>
                  <a:srgbClr val="000000"/>
                </a:solidFill>
                <a:latin typeface="Calibri" panose="020F0502020204030204" pitchFamily="34" charset="0"/>
                <a:cs typeface="Calibri" panose="020F0502020204030204" pitchFamily="34" charset="0"/>
              </a:rPr>
              <a:t>MS breach EU norm (</a:t>
            </a:r>
            <a:r>
              <a:rPr lang="en-US" sz="2400" dirty="0">
                <a:solidFill>
                  <a:schemeClr val="tx1"/>
                </a:solidFill>
                <a:latin typeface="Calibri" panose="020F0502020204030204" pitchFamily="34" charset="0"/>
                <a:cs typeface="Calibri" panose="020F0502020204030204" pitchFamily="34" charset="0"/>
              </a:rPr>
              <a:t>C-617/10</a:t>
            </a:r>
            <a:r>
              <a:rPr lang="en-US" sz="2400" i="1" dirty="0">
                <a:solidFill>
                  <a:schemeClr val="tx1"/>
                </a:solidFill>
                <a:latin typeface="Calibri" panose="020F0502020204030204" pitchFamily="34" charset="0"/>
                <a:cs typeface="Calibri" panose="020F0502020204030204" pitchFamily="34" charset="0"/>
              </a:rPr>
              <a:t> </a:t>
            </a:r>
            <a:r>
              <a:rPr lang="en-US" sz="2400" i="1" dirty="0" err="1">
                <a:solidFill>
                  <a:srgbClr val="00B050"/>
                </a:solidFill>
                <a:latin typeface="Calibri" panose="020F0502020204030204" pitchFamily="34" charset="0"/>
                <a:cs typeface="Calibri" panose="020F0502020204030204" pitchFamily="34" charset="0"/>
              </a:rPr>
              <a:t>Fransson</a:t>
            </a:r>
            <a:r>
              <a:rPr lang="en-US" sz="2400" i="1" dirty="0">
                <a:solidFill>
                  <a:schemeClr val="tx1"/>
                </a:solidFill>
                <a:latin typeface="Calibri" panose="020F0502020204030204" pitchFamily="34" charset="0"/>
                <a:cs typeface="Calibri" panose="020F0502020204030204" pitchFamily="34" charset="0"/>
              </a:rPr>
              <a:t>,</a:t>
            </a:r>
            <a:r>
              <a:rPr lang="en-US" sz="2400" i="1" dirty="0">
                <a:solidFill>
                  <a:srgbClr val="FF0000"/>
                </a:solidFill>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C- 198/13 </a:t>
            </a:r>
            <a:r>
              <a:rPr lang="en-US" sz="2400" i="1" dirty="0">
                <a:solidFill>
                  <a:srgbClr val="7030A0"/>
                </a:solidFill>
                <a:latin typeface="Calibri" panose="020F0502020204030204" pitchFamily="34" charset="0"/>
                <a:cs typeface="Calibri" panose="020F0502020204030204" pitchFamily="34" charset="0"/>
              </a:rPr>
              <a:t>Hernandez</a:t>
            </a:r>
            <a:r>
              <a:rPr lang="en-US" sz="2400" i="1" dirty="0">
                <a:solidFill>
                  <a:srgbClr val="000000"/>
                </a:solidFill>
                <a:latin typeface="Calibri" panose="020F0502020204030204" pitchFamily="34" charset="0"/>
                <a:cs typeface="Calibri" panose="020F0502020204030204" pitchFamily="34" charset="0"/>
              </a:rPr>
              <a:t>)</a:t>
            </a:r>
            <a:endParaRPr lang="en-GB" sz="2400" dirty="0">
              <a:solidFill>
                <a:srgbClr val="000000"/>
              </a:solidFill>
            </a:endParaRPr>
          </a:p>
          <a:p>
            <a:endParaRPr lang="en-GB" sz="2000" dirty="0"/>
          </a:p>
          <a:p>
            <a:pPr marL="0" indent="0">
              <a:buNone/>
            </a:pPr>
            <a:endParaRPr lang="en-GB" sz="2000" dirty="0"/>
          </a:p>
        </p:txBody>
      </p:sp>
      <p:pic>
        <p:nvPicPr>
          <p:cNvPr id="1026" name="Picture 2" descr="Implementing ECHR judgments: Latest decisions from the Council of Europe's  Committee of Ministers - Portal">
            <a:extLst>
              <a:ext uri="{FF2B5EF4-FFF2-40B4-BE49-F238E27FC236}">
                <a16:creationId xmlns:a16="http://schemas.microsoft.com/office/drawing/2014/main" id="{453CAA41-3C40-FCAF-AFFF-B8041E65B8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01" r="14624"/>
          <a:stretch/>
        </p:blipFill>
        <p:spPr bwMode="auto">
          <a:xfrm>
            <a:off x="8925812" y="2093976"/>
            <a:ext cx="2690910" cy="27970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62BBB1-EC94-0D75-ADB7-CA4DC3ECC118}"/>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15F569A2-F85E-CDB6-44DF-7EC6484E6ED5}"/>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28</a:t>
            </a:fld>
            <a:endParaRPr lang="en-US" sz="1000"/>
          </a:p>
        </p:txBody>
      </p:sp>
    </p:spTree>
    <p:extLst>
      <p:ext uri="{BB962C8B-B14F-4D97-AF65-F5344CB8AC3E}">
        <p14:creationId xmlns:p14="http://schemas.microsoft.com/office/powerpoint/2010/main" val="411945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5478B-0D41-7C50-3A0C-A9382B3AEDD2}"/>
              </a:ext>
            </a:extLst>
          </p:cNvPr>
          <p:cNvSpPr>
            <a:spLocks noGrp="1"/>
          </p:cNvSpPr>
          <p:nvPr>
            <p:ph type="title"/>
          </p:nvPr>
        </p:nvSpPr>
        <p:spPr>
          <a:xfrm>
            <a:off x="671806" y="-39579"/>
            <a:ext cx="9917806" cy="1450757"/>
          </a:xfrm>
        </p:spPr>
        <p:txBody>
          <a:bodyPr/>
          <a:lstStyle/>
          <a:p>
            <a:pPr algn="ctr"/>
            <a:r>
              <a:rPr lang="en-GB"/>
              <a:t>But</a:t>
            </a:r>
          </a:p>
        </p:txBody>
      </p:sp>
      <p:sp>
        <p:nvSpPr>
          <p:cNvPr id="3" name="Content Placeholder 2">
            <a:extLst>
              <a:ext uri="{FF2B5EF4-FFF2-40B4-BE49-F238E27FC236}">
                <a16:creationId xmlns:a16="http://schemas.microsoft.com/office/drawing/2014/main" id="{8ECB9EA2-3DE1-DA2B-D4D5-E4EA51D1B2D5}"/>
              </a:ext>
            </a:extLst>
          </p:cNvPr>
          <p:cNvSpPr>
            <a:spLocks noGrp="1"/>
          </p:cNvSpPr>
          <p:nvPr>
            <p:ph idx="1"/>
          </p:nvPr>
        </p:nvSpPr>
        <p:spPr/>
        <p:txBody>
          <a:bodyPr/>
          <a:lstStyle/>
          <a:p>
            <a:pPr>
              <a:buFont typeface="Arial" panose="020B0604020202020204" pitchFamily="34" charset="0"/>
              <a:buChar char="•"/>
            </a:pPr>
            <a:r>
              <a:rPr lang="en-US" sz="2800">
                <a:solidFill>
                  <a:srgbClr val="000000"/>
                </a:solidFill>
                <a:highlight>
                  <a:srgbClr val="FFFF00"/>
                </a:highlight>
              </a:rPr>
              <a:t>Art. 52(3) – if rights in Charter coincide with ECHR rights, then they shall have the same meaning as ECHR rights</a:t>
            </a:r>
          </a:p>
          <a:p>
            <a:pPr>
              <a:buFont typeface="Arial" panose="020B0604020202020204" pitchFamily="34" charset="0"/>
              <a:buChar char="•"/>
            </a:pPr>
            <a:endParaRPr lang="en-US" sz="2800">
              <a:solidFill>
                <a:srgbClr val="000000"/>
              </a:solidFill>
            </a:endParaRPr>
          </a:p>
          <a:p>
            <a:pPr>
              <a:buFont typeface="Arial" panose="020B0604020202020204" pitchFamily="34" charset="0"/>
              <a:buChar char="•"/>
            </a:pPr>
            <a:r>
              <a:rPr lang="en-US" sz="2800">
                <a:solidFill>
                  <a:srgbClr val="000000"/>
                </a:solidFill>
              </a:rPr>
              <a:t>Art. 52(4) – Charter rights interpreted </a:t>
            </a:r>
            <a:r>
              <a:rPr lang="en-US" sz="2800" b="1">
                <a:solidFill>
                  <a:srgbClr val="000000"/>
                </a:solidFill>
              </a:rPr>
              <a:t>in harmony with national constitutions</a:t>
            </a:r>
          </a:p>
          <a:p>
            <a:pPr>
              <a:buFont typeface="Arial" panose="020B0604020202020204" pitchFamily="34" charset="0"/>
              <a:buChar char="•"/>
            </a:pPr>
            <a:endParaRPr lang="en-US" sz="2800" b="1">
              <a:solidFill>
                <a:srgbClr val="000000"/>
              </a:solidFill>
            </a:endParaRPr>
          </a:p>
          <a:p>
            <a:pPr>
              <a:buFont typeface="Arial" panose="020B0604020202020204" pitchFamily="34" charset="0"/>
              <a:buChar char="•"/>
            </a:pPr>
            <a:r>
              <a:rPr lang="en-GB" err="1">
                <a:solidFill>
                  <a:srgbClr val="000000"/>
                </a:solidFill>
              </a:rPr>
              <a:t>Opt</a:t>
            </a:r>
            <a:r>
              <a:rPr lang="en-GB">
                <a:solidFill>
                  <a:srgbClr val="000000"/>
                </a:solidFill>
              </a:rPr>
              <a:t> outs – Poland (Protocol 30 to TFEU)</a:t>
            </a:r>
          </a:p>
          <a:p>
            <a:pPr marL="0" indent="0">
              <a:buNone/>
            </a:pPr>
            <a:endParaRPr lang="en-GB"/>
          </a:p>
        </p:txBody>
      </p:sp>
      <p:sp>
        <p:nvSpPr>
          <p:cNvPr id="5" name="TextBox 4">
            <a:extLst>
              <a:ext uri="{FF2B5EF4-FFF2-40B4-BE49-F238E27FC236}">
                <a16:creationId xmlns:a16="http://schemas.microsoft.com/office/drawing/2014/main" id="{F18FC82C-2730-6D93-CC28-3478AE189586}"/>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A4DE93CC-A2C3-CD78-123D-9CBB16E12C61}"/>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29</a:t>
            </a:fld>
            <a:endParaRPr lang="en-US" sz="1000"/>
          </a:p>
        </p:txBody>
      </p:sp>
    </p:spTree>
    <p:extLst>
      <p:ext uri="{BB962C8B-B14F-4D97-AF65-F5344CB8AC3E}">
        <p14:creationId xmlns:p14="http://schemas.microsoft.com/office/powerpoint/2010/main" val="205078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BBF3A7-6FCB-99BE-36C1-7509DD7CB23D}"/>
              </a:ext>
            </a:extLst>
          </p:cNvPr>
          <p:cNvSpPr>
            <a:spLocks noGrp="1"/>
          </p:cNvSpPr>
          <p:nvPr>
            <p:ph type="title"/>
          </p:nvPr>
        </p:nvSpPr>
        <p:spPr/>
        <p:txBody>
          <a:bodyPr>
            <a:normAutofit/>
          </a:bodyPr>
          <a:lstStyle/>
          <a:p>
            <a:r>
              <a:rPr lang="en-US" sz="3600" dirty="0"/>
              <a:t>I. Recap: Who and What is Covered under EU Law</a:t>
            </a:r>
            <a:endParaRPr lang="en-DE" sz="3600" dirty="0"/>
          </a:p>
        </p:txBody>
      </p:sp>
      <p:sp>
        <p:nvSpPr>
          <p:cNvPr id="9" name="TextBox 8">
            <a:extLst>
              <a:ext uri="{FF2B5EF4-FFF2-40B4-BE49-F238E27FC236}">
                <a16:creationId xmlns:a16="http://schemas.microsoft.com/office/drawing/2014/main" id="{0D897AC8-44BB-B243-29CC-F4EB60E85D93}"/>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C057C077-D696-2E91-9AE6-02215933C96F}"/>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a:t>
            </a:fld>
            <a:endParaRPr lang="en-US" sz="1000"/>
          </a:p>
        </p:txBody>
      </p:sp>
    </p:spTree>
    <p:extLst>
      <p:ext uri="{BB962C8B-B14F-4D97-AF65-F5344CB8AC3E}">
        <p14:creationId xmlns:p14="http://schemas.microsoft.com/office/powerpoint/2010/main" val="2837170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BBF3A7-6FCB-99BE-36C1-7509DD7CB23D}"/>
              </a:ext>
            </a:extLst>
          </p:cNvPr>
          <p:cNvSpPr>
            <a:spLocks noGrp="1"/>
          </p:cNvSpPr>
          <p:nvPr>
            <p:ph type="title"/>
          </p:nvPr>
        </p:nvSpPr>
        <p:spPr>
          <a:xfrm>
            <a:off x="720602" y="764679"/>
            <a:ext cx="11471397" cy="3566160"/>
          </a:xfrm>
        </p:spPr>
        <p:txBody>
          <a:bodyPr>
            <a:normAutofit/>
          </a:bodyPr>
          <a:lstStyle/>
          <a:p>
            <a:r>
              <a:rPr lang="en-US" sz="3200"/>
              <a:t>IV. The Procedural Standards of Protection under EU Law: Overview</a:t>
            </a:r>
            <a:br>
              <a:rPr lang="en-US" sz="3200"/>
            </a:br>
            <a:br>
              <a:rPr lang="en-US" sz="3200"/>
            </a:br>
            <a:r>
              <a:rPr lang="en-US" sz="3200"/>
              <a:t>More information can be found in the 5</a:t>
            </a:r>
            <a:r>
              <a:rPr lang="en-US" sz="3200" baseline="30000"/>
              <a:t>th</a:t>
            </a:r>
            <a:r>
              <a:rPr lang="en-US" sz="3200"/>
              <a:t> presentation on “Procedural rights and effective judicial remedies under EU Law”</a:t>
            </a:r>
            <a:endParaRPr lang="en-DE" sz="3200"/>
          </a:p>
        </p:txBody>
      </p:sp>
      <p:sp>
        <p:nvSpPr>
          <p:cNvPr id="9" name="TextBox 8">
            <a:extLst>
              <a:ext uri="{FF2B5EF4-FFF2-40B4-BE49-F238E27FC236}">
                <a16:creationId xmlns:a16="http://schemas.microsoft.com/office/drawing/2014/main" id="{0D897AC8-44BB-B243-29CC-F4EB60E85D93}"/>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C057C077-D696-2E91-9AE6-02215933C96F}"/>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30</a:t>
            </a:fld>
            <a:endParaRPr lang="en-US" sz="1000"/>
          </a:p>
        </p:txBody>
      </p:sp>
    </p:spTree>
    <p:extLst>
      <p:ext uri="{BB962C8B-B14F-4D97-AF65-F5344CB8AC3E}">
        <p14:creationId xmlns:p14="http://schemas.microsoft.com/office/powerpoint/2010/main" val="244766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340448-5F01-2D3F-12C6-8E9D86532AA5}"/>
              </a:ext>
            </a:extLst>
          </p:cNvPr>
          <p:cNvGraphicFramePr>
            <a:graphicFrameLocks noGrp="1"/>
          </p:cNvGraphicFramePr>
          <p:nvPr>
            <p:extLst>
              <p:ext uri="{D42A27DB-BD31-4B8C-83A1-F6EECF244321}">
                <p14:modId xmlns:p14="http://schemas.microsoft.com/office/powerpoint/2010/main" val="1726556539"/>
              </p:ext>
            </p:extLst>
          </p:nvPr>
        </p:nvGraphicFramePr>
        <p:xfrm>
          <a:off x="325120" y="1110544"/>
          <a:ext cx="11318240" cy="1654323"/>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598670018"/>
                    </a:ext>
                  </a:extLst>
                </a:gridCol>
                <a:gridCol w="5659120">
                  <a:extLst>
                    <a:ext uri="{9D8B030D-6E8A-4147-A177-3AD203B41FA5}">
                      <a16:colId xmlns:a16="http://schemas.microsoft.com/office/drawing/2014/main" val="2651126423"/>
                    </a:ext>
                  </a:extLst>
                </a:gridCol>
              </a:tblGrid>
              <a:tr h="709443">
                <a:tc>
                  <a:txBody>
                    <a:bodyPr/>
                    <a:lstStyle/>
                    <a:p>
                      <a:pPr algn="ctr"/>
                      <a:r>
                        <a:rPr lang="en-GB" sz="2800" b="1"/>
                        <a:t>International Investment Law</a:t>
                      </a:r>
                    </a:p>
                  </a:txBody>
                  <a:tcPr/>
                </a:tc>
                <a:tc>
                  <a:txBody>
                    <a:bodyPr/>
                    <a:lstStyle/>
                    <a:p>
                      <a:pPr algn="ctr"/>
                      <a:r>
                        <a:rPr lang="en-GB" sz="2800"/>
                        <a:t>EU Law </a:t>
                      </a:r>
                    </a:p>
                  </a:txBody>
                  <a:tcPr/>
                </a:tc>
                <a:extLst>
                  <a:ext uri="{0D108BD9-81ED-4DB2-BD59-A6C34878D82A}">
                    <a16:rowId xmlns:a16="http://schemas.microsoft.com/office/drawing/2014/main" val="2657585271"/>
                  </a:ext>
                </a:extLst>
              </a:tr>
              <a:tr h="709443">
                <a:tc>
                  <a:txBody>
                    <a:bodyPr/>
                    <a:lstStyle/>
                    <a:p>
                      <a:r>
                        <a:rPr lang="en-GB" sz="2800">
                          <a:solidFill>
                            <a:srgbClr val="000000"/>
                          </a:solidFill>
                        </a:rPr>
                        <a:t>Domestic Courts </a:t>
                      </a:r>
                    </a:p>
                  </a:txBody>
                  <a:tcPr/>
                </a:tc>
                <a:tc>
                  <a:txBody>
                    <a:bodyPr/>
                    <a:lstStyle/>
                    <a:p>
                      <a:r>
                        <a:rPr lang="en-GB" sz="2800">
                          <a:solidFill>
                            <a:srgbClr val="000000"/>
                          </a:solidFill>
                        </a:rPr>
                        <a:t>Enforcement of EU Law before MS Courts</a:t>
                      </a:r>
                    </a:p>
                  </a:txBody>
                  <a:tcPr/>
                </a:tc>
                <a:extLst>
                  <a:ext uri="{0D108BD9-81ED-4DB2-BD59-A6C34878D82A}">
                    <a16:rowId xmlns:a16="http://schemas.microsoft.com/office/drawing/2014/main" val="3342728864"/>
                  </a:ext>
                </a:extLst>
              </a:tr>
            </a:tbl>
          </a:graphicData>
        </a:graphic>
      </p:graphicFrame>
      <p:graphicFrame>
        <p:nvGraphicFramePr>
          <p:cNvPr id="5" name="Table 5">
            <a:extLst>
              <a:ext uri="{FF2B5EF4-FFF2-40B4-BE49-F238E27FC236}">
                <a16:creationId xmlns:a16="http://schemas.microsoft.com/office/drawing/2014/main" id="{3BF77352-B862-B655-64A6-E9E3B9DCF1A5}"/>
              </a:ext>
            </a:extLst>
          </p:cNvPr>
          <p:cNvGraphicFramePr>
            <a:graphicFrameLocks noGrp="1"/>
          </p:cNvGraphicFramePr>
          <p:nvPr>
            <p:extLst>
              <p:ext uri="{D42A27DB-BD31-4B8C-83A1-F6EECF244321}">
                <p14:modId xmlns:p14="http://schemas.microsoft.com/office/powerpoint/2010/main" val="975870353"/>
              </p:ext>
            </p:extLst>
          </p:nvPr>
        </p:nvGraphicFramePr>
        <p:xfrm>
          <a:off x="325120" y="3059451"/>
          <a:ext cx="11318240" cy="944880"/>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2063759300"/>
                    </a:ext>
                  </a:extLst>
                </a:gridCol>
                <a:gridCol w="5659120">
                  <a:extLst>
                    <a:ext uri="{9D8B030D-6E8A-4147-A177-3AD203B41FA5}">
                      <a16:colId xmlns:a16="http://schemas.microsoft.com/office/drawing/2014/main" val="1131498419"/>
                    </a:ext>
                  </a:extLst>
                </a:gridCol>
              </a:tblGrid>
              <a:tr h="865294">
                <a:tc>
                  <a:txBody>
                    <a:bodyPr/>
                    <a:lstStyle/>
                    <a:p>
                      <a:r>
                        <a:rPr lang="en-GB" sz="2800" b="0">
                          <a:solidFill>
                            <a:srgbClr val="000000"/>
                          </a:solidFill>
                        </a:rPr>
                        <a:t>Alternative Dispute Resolution: conciliation, mediation</a:t>
                      </a:r>
                    </a:p>
                  </a:txBody>
                  <a:tcPr>
                    <a:solidFill>
                      <a:schemeClr val="accent1">
                        <a:lumMod val="20000"/>
                        <a:lumOff val="80000"/>
                      </a:schemeClr>
                    </a:solidFill>
                  </a:tcPr>
                </a:tc>
                <a:tc>
                  <a:txBody>
                    <a:bodyPr/>
                    <a:lstStyle/>
                    <a:p>
                      <a:endParaRPr lang="en-GB" sz="2800" b="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12193516"/>
                  </a:ext>
                </a:extLst>
              </a:tr>
            </a:tbl>
          </a:graphicData>
        </a:graphic>
      </p:graphicFrame>
      <p:graphicFrame>
        <p:nvGraphicFramePr>
          <p:cNvPr id="2" name="Table 5">
            <a:extLst>
              <a:ext uri="{FF2B5EF4-FFF2-40B4-BE49-F238E27FC236}">
                <a16:creationId xmlns:a16="http://schemas.microsoft.com/office/drawing/2014/main" id="{F111566C-148F-4C9E-6637-33D8CFAD8C8E}"/>
              </a:ext>
            </a:extLst>
          </p:cNvPr>
          <p:cNvGraphicFramePr>
            <a:graphicFrameLocks noGrp="1"/>
          </p:cNvGraphicFramePr>
          <p:nvPr>
            <p:extLst>
              <p:ext uri="{D42A27DB-BD31-4B8C-83A1-F6EECF244321}">
                <p14:modId xmlns:p14="http://schemas.microsoft.com/office/powerpoint/2010/main" val="2315521334"/>
              </p:ext>
            </p:extLst>
          </p:nvPr>
        </p:nvGraphicFramePr>
        <p:xfrm>
          <a:off x="325120" y="4298915"/>
          <a:ext cx="11318240" cy="944880"/>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2063759300"/>
                    </a:ext>
                  </a:extLst>
                </a:gridCol>
                <a:gridCol w="5659120">
                  <a:extLst>
                    <a:ext uri="{9D8B030D-6E8A-4147-A177-3AD203B41FA5}">
                      <a16:colId xmlns:a16="http://schemas.microsoft.com/office/drawing/2014/main" val="1131498419"/>
                    </a:ext>
                  </a:extLst>
                </a:gridCol>
              </a:tblGrid>
              <a:tr h="865294">
                <a:tc>
                  <a:txBody>
                    <a:bodyPr/>
                    <a:lstStyle/>
                    <a:p>
                      <a:r>
                        <a:rPr lang="en-GB" sz="2800" b="0">
                          <a:solidFill>
                            <a:srgbClr val="000000"/>
                          </a:solidFill>
                        </a:rPr>
                        <a:t>Investor-State arbitration based on treaty, national law or contract </a:t>
                      </a:r>
                    </a:p>
                  </a:txBody>
                  <a:tcPr>
                    <a:solidFill>
                      <a:schemeClr val="accent1">
                        <a:lumMod val="20000"/>
                        <a:lumOff val="80000"/>
                      </a:schemeClr>
                    </a:solidFill>
                  </a:tcPr>
                </a:tc>
                <a:tc>
                  <a:txBody>
                    <a:bodyPr/>
                    <a:lstStyle/>
                    <a:p>
                      <a:r>
                        <a:rPr lang="en-GB" sz="2800" b="0">
                          <a:solidFill>
                            <a:srgbClr val="000000"/>
                          </a:solidFill>
                        </a:rPr>
                        <a:t>Enforcement of EU Law before the CJEU</a:t>
                      </a:r>
                    </a:p>
                  </a:txBody>
                  <a:tcPr>
                    <a:solidFill>
                      <a:schemeClr val="accent1">
                        <a:lumMod val="20000"/>
                        <a:lumOff val="80000"/>
                      </a:schemeClr>
                    </a:solidFill>
                  </a:tcPr>
                </a:tc>
                <a:extLst>
                  <a:ext uri="{0D108BD9-81ED-4DB2-BD59-A6C34878D82A}">
                    <a16:rowId xmlns:a16="http://schemas.microsoft.com/office/drawing/2014/main" val="1012193516"/>
                  </a:ext>
                </a:extLst>
              </a:tr>
            </a:tbl>
          </a:graphicData>
        </a:graphic>
      </p:graphicFrame>
      <p:sp>
        <p:nvSpPr>
          <p:cNvPr id="6" name="TextBox 5">
            <a:extLst>
              <a:ext uri="{FF2B5EF4-FFF2-40B4-BE49-F238E27FC236}">
                <a16:creationId xmlns:a16="http://schemas.microsoft.com/office/drawing/2014/main" id="{7E674911-5F30-C25E-4772-929FB1E30EEE}"/>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3E2EA40B-3C0B-2819-94B0-C631954DAAA7}"/>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31</a:t>
            </a:fld>
            <a:endParaRPr lang="en-US" sz="1000"/>
          </a:p>
        </p:txBody>
      </p:sp>
    </p:spTree>
    <p:extLst>
      <p:ext uri="{BB962C8B-B14F-4D97-AF65-F5344CB8AC3E}">
        <p14:creationId xmlns:p14="http://schemas.microsoft.com/office/powerpoint/2010/main" val="292113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3F40-A372-47F9-9B6E-570A781F6323}"/>
              </a:ext>
            </a:extLst>
          </p:cNvPr>
          <p:cNvSpPr>
            <a:spLocks noGrp="1"/>
          </p:cNvSpPr>
          <p:nvPr>
            <p:ph type="title"/>
          </p:nvPr>
        </p:nvSpPr>
        <p:spPr>
          <a:xfrm>
            <a:off x="488028" y="-890804"/>
            <a:ext cx="8850443" cy="1325563"/>
          </a:xfrm>
        </p:spPr>
        <p:txBody>
          <a:bodyPr>
            <a:normAutofit/>
          </a:bodyPr>
          <a:lstStyle/>
          <a:p>
            <a:pPr algn="ctr"/>
            <a:r>
              <a:rPr lang="en-US" sz="2800" b="1"/>
              <a:t>Judicial Remedies and the Enforcement of EU Law</a:t>
            </a:r>
          </a:p>
        </p:txBody>
      </p:sp>
      <p:sp>
        <p:nvSpPr>
          <p:cNvPr id="4" name="Rectangle: Rounded Corners 3">
            <a:extLst>
              <a:ext uri="{FF2B5EF4-FFF2-40B4-BE49-F238E27FC236}">
                <a16:creationId xmlns:a16="http://schemas.microsoft.com/office/drawing/2014/main" id="{BB80EFC3-993B-40FA-B986-28414A336C0F}"/>
              </a:ext>
            </a:extLst>
          </p:cNvPr>
          <p:cNvSpPr/>
          <p:nvPr/>
        </p:nvSpPr>
        <p:spPr>
          <a:xfrm>
            <a:off x="1538615" y="1202158"/>
            <a:ext cx="1873770" cy="9144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Before MS Courts</a:t>
            </a:r>
          </a:p>
        </p:txBody>
      </p:sp>
      <p:sp>
        <p:nvSpPr>
          <p:cNvPr id="5" name="Rectangle: Rounded Corners 4">
            <a:extLst>
              <a:ext uri="{FF2B5EF4-FFF2-40B4-BE49-F238E27FC236}">
                <a16:creationId xmlns:a16="http://schemas.microsoft.com/office/drawing/2014/main" id="{2D2BC862-934D-4D93-BC42-6D1530BC68C9}"/>
              </a:ext>
            </a:extLst>
          </p:cNvPr>
          <p:cNvSpPr/>
          <p:nvPr/>
        </p:nvSpPr>
        <p:spPr>
          <a:xfrm>
            <a:off x="5001561" y="364875"/>
            <a:ext cx="1873770" cy="9144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Before CJEU</a:t>
            </a:r>
          </a:p>
        </p:txBody>
      </p:sp>
      <p:sp>
        <p:nvSpPr>
          <p:cNvPr id="6" name="Rectangle: Rounded Corners 5">
            <a:extLst>
              <a:ext uri="{FF2B5EF4-FFF2-40B4-BE49-F238E27FC236}">
                <a16:creationId xmlns:a16="http://schemas.microsoft.com/office/drawing/2014/main" id="{587D36A3-1E41-4D30-BDAF-9C56F832C20B}"/>
              </a:ext>
            </a:extLst>
          </p:cNvPr>
          <p:cNvSpPr/>
          <p:nvPr/>
        </p:nvSpPr>
        <p:spPr>
          <a:xfrm>
            <a:off x="8453859" y="1202158"/>
            <a:ext cx="1873770" cy="914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Before Both</a:t>
            </a:r>
          </a:p>
        </p:txBody>
      </p:sp>
      <p:sp>
        <p:nvSpPr>
          <p:cNvPr id="7" name="Rectangle: Rounded Corners 6">
            <a:extLst>
              <a:ext uri="{FF2B5EF4-FFF2-40B4-BE49-F238E27FC236}">
                <a16:creationId xmlns:a16="http://schemas.microsoft.com/office/drawing/2014/main" id="{A1A9CB33-E37E-4B13-90C8-B4330DD0FADF}"/>
              </a:ext>
            </a:extLst>
          </p:cNvPr>
          <p:cNvSpPr/>
          <p:nvPr/>
        </p:nvSpPr>
        <p:spPr>
          <a:xfrm>
            <a:off x="1538615" y="2246968"/>
            <a:ext cx="187377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Direct reliance on EU Law (</a:t>
            </a:r>
            <a:r>
              <a:rPr lang="en-US" sz="2000" i="1"/>
              <a:t>direct effect</a:t>
            </a:r>
            <a:r>
              <a:rPr lang="en-US" sz="2000"/>
              <a:t>)</a:t>
            </a:r>
          </a:p>
        </p:txBody>
      </p:sp>
      <p:sp>
        <p:nvSpPr>
          <p:cNvPr id="8" name="Rectangle: Rounded Corners 7">
            <a:extLst>
              <a:ext uri="{FF2B5EF4-FFF2-40B4-BE49-F238E27FC236}">
                <a16:creationId xmlns:a16="http://schemas.microsoft.com/office/drawing/2014/main" id="{5CCE2F41-5028-428D-813F-212A6F4067D5}"/>
              </a:ext>
            </a:extLst>
          </p:cNvPr>
          <p:cNvSpPr/>
          <p:nvPr/>
        </p:nvSpPr>
        <p:spPr>
          <a:xfrm>
            <a:off x="1538615" y="3291778"/>
            <a:ext cx="187377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Indirect reliance on EU Law (</a:t>
            </a:r>
            <a:r>
              <a:rPr lang="en-US" i="1"/>
              <a:t>indirect effect</a:t>
            </a:r>
            <a:r>
              <a:rPr lang="en-US"/>
              <a:t>)</a:t>
            </a:r>
          </a:p>
        </p:txBody>
      </p:sp>
      <p:sp>
        <p:nvSpPr>
          <p:cNvPr id="9" name="Rectangle: Rounded Corners 8">
            <a:extLst>
              <a:ext uri="{FF2B5EF4-FFF2-40B4-BE49-F238E27FC236}">
                <a16:creationId xmlns:a16="http://schemas.microsoft.com/office/drawing/2014/main" id="{1626E951-A4BC-48D4-A0A7-2C0625D3A691}"/>
              </a:ext>
            </a:extLst>
          </p:cNvPr>
          <p:cNvSpPr/>
          <p:nvPr/>
        </p:nvSpPr>
        <p:spPr>
          <a:xfrm>
            <a:off x="1538615" y="4311220"/>
            <a:ext cx="187377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MS liability for breaches of EU Law</a:t>
            </a:r>
          </a:p>
        </p:txBody>
      </p:sp>
      <p:sp>
        <p:nvSpPr>
          <p:cNvPr id="10" name="Rectangle: Rounded Corners 9">
            <a:extLst>
              <a:ext uri="{FF2B5EF4-FFF2-40B4-BE49-F238E27FC236}">
                <a16:creationId xmlns:a16="http://schemas.microsoft.com/office/drawing/2014/main" id="{63BA0B58-0E80-47FC-9F29-DA0C0D66464A}"/>
              </a:ext>
            </a:extLst>
          </p:cNvPr>
          <p:cNvSpPr/>
          <p:nvPr/>
        </p:nvSpPr>
        <p:spPr>
          <a:xfrm>
            <a:off x="4996237" y="5527825"/>
            <a:ext cx="1873770" cy="914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Infringement (art.258-260 TFEU)</a:t>
            </a:r>
          </a:p>
        </p:txBody>
      </p:sp>
      <p:sp>
        <p:nvSpPr>
          <p:cNvPr id="11" name="Rectangle: Rounded Corners 10">
            <a:extLst>
              <a:ext uri="{FF2B5EF4-FFF2-40B4-BE49-F238E27FC236}">
                <a16:creationId xmlns:a16="http://schemas.microsoft.com/office/drawing/2014/main" id="{0DE8E608-8762-4A12-AD3D-0F83267DEB02}"/>
              </a:ext>
            </a:extLst>
          </p:cNvPr>
          <p:cNvSpPr/>
          <p:nvPr/>
        </p:nvSpPr>
        <p:spPr>
          <a:xfrm>
            <a:off x="5001561" y="1399485"/>
            <a:ext cx="1873770" cy="914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Direct Action of Annulment (art.263 TFEU)</a:t>
            </a:r>
          </a:p>
        </p:txBody>
      </p:sp>
      <p:sp>
        <p:nvSpPr>
          <p:cNvPr id="12" name="Rectangle: Rounded Corners 11">
            <a:extLst>
              <a:ext uri="{FF2B5EF4-FFF2-40B4-BE49-F238E27FC236}">
                <a16:creationId xmlns:a16="http://schemas.microsoft.com/office/drawing/2014/main" id="{C40DD2BB-F014-49E7-AD7E-37BF42ACB249}"/>
              </a:ext>
            </a:extLst>
          </p:cNvPr>
          <p:cNvSpPr/>
          <p:nvPr/>
        </p:nvSpPr>
        <p:spPr>
          <a:xfrm>
            <a:off x="4996237" y="4541449"/>
            <a:ext cx="1873770" cy="914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EU liability  (art.268/340 TFEU)</a:t>
            </a:r>
          </a:p>
        </p:txBody>
      </p:sp>
      <p:sp>
        <p:nvSpPr>
          <p:cNvPr id="13" name="Rectangle: Rounded Corners 12">
            <a:extLst>
              <a:ext uri="{FF2B5EF4-FFF2-40B4-BE49-F238E27FC236}">
                <a16:creationId xmlns:a16="http://schemas.microsoft.com/office/drawing/2014/main" id="{6710B86B-B4D5-4A90-AF99-EA5B4025C710}"/>
              </a:ext>
            </a:extLst>
          </p:cNvPr>
          <p:cNvSpPr/>
          <p:nvPr/>
        </p:nvSpPr>
        <p:spPr>
          <a:xfrm>
            <a:off x="4996237" y="3468705"/>
            <a:ext cx="1873770" cy="914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Illegality plea  (art.277 TFEU)</a:t>
            </a:r>
          </a:p>
        </p:txBody>
      </p:sp>
      <p:sp>
        <p:nvSpPr>
          <p:cNvPr id="14" name="Rectangle: Rounded Corners 13">
            <a:extLst>
              <a:ext uri="{FF2B5EF4-FFF2-40B4-BE49-F238E27FC236}">
                <a16:creationId xmlns:a16="http://schemas.microsoft.com/office/drawing/2014/main" id="{E6DA3D7B-D7BB-4E18-9DF2-985655C5B778}"/>
              </a:ext>
            </a:extLst>
          </p:cNvPr>
          <p:cNvSpPr/>
          <p:nvPr/>
        </p:nvSpPr>
        <p:spPr>
          <a:xfrm>
            <a:off x="8453859" y="2246968"/>
            <a:ext cx="1873770" cy="91440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Preliminary references</a:t>
            </a:r>
          </a:p>
          <a:p>
            <a:pPr algn="ctr"/>
            <a:r>
              <a:rPr lang="en-US" sz="2000"/>
              <a:t> (art.267 TFEU)</a:t>
            </a:r>
          </a:p>
        </p:txBody>
      </p:sp>
      <p:sp>
        <p:nvSpPr>
          <p:cNvPr id="15" name="Rectangle: Rounded Corners 14">
            <a:extLst>
              <a:ext uri="{FF2B5EF4-FFF2-40B4-BE49-F238E27FC236}">
                <a16:creationId xmlns:a16="http://schemas.microsoft.com/office/drawing/2014/main" id="{2BD3CEBB-E017-4C12-A812-AE2E75FAE68B}"/>
              </a:ext>
            </a:extLst>
          </p:cNvPr>
          <p:cNvSpPr/>
          <p:nvPr/>
        </p:nvSpPr>
        <p:spPr>
          <a:xfrm>
            <a:off x="4474295" y="1269075"/>
            <a:ext cx="2917654" cy="1093044"/>
          </a:xfrm>
          <a:prstGeom prst="roundRect">
            <a:avLst/>
          </a:prstGeom>
          <a:noFill/>
          <a:ln w="666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452F1B7-4EB8-4723-BE10-B4B1A7479F3C}"/>
              </a:ext>
            </a:extLst>
          </p:cNvPr>
          <p:cNvSpPr/>
          <p:nvPr/>
        </p:nvSpPr>
        <p:spPr>
          <a:xfrm>
            <a:off x="4996237" y="2434095"/>
            <a:ext cx="1873770" cy="914400"/>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Action for Failure to Act (art.265 TFEU)</a:t>
            </a:r>
          </a:p>
        </p:txBody>
      </p:sp>
      <p:sp>
        <p:nvSpPr>
          <p:cNvPr id="18" name="Rectangle: Rounded Corners 17">
            <a:extLst>
              <a:ext uri="{FF2B5EF4-FFF2-40B4-BE49-F238E27FC236}">
                <a16:creationId xmlns:a16="http://schemas.microsoft.com/office/drawing/2014/main" id="{95957DDD-0D00-47AD-B37E-E0843E593801}"/>
              </a:ext>
            </a:extLst>
          </p:cNvPr>
          <p:cNvSpPr/>
          <p:nvPr/>
        </p:nvSpPr>
        <p:spPr>
          <a:xfrm>
            <a:off x="1538615" y="5330662"/>
            <a:ext cx="1873770" cy="914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MS must provide equivalent remedies</a:t>
            </a:r>
          </a:p>
        </p:txBody>
      </p:sp>
      <p:sp>
        <p:nvSpPr>
          <p:cNvPr id="3" name="Rectangle: Rounded Corners 2">
            <a:extLst>
              <a:ext uri="{FF2B5EF4-FFF2-40B4-BE49-F238E27FC236}">
                <a16:creationId xmlns:a16="http://schemas.microsoft.com/office/drawing/2014/main" id="{BA133081-F1D0-4251-1F3C-DB96E0A5E392}"/>
              </a:ext>
            </a:extLst>
          </p:cNvPr>
          <p:cNvSpPr/>
          <p:nvPr/>
        </p:nvSpPr>
        <p:spPr>
          <a:xfrm>
            <a:off x="4474295" y="4455081"/>
            <a:ext cx="2917654" cy="1093044"/>
          </a:xfrm>
          <a:prstGeom prst="roundRect">
            <a:avLst/>
          </a:prstGeom>
          <a:noFill/>
          <a:ln w="666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CD439C5-1415-2566-52F5-FF906771CB9F}"/>
              </a:ext>
            </a:extLst>
          </p:cNvPr>
          <p:cNvSpPr/>
          <p:nvPr/>
        </p:nvSpPr>
        <p:spPr>
          <a:xfrm>
            <a:off x="7931917" y="2157646"/>
            <a:ext cx="2917654" cy="1093044"/>
          </a:xfrm>
          <a:prstGeom prst="roundRect">
            <a:avLst/>
          </a:prstGeom>
          <a:noFill/>
          <a:ln w="666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5DFC33E-48B1-A4E5-5896-6FE1AAD003C7}"/>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21" name="Slide Number Placeholder 3">
            <a:extLst>
              <a:ext uri="{FF2B5EF4-FFF2-40B4-BE49-F238E27FC236}">
                <a16:creationId xmlns:a16="http://schemas.microsoft.com/office/drawing/2014/main" id="{C8940385-EC64-21B1-3CC8-1285C723D0FC}"/>
              </a:ext>
            </a:extLst>
          </p:cNvPr>
          <p:cNvSpPr txBox="1">
            <a:spLocks/>
          </p:cNvSpPr>
          <p:nvPr/>
        </p:nvSpPr>
        <p:spPr>
          <a:xfrm>
            <a:off x="10498852" y="644222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z="1000" smtClean="0"/>
              <a:pPr/>
              <a:t>32</a:t>
            </a:fld>
            <a:endParaRPr lang="en-US" sz="1000"/>
          </a:p>
        </p:txBody>
      </p:sp>
    </p:spTree>
    <p:extLst>
      <p:ext uri="{BB962C8B-B14F-4D97-AF65-F5344CB8AC3E}">
        <p14:creationId xmlns:p14="http://schemas.microsoft.com/office/powerpoint/2010/main" val="175310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3"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58240" y="858794"/>
            <a:ext cx="9875520" cy="3566160"/>
          </a:xfrm>
        </p:spPr>
        <p:txBody>
          <a:bodyPr>
            <a:normAutofit/>
          </a:bodyPr>
          <a:lstStyle/>
          <a:p>
            <a:pPr algn="ctr"/>
            <a:br>
              <a:rPr lang="en-GB" sz="3600" dirty="0"/>
            </a:br>
            <a:br>
              <a:rPr lang="en-GB" sz="3600" dirty="0"/>
            </a:br>
            <a:br>
              <a:rPr lang="en-GB" sz="3600" dirty="0"/>
            </a:br>
            <a:r>
              <a:rPr lang="en-GB" sz="3600" dirty="0"/>
              <a:t>Further training material available at:</a:t>
            </a:r>
            <a:br>
              <a:rPr lang="en-GB" sz="3600" dirty="0"/>
            </a:br>
            <a:r>
              <a:rPr lang="en-GB" sz="3600" dirty="0"/>
              <a:t>https://elearning-fisma.era.int/</a:t>
            </a:r>
          </a:p>
        </p:txBody>
      </p:sp>
      <p:sp>
        <p:nvSpPr>
          <p:cNvPr id="3" name="Textplatzhalter 2"/>
          <p:cNvSpPr>
            <a:spLocks noGrp="1"/>
          </p:cNvSpPr>
          <p:nvPr>
            <p:ph type="body" idx="1"/>
          </p:nvPr>
        </p:nvSpPr>
        <p:spPr>
          <a:xfrm>
            <a:off x="565962" y="5715000"/>
            <a:ext cx="9885051" cy="1143000"/>
          </a:xfrm>
        </p:spPr>
        <p:txBody>
          <a:bodyPr>
            <a:normAutofit/>
          </a:bodyPr>
          <a:lstStyle/>
          <a:p>
            <a:endParaRPr lang="de-DE" sz="2400"/>
          </a:p>
          <a:p>
            <a:r>
              <a:rPr lang="de-DE" sz="2400">
                <a:solidFill>
                  <a:schemeClr val="bg1"/>
                </a:solidFill>
                <a:latin typeface="Arial" panose="020B0604020202020204" pitchFamily="34" charset="0"/>
              </a:rPr>
              <a:t>www.european.law</a:t>
            </a:r>
          </a:p>
        </p:txBody>
      </p:sp>
    </p:spTree>
    <p:extLst>
      <p:ext uri="{BB962C8B-B14F-4D97-AF65-F5344CB8AC3E}">
        <p14:creationId xmlns:p14="http://schemas.microsoft.com/office/powerpoint/2010/main" val="319535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397F-3979-370F-CD65-0B78939E80CC}"/>
              </a:ext>
            </a:extLst>
          </p:cNvPr>
          <p:cNvSpPr>
            <a:spLocks noGrp="1"/>
          </p:cNvSpPr>
          <p:nvPr>
            <p:ph type="title"/>
          </p:nvPr>
        </p:nvSpPr>
        <p:spPr>
          <a:xfrm>
            <a:off x="687848" y="-39579"/>
            <a:ext cx="9917806" cy="1450757"/>
          </a:xfrm>
        </p:spPr>
        <p:txBody>
          <a:bodyPr/>
          <a:lstStyle/>
          <a:p>
            <a:pPr algn="ctr"/>
            <a:r>
              <a:rPr lang="en-GB"/>
              <a:t>Who and What is Covered?</a:t>
            </a:r>
          </a:p>
        </p:txBody>
      </p:sp>
      <p:sp>
        <p:nvSpPr>
          <p:cNvPr id="3" name="Content Placeholder 2">
            <a:extLst>
              <a:ext uri="{FF2B5EF4-FFF2-40B4-BE49-F238E27FC236}">
                <a16:creationId xmlns:a16="http://schemas.microsoft.com/office/drawing/2014/main" id="{CA1C702B-877F-B3DC-EEE3-0C75070FE46C}"/>
              </a:ext>
            </a:extLst>
          </p:cNvPr>
          <p:cNvSpPr>
            <a:spLocks noGrp="1"/>
          </p:cNvSpPr>
          <p:nvPr>
            <p:ph idx="1"/>
          </p:nvPr>
        </p:nvSpPr>
        <p:spPr/>
        <p:txBody>
          <a:bodyPr/>
          <a:lstStyle/>
          <a:p>
            <a:pPr marL="0" indent="0">
              <a:buNone/>
            </a:pPr>
            <a:endParaRPr lang="en-GB"/>
          </a:p>
          <a:p>
            <a:pPr marL="0" indent="0">
              <a:buNone/>
            </a:pPr>
            <a:endParaRPr lang="en-GB"/>
          </a:p>
        </p:txBody>
      </p:sp>
      <p:graphicFrame>
        <p:nvGraphicFramePr>
          <p:cNvPr id="4" name="Table 4">
            <a:extLst>
              <a:ext uri="{FF2B5EF4-FFF2-40B4-BE49-F238E27FC236}">
                <a16:creationId xmlns:a16="http://schemas.microsoft.com/office/drawing/2014/main" id="{F4E00327-B231-9A53-21CC-8FB57CE62C80}"/>
              </a:ext>
            </a:extLst>
          </p:cNvPr>
          <p:cNvGraphicFramePr>
            <a:graphicFrameLocks noGrp="1"/>
          </p:cNvGraphicFramePr>
          <p:nvPr/>
        </p:nvGraphicFramePr>
        <p:xfrm>
          <a:off x="538480" y="2413826"/>
          <a:ext cx="11318240" cy="3339126"/>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532588612"/>
                    </a:ext>
                  </a:extLst>
                </a:gridCol>
                <a:gridCol w="5659120">
                  <a:extLst>
                    <a:ext uri="{9D8B030D-6E8A-4147-A177-3AD203B41FA5}">
                      <a16:colId xmlns:a16="http://schemas.microsoft.com/office/drawing/2014/main" val="1414242953"/>
                    </a:ext>
                  </a:extLst>
                </a:gridCol>
              </a:tblGrid>
              <a:tr h="709443">
                <a:tc>
                  <a:txBody>
                    <a:bodyPr/>
                    <a:lstStyle/>
                    <a:p>
                      <a:pPr algn="ctr"/>
                      <a:r>
                        <a:rPr lang="en-GB" sz="2800" b="1"/>
                        <a:t>International Investment Law</a:t>
                      </a:r>
                    </a:p>
                  </a:txBody>
                  <a:tcPr/>
                </a:tc>
                <a:tc>
                  <a:txBody>
                    <a:bodyPr/>
                    <a:lstStyle/>
                    <a:p>
                      <a:pPr algn="ctr"/>
                      <a:r>
                        <a:rPr lang="en-GB" sz="2800"/>
                        <a:t>EU Law (2018 COM Communication)</a:t>
                      </a:r>
                    </a:p>
                  </a:txBody>
                  <a:tcPr/>
                </a:tc>
                <a:extLst>
                  <a:ext uri="{0D108BD9-81ED-4DB2-BD59-A6C34878D82A}">
                    <a16:rowId xmlns:a16="http://schemas.microsoft.com/office/drawing/2014/main" val="3443654901"/>
                  </a:ext>
                </a:extLst>
              </a:tr>
              <a:tr h="709443">
                <a:tc>
                  <a:txBody>
                    <a:bodyPr/>
                    <a:lstStyle/>
                    <a:p>
                      <a:r>
                        <a:rPr lang="en-GB" sz="2800"/>
                        <a:t>Investors </a:t>
                      </a:r>
                    </a:p>
                  </a:txBody>
                  <a:tcPr/>
                </a:tc>
                <a:tc>
                  <a:txBody>
                    <a:bodyPr/>
                    <a:lstStyle/>
                    <a:p>
                      <a:r>
                        <a:rPr lang="en-GB" sz="2800"/>
                        <a:t>No EU concept of ‘investor’, BUT</a:t>
                      </a:r>
                    </a:p>
                  </a:txBody>
                  <a:tcPr/>
                </a:tc>
                <a:extLst>
                  <a:ext uri="{0D108BD9-81ED-4DB2-BD59-A6C34878D82A}">
                    <a16:rowId xmlns:a16="http://schemas.microsoft.com/office/drawing/2014/main" val="3989540125"/>
                  </a:ext>
                </a:extLst>
              </a:tr>
              <a:tr h="709443">
                <a:tc>
                  <a:txBody>
                    <a:bodyPr/>
                    <a:lstStyle/>
                    <a:p>
                      <a:pPr marL="720725" indent="-182563"/>
                      <a:r>
                        <a:rPr lang="en-GB" sz="2400" i="1"/>
                        <a:t>- Natural and Legal Persons who are citizens or permanent residents of the other Party</a:t>
                      </a:r>
                    </a:p>
                    <a:p>
                      <a:pPr marL="720725" indent="-182563"/>
                      <a:r>
                        <a:rPr lang="en-GB" sz="2400" i="1"/>
                        <a:t>- Issues with corporate nationality</a:t>
                      </a:r>
                    </a:p>
                  </a:txBody>
                  <a:tcPr/>
                </a:tc>
                <a:tc>
                  <a:txBody>
                    <a:bodyPr/>
                    <a:lstStyle/>
                    <a:p>
                      <a:pPr marL="1063625" indent="-342900">
                        <a:buFontTx/>
                        <a:buChar char="-"/>
                      </a:pPr>
                      <a:r>
                        <a:rPr lang="en-GB" sz="2400" i="1"/>
                        <a:t>Free movement of natural and legal persons, establishment, capital, and services</a:t>
                      </a:r>
                    </a:p>
                    <a:p>
                      <a:pPr marL="1063625" indent="-342900">
                        <a:buFontTx/>
                        <a:buChar char="-"/>
                      </a:pPr>
                      <a:r>
                        <a:rPr lang="en-GB" sz="2400" i="1"/>
                        <a:t>Issues with free </a:t>
                      </a:r>
                      <a:r>
                        <a:rPr lang="en-GB" sz="2400" i="1" err="1"/>
                        <a:t>movt</a:t>
                      </a:r>
                      <a:r>
                        <a:rPr lang="en-GB" sz="2400" i="1"/>
                        <a:t>. of companies and corporate nationality </a:t>
                      </a:r>
                    </a:p>
                  </a:txBody>
                  <a:tcPr/>
                </a:tc>
                <a:extLst>
                  <a:ext uri="{0D108BD9-81ED-4DB2-BD59-A6C34878D82A}">
                    <a16:rowId xmlns:a16="http://schemas.microsoft.com/office/drawing/2014/main" val="3468726195"/>
                  </a:ext>
                </a:extLst>
              </a:tr>
            </a:tbl>
          </a:graphicData>
        </a:graphic>
      </p:graphicFrame>
      <p:sp>
        <p:nvSpPr>
          <p:cNvPr id="6" name="TextBox 5">
            <a:extLst>
              <a:ext uri="{FF2B5EF4-FFF2-40B4-BE49-F238E27FC236}">
                <a16:creationId xmlns:a16="http://schemas.microsoft.com/office/drawing/2014/main" id="{1A1D5807-13AD-FD69-B83D-3E4FDD63B3CF}"/>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71A0A867-B260-0C47-5965-14ACB83E7737}"/>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4</a:t>
            </a:fld>
            <a:endParaRPr lang="en-US" sz="1000"/>
          </a:p>
        </p:txBody>
      </p:sp>
    </p:spTree>
    <p:extLst>
      <p:ext uri="{BB962C8B-B14F-4D97-AF65-F5344CB8AC3E}">
        <p14:creationId xmlns:p14="http://schemas.microsoft.com/office/powerpoint/2010/main" val="1432442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397F-3979-370F-CD65-0B78939E80CC}"/>
              </a:ext>
            </a:extLst>
          </p:cNvPr>
          <p:cNvSpPr>
            <a:spLocks noGrp="1"/>
          </p:cNvSpPr>
          <p:nvPr>
            <p:ph type="title"/>
          </p:nvPr>
        </p:nvSpPr>
        <p:spPr>
          <a:xfrm>
            <a:off x="687848" y="9891"/>
            <a:ext cx="9917806" cy="1450757"/>
          </a:xfrm>
        </p:spPr>
        <p:txBody>
          <a:bodyPr/>
          <a:lstStyle/>
          <a:p>
            <a:pPr algn="ctr"/>
            <a:r>
              <a:rPr lang="en-GB"/>
              <a:t>Who and What is Covered?</a:t>
            </a:r>
          </a:p>
        </p:txBody>
      </p:sp>
      <p:sp>
        <p:nvSpPr>
          <p:cNvPr id="3" name="Content Placeholder 2">
            <a:extLst>
              <a:ext uri="{FF2B5EF4-FFF2-40B4-BE49-F238E27FC236}">
                <a16:creationId xmlns:a16="http://schemas.microsoft.com/office/drawing/2014/main" id="{CA1C702B-877F-B3DC-EEE3-0C75070FE46C}"/>
              </a:ext>
            </a:extLst>
          </p:cNvPr>
          <p:cNvSpPr>
            <a:spLocks noGrp="1"/>
          </p:cNvSpPr>
          <p:nvPr>
            <p:ph idx="1"/>
          </p:nvPr>
        </p:nvSpPr>
        <p:spPr/>
        <p:txBody>
          <a:bodyPr/>
          <a:lstStyle/>
          <a:p>
            <a:pPr marL="0" indent="0">
              <a:buNone/>
            </a:pPr>
            <a:endParaRPr lang="en-GB"/>
          </a:p>
          <a:p>
            <a:pPr marL="0" indent="0">
              <a:buNone/>
            </a:pPr>
            <a:endParaRPr lang="en-GB"/>
          </a:p>
        </p:txBody>
      </p:sp>
      <p:graphicFrame>
        <p:nvGraphicFramePr>
          <p:cNvPr id="4" name="Table 4">
            <a:extLst>
              <a:ext uri="{FF2B5EF4-FFF2-40B4-BE49-F238E27FC236}">
                <a16:creationId xmlns:a16="http://schemas.microsoft.com/office/drawing/2014/main" id="{F4E00327-B231-9A53-21CC-8FB57CE62C80}"/>
              </a:ext>
            </a:extLst>
          </p:cNvPr>
          <p:cNvGraphicFramePr>
            <a:graphicFrameLocks noGrp="1"/>
          </p:cNvGraphicFramePr>
          <p:nvPr/>
        </p:nvGraphicFramePr>
        <p:xfrm>
          <a:off x="218440" y="2180146"/>
          <a:ext cx="11755120" cy="3217206"/>
        </p:xfrm>
        <a:graphic>
          <a:graphicData uri="http://schemas.openxmlformats.org/drawingml/2006/table">
            <a:tbl>
              <a:tblPr firstRow="1" bandRow="1">
                <a:tableStyleId>{5C22544A-7EE6-4342-B048-85BDC9FD1C3A}</a:tableStyleId>
              </a:tblPr>
              <a:tblGrid>
                <a:gridCol w="5877560">
                  <a:extLst>
                    <a:ext uri="{9D8B030D-6E8A-4147-A177-3AD203B41FA5}">
                      <a16:colId xmlns:a16="http://schemas.microsoft.com/office/drawing/2014/main" val="532588612"/>
                    </a:ext>
                  </a:extLst>
                </a:gridCol>
                <a:gridCol w="5877560">
                  <a:extLst>
                    <a:ext uri="{9D8B030D-6E8A-4147-A177-3AD203B41FA5}">
                      <a16:colId xmlns:a16="http://schemas.microsoft.com/office/drawing/2014/main" val="1414242953"/>
                    </a:ext>
                  </a:extLst>
                </a:gridCol>
              </a:tblGrid>
              <a:tr h="709443">
                <a:tc>
                  <a:txBody>
                    <a:bodyPr/>
                    <a:lstStyle/>
                    <a:p>
                      <a:pPr algn="ctr"/>
                      <a:r>
                        <a:rPr lang="en-GB" sz="2800" b="1"/>
                        <a:t>International Investment Law</a:t>
                      </a:r>
                    </a:p>
                  </a:txBody>
                  <a:tcPr/>
                </a:tc>
                <a:tc>
                  <a:txBody>
                    <a:bodyPr/>
                    <a:lstStyle/>
                    <a:p>
                      <a:pPr algn="ctr"/>
                      <a:r>
                        <a:rPr lang="en-GB" sz="2800"/>
                        <a:t>EU Law </a:t>
                      </a:r>
                    </a:p>
                  </a:txBody>
                  <a:tcPr/>
                </a:tc>
                <a:extLst>
                  <a:ext uri="{0D108BD9-81ED-4DB2-BD59-A6C34878D82A}">
                    <a16:rowId xmlns:a16="http://schemas.microsoft.com/office/drawing/2014/main" val="3443654901"/>
                  </a:ext>
                </a:extLst>
              </a:tr>
              <a:tr h="709443">
                <a:tc>
                  <a:txBody>
                    <a:bodyPr/>
                    <a:lstStyle/>
                    <a:p>
                      <a:r>
                        <a:rPr lang="en-GB" sz="2800"/>
                        <a:t>Investment (</a:t>
                      </a:r>
                      <a:r>
                        <a:rPr lang="en-GB" sz="2800" i="1"/>
                        <a:t>Salini </a:t>
                      </a:r>
                      <a:r>
                        <a:rPr lang="en-GB" sz="2800" i="0"/>
                        <a:t>criteria)</a:t>
                      </a:r>
                      <a:endParaRPr lang="en-GB" sz="2800"/>
                    </a:p>
                  </a:txBody>
                  <a:tcPr/>
                </a:tc>
                <a:tc>
                  <a:txBody>
                    <a:bodyPr/>
                    <a:lstStyle/>
                    <a:p>
                      <a:r>
                        <a:rPr lang="en-GB" sz="2800"/>
                        <a:t>No EU concept of ‘investment’, BUT</a:t>
                      </a:r>
                    </a:p>
                  </a:txBody>
                  <a:tcPr/>
                </a:tc>
                <a:extLst>
                  <a:ext uri="{0D108BD9-81ED-4DB2-BD59-A6C34878D82A}">
                    <a16:rowId xmlns:a16="http://schemas.microsoft.com/office/drawing/2014/main" val="4110434563"/>
                  </a:ext>
                </a:extLst>
              </a:tr>
              <a:tr h="709443">
                <a:tc>
                  <a:txBody>
                    <a:bodyPr/>
                    <a:lstStyle/>
                    <a:p>
                      <a:pPr marL="720725" indent="0" algn="just"/>
                      <a:r>
                        <a:rPr lang="en-GB" sz="2800" i="1"/>
                        <a:t>- Substantial commitment of capital and resources for a certain duration with the expectation of profit (+ assumption of risk)</a:t>
                      </a:r>
                    </a:p>
                  </a:txBody>
                  <a:tcPr/>
                </a:tc>
                <a:tc>
                  <a:txBody>
                    <a:bodyPr/>
                    <a:lstStyle/>
                    <a:p>
                      <a:pPr marL="720725" indent="0"/>
                      <a:r>
                        <a:rPr lang="en-GB" sz="2800"/>
                        <a:t>- </a:t>
                      </a:r>
                      <a:r>
                        <a:rPr lang="en-GB" sz="2800" i="1"/>
                        <a:t>Free movement of capital comes closest combined with freedom of establishment and to provide services </a:t>
                      </a:r>
                      <a:endParaRPr lang="en-GB" sz="2800"/>
                    </a:p>
                  </a:txBody>
                  <a:tcPr/>
                </a:tc>
                <a:extLst>
                  <a:ext uri="{0D108BD9-81ED-4DB2-BD59-A6C34878D82A}">
                    <a16:rowId xmlns:a16="http://schemas.microsoft.com/office/drawing/2014/main" val="384533807"/>
                  </a:ext>
                </a:extLst>
              </a:tr>
            </a:tbl>
          </a:graphicData>
        </a:graphic>
      </p:graphicFrame>
      <p:sp>
        <p:nvSpPr>
          <p:cNvPr id="6" name="TextBox 5">
            <a:extLst>
              <a:ext uri="{FF2B5EF4-FFF2-40B4-BE49-F238E27FC236}">
                <a16:creationId xmlns:a16="http://schemas.microsoft.com/office/drawing/2014/main" id="{056A7F64-8C26-FE89-FDE2-4095C983476A}"/>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AEAED958-4BCB-4F82-18C2-A49401A3FB36}"/>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5</a:t>
            </a:fld>
            <a:endParaRPr lang="en-US" sz="1000"/>
          </a:p>
        </p:txBody>
      </p:sp>
    </p:spTree>
    <p:extLst>
      <p:ext uri="{BB962C8B-B14F-4D97-AF65-F5344CB8AC3E}">
        <p14:creationId xmlns:p14="http://schemas.microsoft.com/office/powerpoint/2010/main" val="392441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340448-5F01-2D3F-12C6-8E9D86532AA5}"/>
              </a:ext>
            </a:extLst>
          </p:cNvPr>
          <p:cNvGraphicFramePr>
            <a:graphicFrameLocks noGrp="1"/>
          </p:cNvGraphicFramePr>
          <p:nvPr/>
        </p:nvGraphicFramePr>
        <p:xfrm>
          <a:off x="325120" y="1110544"/>
          <a:ext cx="11318240" cy="1654323"/>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598670018"/>
                    </a:ext>
                  </a:extLst>
                </a:gridCol>
                <a:gridCol w="5659120">
                  <a:extLst>
                    <a:ext uri="{9D8B030D-6E8A-4147-A177-3AD203B41FA5}">
                      <a16:colId xmlns:a16="http://schemas.microsoft.com/office/drawing/2014/main" val="2651126423"/>
                    </a:ext>
                  </a:extLst>
                </a:gridCol>
              </a:tblGrid>
              <a:tr h="709443">
                <a:tc>
                  <a:txBody>
                    <a:bodyPr/>
                    <a:lstStyle/>
                    <a:p>
                      <a:pPr algn="ctr"/>
                      <a:r>
                        <a:rPr lang="en-GB" sz="2800" b="1"/>
                        <a:t>International Investment Law</a:t>
                      </a:r>
                    </a:p>
                  </a:txBody>
                  <a:tcPr/>
                </a:tc>
                <a:tc>
                  <a:txBody>
                    <a:bodyPr/>
                    <a:lstStyle/>
                    <a:p>
                      <a:pPr algn="ctr"/>
                      <a:r>
                        <a:rPr lang="en-GB" sz="2800"/>
                        <a:t>EU Law </a:t>
                      </a:r>
                    </a:p>
                  </a:txBody>
                  <a:tcPr/>
                </a:tc>
                <a:extLst>
                  <a:ext uri="{0D108BD9-81ED-4DB2-BD59-A6C34878D82A}">
                    <a16:rowId xmlns:a16="http://schemas.microsoft.com/office/drawing/2014/main" val="2657585271"/>
                  </a:ext>
                </a:extLst>
              </a:tr>
              <a:tr h="709443">
                <a:tc>
                  <a:txBody>
                    <a:bodyPr/>
                    <a:lstStyle/>
                    <a:p>
                      <a:r>
                        <a:rPr lang="en-GB" sz="2800"/>
                        <a:t>Non-discrimination (National Treatment + MFN Treatment)</a:t>
                      </a:r>
                    </a:p>
                  </a:txBody>
                  <a:tcPr/>
                </a:tc>
                <a:tc>
                  <a:txBody>
                    <a:bodyPr/>
                    <a:lstStyle/>
                    <a:p>
                      <a:r>
                        <a:rPr lang="en-GB" sz="2800"/>
                        <a:t>Non-discrimination based on nationality and other grounds </a:t>
                      </a:r>
                    </a:p>
                  </a:txBody>
                  <a:tcPr/>
                </a:tc>
                <a:extLst>
                  <a:ext uri="{0D108BD9-81ED-4DB2-BD59-A6C34878D82A}">
                    <a16:rowId xmlns:a16="http://schemas.microsoft.com/office/drawing/2014/main" val="3342728864"/>
                  </a:ext>
                </a:extLst>
              </a:tr>
            </a:tbl>
          </a:graphicData>
        </a:graphic>
      </p:graphicFrame>
      <p:graphicFrame>
        <p:nvGraphicFramePr>
          <p:cNvPr id="5" name="Table 5">
            <a:extLst>
              <a:ext uri="{FF2B5EF4-FFF2-40B4-BE49-F238E27FC236}">
                <a16:creationId xmlns:a16="http://schemas.microsoft.com/office/drawing/2014/main" id="{3BF77352-B862-B655-64A6-E9E3B9DCF1A5}"/>
              </a:ext>
            </a:extLst>
          </p:cNvPr>
          <p:cNvGraphicFramePr>
            <a:graphicFrameLocks noGrp="1"/>
          </p:cNvGraphicFramePr>
          <p:nvPr/>
        </p:nvGraphicFramePr>
        <p:xfrm>
          <a:off x="325120" y="2895065"/>
          <a:ext cx="11318240" cy="3505200"/>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2063759300"/>
                    </a:ext>
                  </a:extLst>
                </a:gridCol>
                <a:gridCol w="5659120">
                  <a:extLst>
                    <a:ext uri="{9D8B030D-6E8A-4147-A177-3AD203B41FA5}">
                      <a16:colId xmlns:a16="http://schemas.microsoft.com/office/drawing/2014/main" val="1131498419"/>
                    </a:ext>
                  </a:extLst>
                </a:gridCol>
              </a:tblGrid>
              <a:tr h="865294">
                <a:tc>
                  <a:txBody>
                    <a:bodyPr/>
                    <a:lstStyle/>
                    <a:p>
                      <a:r>
                        <a:rPr lang="en-GB" sz="2800" b="0">
                          <a:solidFill>
                            <a:schemeClr val="tx1"/>
                          </a:solidFill>
                        </a:rPr>
                        <a:t>Fair and Equitable Treatment </a:t>
                      </a:r>
                    </a:p>
                    <a:p>
                      <a:pPr marL="457200" indent="-457200">
                        <a:buFontTx/>
                        <a:buChar char="-"/>
                      </a:pPr>
                      <a:r>
                        <a:rPr lang="en-GB" sz="2800" b="0">
                          <a:solidFill>
                            <a:schemeClr val="tx1"/>
                          </a:solidFill>
                        </a:rPr>
                        <a:t>right to a fair trial</a:t>
                      </a:r>
                    </a:p>
                    <a:p>
                      <a:pPr marL="457200" indent="-457200">
                        <a:buFontTx/>
                        <a:buChar char="-"/>
                      </a:pPr>
                      <a:r>
                        <a:rPr lang="en-GB" sz="2800" b="0">
                          <a:solidFill>
                            <a:schemeClr val="tx1"/>
                          </a:solidFill>
                        </a:rPr>
                        <a:t>legitimate expectations</a:t>
                      </a:r>
                    </a:p>
                    <a:p>
                      <a:pPr marL="457200" indent="-457200">
                        <a:buFontTx/>
                        <a:buChar char="-"/>
                      </a:pPr>
                      <a:r>
                        <a:rPr lang="en-GB" sz="2800" b="0">
                          <a:solidFill>
                            <a:schemeClr val="tx1"/>
                          </a:solidFill>
                        </a:rPr>
                        <a:t>transparency</a:t>
                      </a:r>
                    </a:p>
                    <a:p>
                      <a:pPr marL="457200" indent="-457200">
                        <a:buFontTx/>
                        <a:buChar char="-"/>
                      </a:pPr>
                      <a:r>
                        <a:rPr lang="en-GB" sz="2800" b="0">
                          <a:solidFill>
                            <a:schemeClr val="tx1"/>
                          </a:solidFill>
                        </a:rPr>
                        <a:t>access to justice etc</a:t>
                      </a:r>
                    </a:p>
                  </a:txBody>
                  <a:tcPr>
                    <a:solidFill>
                      <a:schemeClr val="accent1">
                        <a:lumMod val="20000"/>
                        <a:lumOff val="80000"/>
                      </a:schemeClr>
                    </a:solidFill>
                  </a:tcPr>
                </a:tc>
                <a:tc>
                  <a:txBody>
                    <a:bodyPr/>
                    <a:lstStyle/>
                    <a:p>
                      <a:pPr marL="457200" indent="-457200">
                        <a:buFontTx/>
                        <a:buChar char="-"/>
                      </a:pPr>
                      <a:r>
                        <a:rPr lang="en-GB" sz="2800" b="0">
                          <a:solidFill>
                            <a:schemeClr val="tx1"/>
                          </a:solidFill>
                        </a:rPr>
                        <a:t>right to a fair trial</a:t>
                      </a:r>
                    </a:p>
                    <a:p>
                      <a:pPr marL="457200" indent="-457200">
                        <a:buFontTx/>
                        <a:buChar char="-"/>
                      </a:pPr>
                      <a:r>
                        <a:rPr lang="en-GB" sz="2800" b="0">
                          <a:solidFill>
                            <a:schemeClr val="tx1"/>
                          </a:solidFill>
                        </a:rPr>
                        <a:t>EU concept of legitimate expectations </a:t>
                      </a:r>
                    </a:p>
                    <a:p>
                      <a:pPr marL="457200" indent="-457200">
                        <a:buFontTx/>
                        <a:buChar char="-"/>
                      </a:pPr>
                      <a:r>
                        <a:rPr lang="en-GB" sz="2800" b="0">
                          <a:solidFill>
                            <a:schemeClr val="tx1"/>
                          </a:solidFill>
                        </a:rPr>
                        <a:t>freedom to conduct a business</a:t>
                      </a:r>
                    </a:p>
                    <a:p>
                      <a:pPr marL="457200" indent="-457200">
                        <a:buFontTx/>
                        <a:buChar char="-"/>
                      </a:pPr>
                      <a:r>
                        <a:rPr lang="en-GB" sz="2800" b="0">
                          <a:solidFill>
                            <a:schemeClr val="tx1"/>
                          </a:solidFill>
                        </a:rPr>
                        <a:t>general right to free movement</a:t>
                      </a:r>
                    </a:p>
                    <a:p>
                      <a:pPr marL="457200" indent="-457200">
                        <a:buFontTx/>
                        <a:buChar char="-"/>
                      </a:pPr>
                      <a:r>
                        <a:rPr lang="en-GB" sz="2800" b="0">
                          <a:solidFill>
                            <a:schemeClr val="tx1"/>
                          </a:solidFill>
                        </a:rPr>
                        <a:t>freedom of establishment </a:t>
                      </a:r>
                    </a:p>
                    <a:p>
                      <a:pPr marL="457200" indent="-457200">
                        <a:buFontTx/>
                        <a:buChar char="-"/>
                      </a:pPr>
                      <a:r>
                        <a:rPr lang="en-GB" sz="2800" b="0">
                          <a:solidFill>
                            <a:schemeClr val="tx1"/>
                          </a:solidFill>
                        </a:rPr>
                        <a:t>free </a:t>
                      </a:r>
                      <a:r>
                        <a:rPr lang="en-GB" sz="2800" b="0" err="1">
                          <a:solidFill>
                            <a:schemeClr val="tx1"/>
                          </a:solidFill>
                        </a:rPr>
                        <a:t>movt</a:t>
                      </a:r>
                      <a:r>
                        <a:rPr lang="en-GB" sz="2800" b="0">
                          <a:solidFill>
                            <a:schemeClr val="tx1"/>
                          </a:solidFill>
                        </a:rPr>
                        <a:t> of services and capital</a:t>
                      </a:r>
                    </a:p>
                    <a:p>
                      <a:pPr marL="457200" indent="-457200">
                        <a:buFontTx/>
                        <a:buChar char="-"/>
                      </a:pPr>
                      <a:r>
                        <a:rPr lang="en-GB" sz="2800" b="0">
                          <a:solidFill>
                            <a:schemeClr val="tx1"/>
                          </a:solidFill>
                        </a:rPr>
                        <a:t>restrictions on free movement</a:t>
                      </a:r>
                    </a:p>
                  </a:txBody>
                  <a:tcPr>
                    <a:solidFill>
                      <a:schemeClr val="accent1">
                        <a:lumMod val="20000"/>
                        <a:lumOff val="80000"/>
                      </a:schemeClr>
                    </a:solidFill>
                  </a:tcPr>
                </a:tc>
                <a:extLst>
                  <a:ext uri="{0D108BD9-81ED-4DB2-BD59-A6C34878D82A}">
                    <a16:rowId xmlns:a16="http://schemas.microsoft.com/office/drawing/2014/main" val="1012193516"/>
                  </a:ext>
                </a:extLst>
              </a:tr>
            </a:tbl>
          </a:graphicData>
        </a:graphic>
      </p:graphicFrame>
      <p:sp>
        <p:nvSpPr>
          <p:cNvPr id="3" name="TextBox 2">
            <a:extLst>
              <a:ext uri="{FF2B5EF4-FFF2-40B4-BE49-F238E27FC236}">
                <a16:creationId xmlns:a16="http://schemas.microsoft.com/office/drawing/2014/main" id="{B80AD7DF-C1FB-2430-FACB-0AECC31E2BAB}"/>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6" name="Slide Number Placeholder 3">
            <a:extLst>
              <a:ext uri="{FF2B5EF4-FFF2-40B4-BE49-F238E27FC236}">
                <a16:creationId xmlns:a16="http://schemas.microsoft.com/office/drawing/2014/main" id="{FA8C7DE6-7615-F5B9-072A-76C56CA0B95B}"/>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6</a:t>
            </a:fld>
            <a:endParaRPr lang="en-US" sz="1000"/>
          </a:p>
        </p:txBody>
      </p:sp>
    </p:spTree>
    <p:extLst>
      <p:ext uri="{BB962C8B-B14F-4D97-AF65-F5344CB8AC3E}">
        <p14:creationId xmlns:p14="http://schemas.microsoft.com/office/powerpoint/2010/main" val="34857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A340448-5F01-2D3F-12C6-8E9D86532AA5}"/>
              </a:ext>
            </a:extLst>
          </p:cNvPr>
          <p:cNvGraphicFramePr>
            <a:graphicFrameLocks noGrp="1"/>
          </p:cNvGraphicFramePr>
          <p:nvPr/>
        </p:nvGraphicFramePr>
        <p:xfrm>
          <a:off x="436880" y="1313744"/>
          <a:ext cx="11318240" cy="1654323"/>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598670018"/>
                    </a:ext>
                  </a:extLst>
                </a:gridCol>
                <a:gridCol w="5659120">
                  <a:extLst>
                    <a:ext uri="{9D8B030D-6E8A-4147-A177-3AD203B41FA5}">
                      <a16:colId xmlns:a16="http://schemas.microsoft.com/office/drawing/2014/main" val="2651126423"/>
                    </a:ext>
                  </a:extLst>
                </a:gridCol>
              </a:tblGrid>
              <a:tr h="709443">
                <a:tc>
                  <a:txBody>
                    <a:bodyPr/>
                    <a:lstStyle/>
                    <a:p>
                      <a:pPr algn="ctr"/>
                      <a:r>
                        <a:rPr lang="en-GB" sz="2800" b="1"/>
                        <a:t>International Investment Law</a:t>
                      </a:r>
                    </a:p>
                  </a:txBody>
                  <a:tcPr/>
                </a:tc>
                <a:tc>
                  <a:txBody>
                    <a:bodyPr/>
                    <a:lstStyle/>
                    <a:p>
                      <a:pPr algn="ctr"/>
                      <a:r>
                        <a:rPr lang="en-GB" sz="2800"/>
                        <a:t>EU Law </a:t>
                      </a:r>
                    </a:p>
                  </a:txBody>
                  <a:tcPr/>
                </a:tc>
                <a:extLst>
                  <a:ext uri="{0D108BD9-81ED-4DB2-BD59-A6C34878D82A}">
                    <a16:rowId xmlns:a16="http://schemas.microsoft.com/office/drawing/2014/main" val="2657585271"/>
                  </a:ext>
                </a:extLst>
              </a:tr>
              <a:tr h="709443">
                <a:tc>
                  <a:txBody>
                    <a:bodyPr/>
                    <a:lstStyle/>
                    <a:p>
                      <a:r>
                        <a:rPr lang="en-GB" sz="2800"/>
                        <a:t>Free Repatriation of Profits </a:t>
                      </a:r>
                    </a:p>
                  </a:txBody>
                  <a:tcPr/>
                </a:tc>
                <a:tc>
                  <a:txBody>
                    <a:bodyPr/>
                    <a:lstStyle/>
                    <a:p>
                      <a:r>
                        <a:rPr lang="en-GB" sz="2800"/>
                        <a:t>Free movement of Capital and Payments</a:t>
                      </a:r>
                    </a:p>
                  </a:txBody>
                  <a:tcPr/>
                </a:tc>
                <a:extLst>
                  <a:ext uri="{0D108BD9-81ED-4DB2-BD59-A6C34878D82A}">
                    <a16:rowId xmlns:a16="http://schemas.microsoft.com/office/drawing/2014/main" val="3342728864"/>
                  </a:ext>
                </a:extLst>
              </a:tr>
            </a:tbl>
          </a:graphicData>
        </a:graphic>
      </p:graphicFrame>
      <p:graphicFrame>
        <p:nvGraphicFramePr>
          <p:cNvPr id="5" name="Table 5">
            <a:extLst>
              <a:ext uri="{FF2B5EF4-FFF2-40B4-BE49-F238E27FC236}">
                <a16:creationId xmlns:a16="http://schemas.microsoft.com/office/drawing/2014/main" id="{3BF77352-B862-B655-64A6-E9E3B9DCF1A5}"/>
              </a:ext>
            </a:extLst>
          </p:cNvPr>
          <p:cNvGraphicFramePr>
            <a:graphicFrameLocks noGrp="1"/>
          </p:cNvGraphicFramePr>
          <p:nvPr/>
        </p:nvGraphicFramePr>
        <p:xfrm>
          <a:off x="436880" y="4599376"/>
          <a:ext cx="11318240" cy="944880"/>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2063759300"/>
                    </a:ext>
                  </a:extLst>
                </a:gridCol>
                <a:gridCol w="5659120">
                  <a:extLst>
                    <a:ext uri="{9D8B030D-6E8A-4147-A177-3AD203B41FA5}">
                      <a16:colId xmlns:a16="http://schemas.microsoft.com/office/drawing/2014/main" val="1131498419"/>
                    </a:ext>
                  </a:extLst>
                </a:gridCol>
              </a:tblGrid>
              <a:tr h="865294">
                <a:tc>
                  <a:txBody>
                    <a:bodyPr/>
                    <a:lstStyle/>
                    <a:p>
                      <a:r>
                        <a:rPr lang="en-GB" sz="2800" b="0">
                          <a:solidFill>
                            <a:schemeClr val="tx1"/>
                          </a:solidFill>
                        </a:rPr>
                        <a:t>Prohibition of Expropriation without Compensation</a:t>
                      </a:r>
                    </a:p>
                  </a:txBody>
                  <a:tcPr>
                    <a:solidFill>
                      <a:schemeClr val="accent1">
                        <a:lumMod val="20000"/>
                        <a:lumOff val="80000"/>
                      </a:schemeClr>
                    </a:solidFill>
                  </a:tcPr>
                </a:tc>
                <a:tc>
                  <a:txBody>
                    <a:bodyPr/>
                    <a:lstStyle/>
                    <a:p>
                      <a:r>
                        <a:rPr lang="en-GB" sz="2800" b="0">
                          <a:solidFill>
                            <a:schemeClr val="tx1"/>
                          </a:solidFill>
                        </a:rPr>
                        <a:t>Prohibition of Expropriation without Compensation</a:t>
                      </a:r>
                    </a:p>
                  </a:txBody>
                  <a:tcPr>
                    <a:solidFill>
                      <a:schemeClr val="accent1">
                        <a:lumMod val="20000"/>
                        <a:lumOff val="80000"/>
                      </a:schemeClr>
                    </a:solidFill>
                  </a:tcPr>
                </a:tc>
                <a:extLst>
                  <a:ext uri="{0D108BD9-81ED-4DB2-BD59-A6C34878D82A}">
                    <a16:rowId xmlns:a16="http://schemas.microsoft.com/office/drawing/2014/main" val="1012193516"/>
                  </a:ext>
                </a:extLst>
              </a:tr>
            </a:tbl>
          </a:graphicData>
        </a:graphic>
      </p:graphicFrame>
      <p:graphicFrame>
        <p:nvGraphicFramePr>
          <p:cNvPr id="2" name="Table 1">
            <a:extLst>
              <a:ext uri="{FF2B5EF4-FFF2-40B4-BE49-F238E27FC236}">
                <a16:creationId xmlns:a16="http://schemas.microsoft.com/office/drawing/2014/main" id="{B54FF92A-C796-5813-4F1D-A0F110F26E6E}"/>
              </a:ext>
            </a:extLst>
          </p:cNvPr>
          <p:cNvGraphicFramePr>
            <a:graphicFrameLocks noGrp="1"/>
          </p:cNvGraphicFramePr>
          <p:nvPr/>
        </p:nvGraphicFramePr>
        <p:xfrm>
          <a:off x="436880" y="3311281"/>
          <a:ext cx="11318240" cy="944880"/>
        </p:xfrm>
        <a:graphic>
          <a:graphicData uri="http://schemas.openxmlformats.org/drawingml/2006/table">
            <a:tbl>
              <a:tblPr firstRow="1" bandRow="1">
                <a:tableStyleId>{5C22544A-7EE6-4342-B048-85BDC9FD1C3A}</a:tableStyleId>
              </a:tblPr>
              <a:tblGrid>
                <a:gridCol w="5659120">
                  <a:extLst>
                    <a:ext uri="{9D8B030D-6E8A-4147-A177-3AD203B41FA5}">
                      <a16:colId xmlns:a16="http://schemas.microsoft.com/office/drawing/2014/main" val="2063759300"/>
                    </a:ext>
                  </a:extLst>
                </a:gridCol>
                <a:gridCol w="5659120">
                  <a:extLst>
                    <a:ext uri="{9D8B030D-6E8A-4147-A177-3AD203B41FA5}">
                      <a16:colId xmlns:a16="http://schemas.microsoft.com/office/drawing/2014/main" val="1131498419"/>
                    </a:ext>
                  </a:extLst>
                </a:gridCol>
              </a:tblGrid>
              <a:tr h="865294">
                <a:tc>
                  <a:txBody>
                    <a:bodyPr/>
                    <a:lstStyle/>
                    <a:p>
                      <a:r>
                        <a:rPr lang="en-GB" sz="2800" b="0">
                          <a:solidFill>
                            <a:schemeClr val="tx1"/>
                          </a:solidFill>
                        </a:rPr>
                        <a:t>Full Protection and Security (civil strife, armed conflict)</a:t>
                      </a:r>
                    </a:p>
                  </a:txBody>
                  <a:tcPr>
                    <a:solidFill>
                      <a:schemeClr val="accent1">
                        <a:lumMod val="20000"/>
                        <a:lumOff val="80000"/>
                      </a:schemeClr>
                    </a:solidFill>
                  </a:tcPr>
                </a:tc>
                <a:tc>
                  <a:txBody>
                    <a:bodyPr/>
                    <a:lstStyle/>
                    <a:p>
                      <a:r>
                        <a:rPr lang="en-GB" sz="2800" b="0">
                          <a:solidFill>
                            <a:schemeClr val="tx1"/>
                          </a:solidFill>
                        </a:rPr>
                        <a:t>No real EU equivalent </a:t>
                      </a:r>
                    </a:p>
                  </a:txBody>
                  <a:tcPr>
                    <a:solidFill>
                      <a:schemeClr val="accent1">
                        <a:lumMod val="20000"/>
                        <a:lumOff val="80000"/>
                      </a:schemeClr>
                    </a:solidFill>
                  </a:tcPr>
                </a:tc>
                <a:extLst>
                  <a:ext uri="{0D108BD9-81ED-4DB2-BD59-A6C34878D82A}">
                    <a16:rowId xmlns:a16="http://schemas.microsoft.com/office/drawing/2014/main" val="1012193516"/>
                  </a:ext>
                </a:extLst>
              </a:tr>
            </a:tbl>
          </a:graphicData>
        </a:graphic>
      </p:graphicFrame>
      <p:sp>
        <p:nvSpPr>
          <p:cNvPr id="6" name="TextBox 5">
            <a:extLst>
              <a:ext uri="{FF2B5EF4-FFF2-40B4-BE49-F238E27FC236}">
                <a16:creationId xmlns:a16="http://schemas.microsoft.com/office/drawing/2014/main" id="{C69C2D27-1652-6914-F6EC-BBF8F657CC50}"/>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7" name="Slide Number Placeholder 3">
            <a:extLst>
              <a:ext uri="{FF2B5EF4-FFF2-40B4-BE49-F238E27FC236}">
                <a16:creationId xmlns:a16="http://schemas.microsoft.com/office/drawing/2014/main" id="{B4E5332F-D811-2FC0-8604-CE7D9CBA15CF}"/>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7</a:t>
            </a:fld>
            <a:endParaRPr lang="en-US" sz="1000"/>
          </a:p>
        </p:txBody>
      </p:sp>
    </p:spTree>
    <p:extLst>
      <p:ext uri="{BB962C8B-B14F-4D97-AF65-F5344CB8AC3E}">
        <p14:creationId xmlns:p14="http://schemas.microsoft.com/office/powerpoint/2010/main" val="7179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3BBF3A7-6FCB-99BE-36C1-7509DD7CB23D}"/>
              </a:ext>
            </a:extLst>
          </p:cNvPr>
          <p:cNvSpPr>
            <a:spLocks noGrp="1"/>
          </p:cNvSpPr>
          <p:nvPr>
            <p:ph type="title"/>
          </p:nvPr>
        </p:nvSpPr>
        <p:spPr>
          <a:xfrm>
            <a:off x="720602" y="764679"/>
            <a:ext cx="11471397" cy="3566160"/>
          </a:xfrm>
        </p:spPr>
        <p:txBody>
          <a:bodyPr>
            <a:normAutofit/>
          </a:bodyPr>
          <a:lstStyle/>
          <a:p>
            <a:r>
              <a:rPr lang="en-US" sz="3200" dirty="0"/>
              <a:t>II. 1. Free Movement Protections under EU Law</a:t>
            </a:r>
            <a:endParaRPr lang="en-DE" sz="3200"/>
          </a:p>
        </p:txBody>
      </p:sp>
      <p:sp>
        <p:nvSpPr>
          <p:cNvPr id="9" name="TextBox 8">
            <a:extLst>
              <a:ext uri="{FF2B5EF4-FFF2-40B4-BE49-F238E27FC236}">
                <a16:creationId xmlns:a16="http://schemas.microsoft.com/office/drawing/2014/main" id="{0D897AC8-44BB-B243-29CC-F4EB60E85D93}"/>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10" name="Slide Number Placeholder 3">
            <a:extLst>
              <a:ext uri="{FF2B5EF4-FFF2-40B4-BE49-F238E27FC236}">
                <a16:creationId xmlns:a16="http://schemas.microsoft.com/office/drawing/2014/main" id="{C057C077-D696-2E91-9AE6-02215933C96F}"/>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8</a:t>
            </a:fld>
            <a:endParaRPr lang="en-US" sz="1000"/>
          </a:p>
        </p:txBody>
      </p:sp>
    </p:spTree>
    <p:extLst>
      <p:ext uri="{BB962C8B-B14F-4D97-AF65-F5344CB8AC3E}">
        <p14:creationId xmlns:p14="http://schemas.microsoft.com/office/powerpoint/2010/main" val="29232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1E68-EDE8-76AA-641D-FB4E2A4B14A0}"/>
              </a:ext>
            </a:extLst>
          </p:cNvPr>
          <p:cNvSpPr>
            <a:spLocks noGrp="1"/>
          </p:cNvSpPr>
          <p:nvPr>
            <p:ph type="title"/>
          </p:nvPr>
        </p:nvSpPr>
        <p:spPr>
          <a:xfrm>
            <a:off x="-1224223" y="14304"/>
            <a:ext cx="11018520" cy="1434415"/>
          </a:xfrm>
        </p:spPr>
        <p:txBody>
          <a:bodyPr anchor="b">
            <a:normAutofit/>
          </a:bodyPr>
          <a:lstStyle/>
          <a:p>
            <a:pPr algn="ctr"/>
            <a:r>
              <a:rPr lang="en-GB" sz="4600"/>
              <a:t>Free movement as a part of EU Citizenship (Natural Persons) </a:t>
            </a:r>
          </a:p>
        </p:txBody>
      </p:sp>
      <p:sp>
        <p:nvSpPr>
          <p:cNvPr id="3" name="Content Placeholder 2">
            <a:extLst>
              <a:ext uri="{FF2B5EF4-FFF2-40B4-BE49-F238E27FC236}">
                <a16:creationId xmlns:a16="http://schemas.microsoft.com/office/drawing/2014/main" id="{52B5E13B-709D-EA61-68F2-92BE623928A7}"/>
              </a:ext>
            </a:extLst>
          </p:cNvPr>
          <p:cNvSpPr>
            <a:spLocks noGrp="1"/>
          </p:cNvSpPr>
          <p:nvPr>
            <p:ph idx="1"/>
          </p:nvPr>
        </p:nvSpPr>
        <p:spPr>
          <a:xfrm>
            <a:off x="572493" y="2807111"/>
            <a:ext cx="6713552" cy="4119172"/>
          </a:xfrm>
        </p:spPr>
        <p:txBody>
          <a:bodyPr anchor="t">
            <a:normAutofit/>
          </a:bodyPr>
          <a:lstStyle/>
          <a:p>
            <a:pPr marL="0" indent="0" algn="just">
              <a:buNone/>
            </a:pPr>
            <a:r>
              <a:rPr lang="en-GB" dirty="0">
                <a:solidFill>
                  <a:schemeClr val="tx1"/>
                </a:solidFill>
                <a:highlight>
                  <a:srgbClr val="FFFF00"/>
                </a:highlight>
              </a:rPr>
              <a:t>Art. 21 TFEU and Art. 45 EU Charter of Fundamental Rights </a:t>
            </a:r>
          </a:p>
          <a:p>
            <a:pPr marL="0" indent="0" algn="just">
              <a:buNone/>
            </a:pPr>
            <a:endParaRPr lang="en-GB" dirty="0">
              <a:highlight>
                <a:srgbClr val="FFFF00"/>
              </a:highlight>
            </a:endParaRPr>
          </a:p>
          <a:p>
            <a:pPr marL="0" indent="0" algn="just">
              <a:buNone/>
            </a:pPr>
            <a:r>
              <a:rPr lang="en-GB" dirty="0">
                <a:solidFill>
                  <a:schemeClr val="tx1"/>
                </a:solidFill>
              </a:rPr>
              <a:t>The right of EU citizens to move freely within the territory of the Member States subject to the limitations included in the EU Treaties and secondary law (such as </a:t>
            </a:r>
            <a:r>
              <a:rPr lang="en-GB" b="1" dirty="0">
                <a:solidFill>
                  <a:schemeClr val="tx1"/>
                </a:solidFill>
              </a:rPr>
              <a:t>Directive 2004/38</a:t>
            </a:r>
            <a:r>
              <a:rPr lang="en-GB" dirty="0">
                <a:solidFill>
                  <a:schemeClr val="tx1"/>
                </a:solidFill>
              </a:rPr>
              <a:t>)</a:t>
            </a:r>
          </a:p>
          <a:p>
            <a:endParaRPr lang="en-GB" sz="2200" dirty="0"/>
          </a:p>
        </p:txBody>
      </p:sp>
      <p:pic>
        <p:nvPicPr>
          <p:cNvPr id="5" name="Picture 4" descr="A picture containing majorelle blue, electric blue, blue, symbol&#10;&#10;Description automatically generated">
            <a:extLst>
              <a:ext uri="{FF2B5EF4-FFF2-40B4-BE49-F238E27FC236}">
                <a16:creationId xmlns:a16="http://schemas.microsoft.com/office/drawing/2014/main" id="{4F9E25E6-1393-39F7-90B9-720F8D7E0EB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6105" r="19780" b="2"/>
          <a:stretch/>
        </p:blipFill>
        <p:spPr>
          <a:xfrm>
            <a:off x="8676530" y="2093976"/>
            <a:ext cx="2940191" cy="3056161"/>
          </a:xfrm>
          <a:prstGeom prst="rect">
            <a:avLst/>
          </a:prstGeom>
        </p:spPr>
      </p:pic>
      <p:sp>
        <p:nvSpPr>
          <p:cNvPr id="6" name="TextBox 5">
            <a:extLst>
              <a:ext uri="{FF2B5EF4-FFF2-40B4-BE49-F238E27FC236}">
                <a16:creationId xmlns:a16="http://schemas.microsoft.com/office/drawing/2014/main" id="{07B87786-1372-F0E5-0E1E-EB6552617741}"/>
              </a:ext>
            </a:extLst>
          </p:cNvPr>
          <p:cNvSpPr txBox="1"/>
          <p:nvPr/>
        </p:nvSpPr>
        <p:spPr>
          <a:xfrm>
            <a:off x="8676530" y="5150137"/>
            <a:ext cx="2940191" cy="200055"/>
          </a:xfrm>
          <a:prstGeom prst="rect">
            <a:avLst/>
          </a:prstGeom>
          <a:solidFill>
            <a:srgbClr val="000000"/>
          </a:solidFill>
        </p:spPr>
        <p:txBody>
          <a:bodyPr wrap="square" rtlCol="0">
            <a:spAutoFit/>
          </a:bodyPr>
          <a:lstStyle/>
          <a:p>
            <a:pPr algn="r">
              <a:spcAft>
                <a:spcPts val="600"/>
              </a:spcAft>
            </a:pPr>
            <a:r>
              <a:rPr lang="en-GB" sz="700">
                <a:solidFill>
                  <a:srgbClr val="FFFFFF"/>
                </a:solidFill>
                <a:hlinkClick r:id="rId3" tooltip="https://netivist.org/debate/eu-freedom-of-movement">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
        <p:nvSpPr>
          <p:cNvPr id="7" name="TextBox 6">
            <a:extLst>
              <a:ext uri="{FF2B5EF4-FFF2-40B4-BE49-F238E27FC236}">
                <a16:creationId xmlns:a16="http://schemas.microsoft.com/office/drawing/2014/main" id="{5D81FF9B-F631-E136-A807-E231475387F3}"/>
              </a:ext>
            </a:extLst>
          </p:cNvPr>
          <p:cNvSpPr txBox="1"/>
          <p:nvPr/>
        </p:nvSpPr>
        <p:spPr>
          <a:xfrm>
            <a:off x="586627" y="6528546"/>
            <a:ext cx="7865997" cy="246221"/>
          </a:xfrm>
          <a:prstGeom prst="rect">
            <a:avLst/>
          </a:prstGeom>
          <a:noFill/>
        </p:spPr>
        <p:txBody>
          <a:bodyPr wrap="square">
            <a:spAutoFit/>
          </a:bodyPr>
          <a:lstStyle/>
          <a:p>
            <a:r>
              <a:rPr lang="en-GB" sz="10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FISMA/2022/LVP/0010 – Online training material for judges – </a:t>
            </a:r>
            <a:r>
              <a:rPr lang="en-GB" sz="100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1000">
                <a:solidFill>
                  <a:schemeClr val="bg1"/>
                </a:solidFill>
                <a:latin typeface="Arial" panose="020B0604020202020204" pitchFamily="34" charset="0"/>
                <a:cs typeface="Arial" panose="020B0604020202020204" pitchFamily="34" charset="0"/>
              </a:rPr>
              <a:t>Justified and unjustified restrictions to investments under EU Law</a:t>
            </a:r>
            <a:endParaRPr lang="en-GB" sz="1000">
              <a:solidFill>
                <a:schemeClr val="bg1"/>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C65F0EF1-F264-418C-DC46-C39C67407495}"/>
              </a:ext>
            </a:extLst>
          </p:cNvPr>
          <p:cNvSpPr>
            <a:spLocks noGrp="1"/>
          </p:cNvSpPr>
          <p:nvPr>
            <p:ph type="sldNum" sz="quarter" idx="12"/>
          </p:nvPr>
        </p:nvSpPr>
        <p:spPr>
          <a:xfrm>
            <a:off x="10498852" y="6442225"/>
            <a:ext cx="1312025" cy="365125"/>
          </a:xfrm>
        </p:spPr>
        <p:txBody>
          <a:bodyPr/>
          <a:lstStyle/>
          <a:p>
            <a:fld id="{6113E31D-E2AB-40D1-8B51-AFA5AFEF393A}" type="slidenum">
              <a:rPr lang="en-US" sz="1000" smtClean="0"/>
              <a:t>9</a:t>
            </a:fld>
            <a:endParaRPr lang="en-US" sz="1000"/>
          </a:p>
        </p:txBody>
      </p:sp>
    </p:spTree>
    <p:extLst>
      <p:ext uri="{BB962C8B-B14F-4D97-AF65-F5344CB8AC3E}">
        <p14:creationId xmlns:p14="http://schemas.microsoft.com/office/powerpoint/2010/main" val="2825651977"/>
      </p:ext>
    </p:extLst>
  </p:cSld>
  <p:clrMapOvr>
    <a:masterClrMapping/>
  </p:clrMapOvr>
</p:sld>
</file>

<file path=ppt/theme/theme1.xml><?xml version="1.0" encoding="utf-8"?>
<a:theme xmlns:a="http://schemas.openxmlformats.org/drawingml/2006/main" name="Rückblick">
  <a:themeElements>
    <a:clrScheme name="ERA Scheme">
      <a:dk1>
        <a:srgbClr val="545454"/>
      </a:dk1>
      <a:lt1>
        <a:sysClr val="window" lastClr="FFFFFF"/>
      </a:lt1>
      <a:dk2>
        <a:srgbClr val="ABABAB"/>
      </a:dk2>
      <a:lt2>
        <a:srgbClr val="E5E5E5"/>
      </a:lt2>
      <a:accent1>
        <a:srgbClr val="212B55"/>
      </a:accent1>
      <a:accent2>
        <a:srgbClr val="123D8C"/>
      </a:accent2>
      <a:accent3>
        <a:srgbClr val="AE7F50"/>
      </a:accent3>
      <a:accent4>
        <a:srgbClr val="DCC592"/>
      </a:accent4>
      <a:accent5>
        <a:srgbClr val="FF4000"/>
      </a:accent5>
      <a:accent6>
        <a:srgbClr val="FFFFFF"/>
      </a:accent6>
      <a:hlink>
        <a:srgbClr val="123D8C"/>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General Academy of European Law_2023" id="{CC547148-C544-4D20-904F-0CA3DF184470}" vid="{7BB16579-2B9E-4A3E-8B4D-D5D3F94AFC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9042645-366f-4cd7-9010-ab21c883e422" xsi:nil="true"/>
    <lcf76f155ced4ddcb4097134ff3c332f xmlns="f60e8e89-7e93-4c00-acd7-962c3f3e7607">
      <Terms xmlns="http://schemas.microsoft.com/office/infopath/2007/PartnerControls"/>
    </lcf76f155ced4ddcb4097134ff3c332f>
    <_Flow_SignoffStatus xmlns="f60e8e89-7e93-4c00-acd7-962c3f3e76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F04EF5C5937D489D82452C3C6399B8" ma:contentTypeVersion="16" ma:contentTypeDescription="Create a new document." ma:contentTypeScope="" ma:versionID="b2568fd5d1e3166f44740990f3764ba3">
  <xsd:schema xmlns:xsd="http://www.w3.org/2001/XMLSchema" xmlns:xs="http://www.w3.org/2001/XMLSchema" xmlns:p="http://schemas.microsoft.com/office/2006/metadata/properties" xmlns:ns2="f60e8e89-7e93-4c00-acd7-962c3f3e7607" xmlns:ns3="e9042645-366f-4cd7-9010-ab21c883e422" targetNamespace="http://schemas.microsoft.com/office/2006/metadata/properties" ma:root="true" ma:fieldsID="df5aa498bda2e3bb4a92571e12a24507" ns2:_="" ns3:_="">
    <xsd:import namespace="f60e8e89-7e93-4c00-acd7-962c3f3e7607"/>
    <xsd:import namespace="e9042645-366f-4cd7-9010-ab21c883e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e8e89-7e93-4c00-acd7-962c3f3e7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7096bbf-04ee-4fab-bae0-f87aa841628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_Flow_SignoffStatus" ma:index="22"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042645-366f-4cd7-9010-ab21c883e42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d1d1cd-c2c6-40c4-af9a-b4dfdff86c2e}" ma:internalName="TaxCatchAll" ma:showField="CatchAllData" ma:web="e9042645-366f-4cd7-9010-ab21c883e42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20067D-8953-4425-A4F5-AC718B3E9B7F}">
  <ds:schemaRefs>
    <ds:schemaRef ds:uri="5533fb41-5c30-436c-88bf-6be0ce5c8c45"/>
    <ds:schemaRef ds:uri="e9042645-366f-4cd7-9010-ab21c883e422"/>
    <ds:schemaRef ds:uri="f60e8e89-7e93-4c00-acd7-962c3f3e760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1BF82AF-1AF6-48FD-B8A7-1073E27D5837}">
  <ds:schemaRefs>
    <ds:schemaRef ds:uri="e9042645-366f-4cd7-9010-ab21c883e422"/>
    <ds:schemaRef ds:uri="f60e8e89-7e93-4c00-acd7-962c3f3e76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0E5CB6-C51F-4351-A190-8012264029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4378</Words>
  <Application>Microsoft Office PowerPoint</Application>
  <PresentationFormat>Widescreen</PresentationFormat>
  <Paragraphs>291</Paragraphs>
  <Slides>33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Trebuchet MS</vt:lpstr>
      <vt:lpstr>Wingdings</vt:lpstr>
      <vt:lpstr>Rückblick</vt:lpstr>
      <vt:lpstr>Justified and unjustified restrictions to investments under EU Law</vt:lpstr>
      <vt:lpstr>If intra-EU BITs cannot protect intra-EU investors anymore, what substantive and procedural guarantees does EU Law offer?</vt:lpstr>
      <vt:lpstr>I. Recap: Who and What is Covered under EU Law</vt:lpstr>
      <vt:lpstr>Who and What is Covered?</vt:lpstr>
      <vt:lpstr>Who and What is Covered?</vt:lpstr>
      <vt:lpstr>PowerPoint Presentation</vt:lpstr>
      <vt:lpstr>PowerPoint Presentation</vt:lpstr>
      <vt:lpstr>II. 1. Free Movement Protections under EU Law</vt:lpstr>
      <vt:lpstr>Free movement as a part of EU Citizenship (Natural Persons) </vt:lpstr>
      <vt:lpstr>Freedom of Establishment and Free Movement of Services</vt:lpstr>
      <vt:lpstr>Case C-55/94 Gebhard – German lawyer moves to Italy and establishes himself permanently as ‘avvocato’  </vt:lpstr>
      <vt:lpstr>What is a service? </vt:lpstr>
      <vt:lpstr>Free movement of capital and payments </vt:lpstr>
      <vt:lpstr>What is included in ‘capital’?</vt:lpstr>
      <vt:lpstr>What is prohibited?</vt:lpstr>
      <vt:lpstr>II. 2. Justifications to Restrict Free Movement</vt:lpstr>
      <vt:lpstr>How to think about Justifications and Derogations </vt:lpstr>
      <vt:lpstr>The Justifications</vt:lpstr>
      <vt:lpstr>The Justifications</vt:lpstr>
      <vt:lpstr>The Justifications</vt:lpstr>
      <vt:lpstr>The Justifications</vt:lpstr>
      <vt:lpstr>Proportionality</vt:lpstr>
      <vt:lpstr>Justification of Restriction of Fundamental Freedoms </vt:lpstr>
      <vt:lpstr>Legitimate Expectations under EU Law </vt:lpstr>
      <vt:lpstr>Legitimate Expectations under EU Law </vt:lpstr>
      <vt:lpstr>III. 3. Further Protections Offered by the EU Charter of Fundamental Rights  More information can be found in the 4th presentation on “Case Study 2: Protection of property against expropriation under the Charter of Fundamental Rights and the European Convention of Human Rights” </vt:lpstr>
      <vt:lpstr>Further protections offered by the EU Charter of Fundamental Rights </vt:lpstr>
      <vt:lpstr>But</vt:lpstr>
      <vt:lpstr>But</vt:lpstr>
      <vt:lpstr>IV. The Procedural Standards of Protection under EU Law: Overview  More information can be found in the 5th presentation on “Procedural rights and effective judicial remedies under EU Law”</vt:lpstr>
      <vt:lpstr>PowerPoint Presentation</vt:lpstr>
      <vt:lpstr>Judicial Remedies and the Enforcement of EU Law</vt:lpstr>
      <vt:lpstr>   Further training material available at: https://elearning-fisma.era.int/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Intra-EU Investment Protection</dc:title>
  <dc:creator>Vadász Viktor</dc:creator>
  <cp:keywords>EU law;ERA;Intra-EU investment;Training</cp:keywords>
  <cp:lastModifiedBy>Vujinović Nataša</cp:lastModifiedBy>
  <cp:revision>4</cp:revision>
  <cp:lastPrinted>2016-10-12T07:25:39Z</cp:lastPrinted>
  <dcterms:created xsi:type="dcterms:W3CDTF">2023-08-08T15:08:16Z</dcterms:created>
  <dcterms:modified xsi:type="dcterms:W3CDTF">2023-11-16T10:14:11Z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0x010100A3F04EF5C5937D489D82452C3C6399B8</vt:lpwstr>
  </property>
</Properties>
</file>